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6"/>
  </p:notesMasterIdLst>
  <p:sldIdLst>
    <p:sldId id="257" r:id="rId4"/>
    <p:sldId id="258" r:id="rId5"/>
    <p:sldId id="275" r:id="rId7"/>
    <p:sldId id="572" r:id="rId8"/>
    <p:sldId id="616" r:id="rId9"/>
    <p:sldId id="319" r:id="rId10"/>
    <p:sldId id="298" r:id="rId11"/>
    <p:sldId id="574" r:id="rId12"/>
    <p:sldId id="456" r:id="rId13"/>
    <p:sldId id="459" r:id="rId14"/>
    <p:sldId id="337" r:id="rId15"/>
    <p:sldId id="618" r:id="rId16"/>
    <p:sldId id="619" r:id="rId17"/>
    <p:sldId id="627" r:id="rId18"/>
    <p:sldId id="573" r:id="rId19"/>
    <p:sldId id="620" r:id="rId20"/>
    <p:sldId id="621" r:id="rId21"/>
    <p:sldId id="622" r:id="rId22"/>
    <p:sldId id="623" r:id="rId23"/>
    <p:sldId id="628" r:id="rId24"/>
    <p:sldId id="299" r:id="rId25"/>
    <p:sldId id="617" r:id="rId26"/>
    <p:sldId id="598" r:id="rId27"/>
    <p:sldId id="626" r:id="rId28"/>
    <p:sldId id="606" r:id="rId29"/>
    <p:sldId id="625" r:id="rId30"/>
    <p:sldId id="601" r:id="rId31"/>
    <p:sldId id="300" r:id="rId32"/>
    <p:sldId id="629" r:id="rId33"/>
    <p:sldId id="320" r:id="rId34"/>
    <p:sldId id="274" r:id="rId35"/>
  </p:sldIdLst>
  <p:sldSz cx="12192000" cy="6858000"/>
  <p:notesSz cx="6858000" cy="9144000"/>
  <p:custDataLst>
    <p:tags r:id="rId40"/>
  </p:custDataLst>
  <p:defaultTex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76" userDrawn="1">
          <p15:clr>
            <a:srgbClr val="A4A3A4"/>
          </p15:clr>
        </p15:guide>
        <p15:guide id="2" orient="horz" pos="1129" userDrawn="1">
          <p15:clr>
            <a:srgbClr val="A4A3A4"/>
          </p15:clr>
        </p15:guide>
        <p15:guide id="3"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86156" initials="8" lastIdx="16" clrIdx="0"/>
  <p:cmAuthor id="2" name="86182" initials="8" lastIdx="26"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FF7"/>
    <a:srgbClr val="8FC25E"/>
    <a:srgbClr val="D04CE8"/>
    <a:srgbClr val="85BE62"/>
    <a:srgbClr val="2B8369"/>
    <a:srgbClr val="E2F3EC"/>
    <a:srgbClr val="89B16B"/>
    <a:srgbClr val="C9E9DB"/>
    <a:srgbClr val="3F704F"/>
    <a:srgbClr val="9FB9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97" autoAdjust="0"/>
    <p:restoredTop sz="94660"/>
  </p:normalViewPr>
  <p:slideViewPr>
    <p:cSldViewPr snapToGrid="0" showGuides="1">
      <p:cViewPr varScale="1">
        <p:scale>
          <a:sx n="90" d="100"/>
          <a:sy n="90" d="100"/>
        </p:scale>
        <p:origin x="163" y="125"/>
      </p:cViewPr>
      <p:guideLst>
        <p:guide orient="horz" pos="2176"/>
        <p:guide orient="horz" pos="1129"/>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0" Type="http://schemas.openxmlformats.org/officeDocument/2006/relationships/tags" Target="tags/tag119.xml"/><Relationship Id="rId4" Type="http://schemas.openxmlformats.org/officeDocument/2006/relationships/slide" Target="slides/slide1.xml"/><Relationship Id="rId39" Type="http://schemas.openxmlformats.org/officeDocument/2006/relationships/commentAuthors" Target="commentAuthors.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a:t>单击此处编辑母版副标题样式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2FE97F6-5226-4AAE-B0A5-B3633EA06BB4}"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FF7CF478-643F-4273-9E6B-9AFD82F650AB}"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65D3CA7-74A4-4A3E-B9CA-399010108C56}"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自定义版式">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noProof="1"/>
              <a:t>单击此处编辑母版标题样式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3850B525-F8CB-4898-B914-B8A252C64A0E}"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a:t>单击此处编辑母版副标题样式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2FE97F6-5226-4AAE-B0A5-B3633EA06BB4}"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0D6D948-617D-4F96-A512-E53C573374A5}"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AD8929AC-7335-4819-8B41-C8CBA82C778E}"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5F3183E-B97B-4D39-B3EC-FFF71C073043}"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1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1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59D9E17-7A47-4A26-8A88-4C4FAF5C3F5C}"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502A860-9E0F-445F-A13D-EF62F7907109}"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5C7C3438-BE89-453B-AF7A-C050258C143F}"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0D6D948-617D-4F96-A512-E53C573374A5}"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DCCD626-8DD7-4968-8179-3ABC6997AEE9}"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zh-CN" altLang="en-US" sz="3200" b="0" i="0" u="none" strike="noStrike" kern="0" cap="none" spc="0" normalizeH="0" baseline="0" noProof="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D26383D3-2FA0-4CC7-B721-6EF77B3DEB9B}"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FF7CF478-643F-4273-9E6B-9AFD82F650AB}"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65D3CA7-74A4-4A3E-B9CA-399010108C56}"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自定义版式">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noProof="1"/>
              <a:t>单击此处编辑母版标题样式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3850B525-F8CB-4898-B914-B8A252C64A0E}"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AD8929AC-7335-4819-8B41-C8CBA82C778E}"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05F3183E-B97B-4D39-B3EC-FFF71C073043}"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1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1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59D9E17-7A47-4A26-8A88-4C4FAF5C3F5C}"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502A860-9E0F-445F-A13D-EF62F7907109}"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7" name="日期占位符 3"/>
          <p:cNvSpPr>
            <a:spLocks noGrp="1" noChangeArrowheads="1"/>
          </p:cNvSpPr>
          <p:nvPr>
            <p:ph type="dt" sz="half" idx="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5C7C3438-BE89-453B-AF7A-C050258C143F}"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6DCCD626-8DD7-4968-8179-3ABC6997AEE9}"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2389188" y="612775"/>
            <a:ext cx="73152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zh-CN" altLang="en-US" sz="3200" b="0" i="0" u="none" strike="noStrike" kern="0" cap="none" spc="0" normalizeH="0" baseline="0" noProof="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endParaRPr lang="zh-CN" altLang="en-US" noProof="1"/>
          </a:p>
        </p:txBody>
      </p:sp>
      <p:sp>
        <p:nvSpPr>
          <p:cNvPr id="7" name="日期占位符 3"/>
          <p:cNvSpPr>
            <a:spLocks noGrp="1" noChangeArrowheads="1"/>
          </p:cNvSpPr>
          <p:nvPr>
            <p:ph type="dt" sz="half" idx="12"/>
          </p:nvPr>
        </p:nvSpPr>
        <p:spPr bwMode="auto">
          <a:xfrm>
            <a:off x="8382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4"/>
          <p:cNvSpPr>
            <a:spLocks noGrp="1" noChangeArrowheads="1"/>
          </p:cNvSpPr>
          <p:nvPr>
            <p:ph type="ftr" sz="quarter" idx="3"/>
          </p:nvPr>
        </p:nvSpPr>
        <p:spPr bwMode="auto">
          <a:xfrm>
            <a:off x="4038600" y="6356350"/>
            <a:ext cx="41148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5"/>
          <p:cNvSpPr>
            <a:spLocks noGrp="1" noChangeArrowheads="1"/>
          </p:cNvSpPr>
          <p:nvPr>
            <p:ph type="sldNum" sz="quarter" idx="4"/>
          </p:nvPr>
        </p:nvSpPr>
        <p:spPr bwMode="auto">
          <a:xfrm>
            <a:off x="8610600" y="6356350"/>
            <a:ext cx="2743200" cy="36512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D26383D3-2FA0-4CC7-B721-6EF77B3DEB9B}"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ea"/>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lstStyle/>
          <a:p>
            <a:pPr lvl="0"/>
            <a:r>
              <a:rPr lang="zh-CN" altLang="zh-CN" dirty="0"/>
              <a:t>单击此处编辑母版标题样式</a:t>
            </a:r>
            <a:endParaRPr lang="zh-CN" altLang="zh-CN"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lstStyle/>
          <a:p>
            <a:pPr lvl="0"/>
            <a:r>
              <a:rPr lang="zh-CN" altLang="zh-CN" dirty="0"/>
              <a:t>单击此处编辑母版文本样式</a:t>
            </a:r>
            <a:endParaRPr lang="zh-CN" altLang="zh-CN" dirty="0"/>
          </a:p>
          <a:p>
            <a:pPr lvl="1"/>
            <a:r>
              <a:rPr lang="zh-CN" altLang="zh-CN" dirty="0"/>
              <a:t>第二级</a:t>
            </a:r>
            <a:endParaRPr lang="zh-CN" altLang="zh-CN" dirty="0"/>
          </a:p>
          <a:p>
            <a:pPr lvl="2"/>
            <a:r>
              <a:rPr lang="zh-CN" altLang="zh-CN" dirty="0"/>
              <a:t>第三级</a:t>
            </a:r>
            <a:endParaRPr lang="zh-CN" altLang="zh-CN" dirty="0"/>
          </a:p>
          <a:p>
            <a:pPr lvl="3"/>
            <a:r>
              <a:rPr lang="zh-CN" altLang="zh-CN" dirty="0"/>
              <a:t>第四级</a:t>
            </a:r>
            <a:endParaRPr lang="zh-CN" altLang="zh-CN" dirty="0"/>
          </a:p>
          <a:p>
            <a:pPr lvl="4"/>
            <a:r>
              <a:rPr lang="zh-CN" altLang="zh-CN" dirty="0"/>
              <a:t>第五级</a:t>
            </a:r>
            <a:endParaRPr lang="zh-CN" altLang="zh-CN" dirty="0"/>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buFont typeface="Arial" panose="020B0604020202020204" pitchFamily="34" charset="0"/>
              <a:buNone/>
              <a:defRPr sz="1200">
                <a:solidFill>
                  <a:srgbClr val="898989"/>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a:buFont typeface="Arial" panose="020B0604020202020204" pitchFamily="34" charset="0"/>
              <a:buNone/>
              <a:defRPr sz="1200">
                <a:solidFill>
                  <a:srgbClr val="898989"/>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a:defRPr sz="1200" noProof="1" dirty="0">
                <a:solidFill>
                  <a:srgbClr val="898989"/>
                </a:solidFill>
                <a:cs typeface="+mn-ea"/>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582625AB-69F5-4C4F-BE4F-D4493A8C6CD5}"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p:txStyles>
    <p:titleStyle>
      <a:lvl1pPr marL="914400" indent="-914400" algn="l" rtl="0" eaLnBrk="0" fontAlgn="base" hangingPunct="0">
        <a:lnSpc>
          <a:spcPct val="90000"/>
        </a:lnSpc>
        <a:spcBef>
          <a:spcPct val="0"/>
        </a:spcBef>
        <a:spcAft>
          <a:spcPct val="0"/>
        </a:spcAft>
        <a:defRPr sz="44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5pPr>
      <a:lvl6pPr marL="25146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6pPr>
      <a:lvl7pPr marL="29718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7pPr>
      <a:lvl8pPr marL="34290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8pPr>
      <a:lvl9pPr marL="38862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lstStyle/>
          <a:p>
            <a:pPr lvl="0"/>
            <a:r>
              <a:rPr lang="zh-CN" altLang="zh-CN" dirty="0"/>
              <a:t>单击此处编辑母版标题样式</a:t>
            </a:r>
            <a:endParaRPr lang="zh-CN" altLang="zh-CN"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lstStyle/>
          <a:p>
            <a:pPr lvl="0"/>
            <a:r>
              <a:rPr lang="zh-CN" altLang="zh-CN" dirty="0"/>
              <a:t>单击此处编辑母版文本样式</a:t>
            </a:r>
            <a:endParaRPr lang="zh-CN" altLang="zh-CN" dirty="0"/>
          </a:p>
          <a:p>
            <a:pPr lvl="1"/>
            <a:r>
              <a:rPr lang="zh-CN" altLang="zh-CN" dirty="0"/>
              <a:t>第二级</a:t>
            </a:r>
            <a:endParaRPr lang="zh-CN" altLang="zh-CN" dirty="0"/>
          </a:p>
          <a:p>
            <a:pPr lvl="2"/>
            <a:r>
              <a:rPr lang="zh-CN" altLang="zh-CN" dirty="0"/>
              <a:t>第三级</a:t>
            </a:r>
            <a:endParaRPr lang="zh-CN" altLang="zh-CN" dirty="0"/>
          </a:p>
          <a:p>
            <a:pPr lvl="3"/>
            <a:r>
              <a:rPr lang="zh-CN" altLang="zh-CN" dirty="0"/>
              <a:t>第四级</a:t>
            </a:r>
            <a:endParaRPr lang="zh-CN" altLang="zh-CN" dirty="0"/>
          </a:p>
          <a:p>
            <a:pPr lvl="4"/>
            <a:r>
              <a:rPr lang="zh-CN" altLang="zh-CN" dirty="0"/>
              <a:t>第五级</a:t>
            </a:r>
            <a:endParaRPr lang="zh-CN" altLang="zh-CN" dirty="0"/>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buFont typeface="Arial" panose="020B0604020202020204" pitchFamily="34" charset="0"/>
              <a:buNone/>
              <a:defRPr sz="1200">
                <a:solidFill>
                  <a:srgbClr val="898989"/>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5C0D6B1-B186-4C8C-950A-F60FC2C43245}"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a:buFont typeface="Arial" panose="020B0604020202020204" pitchFamily="34" charset="0"/>
              <a:buNone/>
              <a:defRPr sz="1200">
                <a:solidFill>
                  <a:srgbClr val="898989"/>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a:defRPr sz="1200" noProof="1" dirty="0">
                <a:solidFill>
                  <a:srgbClr val="898989"/>
                </a:solidFill>
                <a:cs typeface="+mn-ea"/>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582625AB-69F5-4C4F-BE4F-D4493A8C6CD5}" type="slidenum">
              <a:rPr kumimoji="0" lang="zh-CN" altLang="en-US" sz="1200" b="0" i="0" u="none" strike="noStrike" kern="1200" cap="none" spc="0" normalizeH="0" baseline="0" noProof="1" dirty="0">
                <a:ln>
                  <a:noFill/>
                </a:ln>
                <a:solidFill>
                  <a:srgbClr val="898989"/>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898989"/>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p:txStyles>
    <p:titleStyle>
      <a:lvl1pPr marL="914400" indent="-914400" algn="l" rtl="0" eaLnBrk="0" fontAlgn="base" hangingPunct="0">
        <a:lnSpc>
          <a:spcPct val="90000"/>
        </a:lnSpc>
        <a:spcBef>
          <a:spcPct val="0"/>
        </a:spcBef>
        <a:spcAft>
          <a:spcPct val="0"/>
        </a:spcAft>
        <a:defRPr sz="44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5pPr>
      <a:lvl6pPr marL="25146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6pPr>
      <a:lvl7pPr marL="29718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7pPr>
      <a:lvl8pPr marL="34290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8pPr>
      <a:lvl9pPr marL="3886200" indent="-228600" algn="l" rtl="0" fontAlgn="base">
        <a:lnSpc>
          <a:spcPct val="90000"/>
        </a:lnSpc>
        <a:spcBef>
          <a:spcPts val="500"/>
        </a:spcBef>
        <a:spcAft>
          <a:spcPct val="0"/>
        </a:spcAft>
        <a:buFont typeface="Arial" panose="020B0604020202020204" pitchFamily="34" charset="0"/>
        <a:buChar char="•"/>
        <a:defRPr sz="2000">
          <a:solidFill>
            <a:schemeClr val="tx1"/>
          </a:solidFill>
          <a:latin typeface="+mn-lt"/>
          <a:ea typeface="+mn-ea"/>
          <a:sym typeface="Calibri" panose="020F0502020204030204"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5" Type="http://schemas.openxmlformats.org/officeDocument/2006/relationships/notesSlide" Target="../notesSlides/notesSlide3.xml"/><Relationship Id="rId34" Type="http://schemas.openxmlformats.org/officeDocument/2006/relationships/slideLayout" Target="../slideLayouts/slideLayout24.xml"/><Relationship Id="rId33" Type="http://schemas.openxmlformats.org/officeDocument/2006/relationships/image" Target="../media/image9.png"/><Relationship Id="rId32" Type="http://schemas.openxmlformats.org/officeDocument/2006/relationships/tags" Target="../tags/tag70.xml"/><Relationship Id="rId31" Type="http://schemas.openxmlformats.org/officeDocument/2006/relationships/tags" Target="../tags/tag69.xml"/><Relationship Id="rId30" Type="http://schemas.openxmlformats.org/officeDocument/2006/relationships/tags" Target="../tags/tag68.xml"/><Relationship Id="rId3" Type="http://schemas.openxmlformats.org/officeDocument/2006/relationships/tags" Target="../tags/tag41.xml"/><Relationship Id="rId29" Type="http://schemas.openxmlformats.org/officeDocument/2006/relationships/tags" Target="../tags/tag67.xml"/><Relationship Id="rId28" Type="http://schemas.openxmlformats.org/officeDocument/2006/relationships/tags" Target="../tags/tag66.xml"/><Relationship Id="rId27" Type="http://schemas.openxmlformats.org/officeDocument/2006/relationships/tags" Target="../tags/tag65.xml"/><Relationship Id="rId26" Type="http://schemas.openxmlformats.org/officeDocument/2006/relationships/tags" Target="../tags/tag64.xml"/><Relationship Id="rId25" Type="http://schemas.openxmlformats.org/officeDocument/2006/relationships/tags" Target="../tags/tag63.xml"/><Relationship Id="rId24" Type="http://schemas.openxmlformats.org/officeDocument/2006/relationships/tags" Target="../tags/tag62.xml"/><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tags" Target="../tags/tag40.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1.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4.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75.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3" Type="http://schemas.openxmlformats.org/officeDocument/2006/relationships/notesSlide" Target="../notesSlides/notesSlide1.xml"/><Relationship Id="rId22" Type="http://schemas.openxmlformats.org/officeDocument/2006/relationships/slideLayout" Target="../slideLayouts/slideLayout12.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1.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3.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4.pn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4.xml"/><Relationship Id="rId4" Type="http://schemas.openxmlformats.org/officeDocument/2006/relationships/image" Target="../media/image15.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6.pn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17.png"/><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18.pn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4.xml"/><Relationship Id="rId2" Type="http://schemas.openxmlformats.org/officeDocument/2006/relationships/image" Target="../media/image19.png"/><Relationship Id="rId1" Type="http://schemas.openxmlformats.org/officeDocument/2006/relationships/image" Target="../media/image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2" Type="http://schemas.openxmlformats.org/officeDocument/2006/relationships/notesSlide" Target="../notesSlides/notesSlide8.xml"/><Relationship Id="rId11" Type="http://schemas.openxmlformats.org/officeDocument/2006/relationships/slideLayout" Target="../slideLayouts/slideLayout24.xml"/><Relationship Id="rId10" Type="http://schemas.openxmlformats.org/officeDocument/2006/relationships/tags" Target="../tags/tag84.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 Id="rId35" Type="http://schemas.openxmlformats.org/officeDocument/2006/relationships/slideLayout" Target="../slideLayouts/slideLayout24.xml"/><Relationship Id="rId34" Type="http://schemas.openxmlformats.org/officeDocument/2006/relationships/tags" Target="../tags/tag117.xml"/><Relationship Id="rId33" Type="http://schemas.openxmlformats.org/officeDocument/2006/relationships/tags" Target="../tags/tag116.xml"/><Relationship Id="rId32" Type="http://schemas.openxmlformats.org/officeDocument/2006/relationships/tags" Target="../tags/tag115.xml"/><Relationship Id="rId31" Type="http://schemas.openxmlformats.org/officeDocument/2006/relationships/tags" Target="../tags/tag114.xml"/><Relationship Id="rId30" Type="http://schemas.openxmlformats.org/officeDocument/2006/relationships/tags" Target="../tags/tag113.xml"/><Relationship Id="rId3" Type="http://schemas.openxmlformats.org/officeDocument/2006/relationships/tags" Target="../tags/tag86.xml"/><Relationship Id="rId29" Type="http://schemas.openxmlformats.org/officeDocument/2006/relationships/tags" Target="../tags/tag112.xml"/><Relationship Id="rId28" Type="http://schemas.openxmlformats.org/officeDocument/2006/relationships/tags" Target="../tags/tag111.xml"/><Relationship Id="rId27" Type="http://schemas.openxmlformats.org/officeDocument/2006/relationships/tags" Target="../tags/tag110.xml"/><Relationship Id="rId26" Type="http://schemas.openxmlformats.org/officeDocument/2006/relationships/tags" Target="../tags/tag109.xml"/><Relationship Id="rId25" Type="http://schemas.openxmlformats.org/officeDocument/2006/relationships/tags" Target="../tags/tag108.xml"/><Relationship Id="rId24" Type="http://schemas.openxmlformats.org/officeDocument/2006/relationships/tags" Target="../tags/tag107.xml"/><Relationship Id="rId23" Type="http://schemas.openxmlformats.org/officeDocument/2006/relationships/tags" Target="../tags/tag106.xml"/><Relationship Id="rId22" Type="http://schemas.openxmlformats.org/officeDocument/2006/relationships/tags" Target="../tags/tag105.xml"/><Relationship Id="rId21" Type="http://schemas.openxmlformats.org/officeDocument/2006/relationships/tags" Target="../tags/tag104.xml"/><Relationship Id="rId20" Type="http://schemas.openxmlformats.org/officeDocument/2006/relationships/tags" Target="../tags/tag103.xml"/><Relationship Id="rId2" Type="http://schemas.openxmlformats.org/officeDocument/2006/relationships/tags" Target="../tags/tag85.xml"/><Relationship Id="rId19" Type="http://schemas.openxmlformats.org/officeDocument/2006/relationships/tags" Target="../tags/tag102.xml"/><Relationship Id="rId18" Type="http://schemas.openxmlformats.org/officeDocument/2006/relationships/tags" Target="../tags/tag101.xml"/><Relationship Id="rId17" Type="http://schemas.openxmlformats.org/officeDocument/2006/relationships/tags" Target="../tags/tag100.xml"/><Relationship Id="rId16" Type="http://schemas.openxmlformats.org/officeDocument/2006/relationships/tags" Target="../tags/tag99.xml"/><Relationship Id="rId15" Type="http://schemas.openxmlformats.org/officeDocument/2006/relationships/tags" Target="../tags/tag98.xml"/><Relationship Id="rId14" Type="http://schemas.openxmlformats.org/officeDocument/2006/relationships/tags" Target="../tags/tag97.xml"/><Relationship Id="rId13" Type="http://schemas.openxmlformats.org/officeDocument/2006/relationships/tags" Target="../tags/tag96.xml"/><Relationship Id="rId12" Type="http://schemas.openxmlformats.org/officeDocument/2006/relationships/tags" Target="../tags/tag95.xml"/><Relationship Id="rId11" Type="http://schemas.openxmlformats.org/officeDocument/2006/relationships/tags" Target="../tags/tag94.xml"/><Relationship Id="rId10" Type="http://schemas.openxmlformats.org/officeDocument/2006/relationships/tags" Target="../tags/tag93.xml"/><Relationship Id="rId1"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image" Target="../media/image4.png"/><Relationship Id="rId2" Type="http://schemas.openxmlformats.org/officeDocument/2006/relationships/tags" Target="../tags/tag21.xml"/><Relationship Id="rId18" Type="http://schemas.openxmlformats.org/officeDocument/2006/relationships/slideLayout" Target="../slideLayouts/slideLayout24.xml"/><Relationship Id="rId17" Type="http://schemas.openxmlformats.org/officeDocument/2006/relationships/tags" Target="../tags/tag35.xml"/><Relationship Id="rId16" Type="http://schemas.openxmlformats.org/officeDocument/2006/relationships/tags" Target="../tags/tag34.xml"/><Relationship Id="rId15" Type="http://schemas.openxmlformats.org/officeDocument/2006/relationships/tags" Target="../tags/tag33.xml"/><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4.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36.xml"/><Relationship Id="rId2" Type="http://schemas.openxmlformats.org/officeDocument/2006/relationships/image" Target="../media/image5.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4346" name="文本框 9"/>
          <p:cNvSpPr/>
          <p:nvPr/>
        </p:nvSpPr>
        <p:spPr>
          <a:xfrm>
            <a:off x="584984" y="2279902"/>
            <a:ext cx="6186309" cy="646331"/>
          </a:xfrm>
          <a:prstGeom prst="rect">
            <a:avLst/>
          </a:prstGeom>
          <a:noFill/>
          <a:ln w="9525">
            <a:noFill/>
          </a:ln>
          <a:effectLst>
            <a:softEdge rad="63500"/>
          </a:effectLst>
        </p:spPr>
        <p:txBody>
          <a:bodyPr wrap="none">
            <a:spAutoFit/>
          </a:bodyPr>
          <a:lstStyle/>
          <a:p>
            <a:pPr algn="l" eaLnBrk="1" hangingPunct="1"/>
            <a:r>
              <a:rPr lang="zh-CN" altLang="en-US" sz="3600" dirty="0">
                <a:solidFill>
                  <a:schemeClr val="bg1"/>
                </a:solidFill>
                <a:latin typeface="Calibri" panose="020F0502020204030204" pitchFamily="34" charset="0"/>
                <a:sym typeface="Calibri" panose="020F0502020204030204" pitchFamily="34" charset="0"/>
              </a:rPr>
              <a:t>基于多特征融合和集成学习的</a:t>
            </a:r>
            <a:endParaRPr lang="zh-CN" altLang="en-US" sz="3600" dirty="0">
              <a:solidFill>
                <a:schemeClr val="bg1"/>
              </a:solidFill>
              <a:latin typeface="Calibri" panose="020F0502020204030204" pitchFamily="34" charset="0"/>
              <a:sym typeface="Calibri" panose="020F0502020204030204" pitchFamily="34" charset="0"/>
            </a:endParaRPr>
          </a:p>
        </p:txBody>
      </p:sp>
      <p:sp>
        <p:nvSpPr>
          <p:cNvPr id="5" name="文本框 9"/>
          <p:cNvSpPr/>
          <p:nvPr/>
        </p:nvSpPr>
        <p:spPr>
          <a:xfrm>
            <a:off x="6401583" y="3285437"/>
            <a:ext cx="5739072" cy="646331"/>
          </a:xfrm>
          <a:prstGeom prst="rect">
            <a:avLst/>
          </a:prstGeom>
          <a:noFill/>
          <a:ln w="9525">
            <a:noFill/>
          </a:ln>
          <a:effectLst>
            <a:softEdge rad="63500"/>
          </a:effectLst>
        </p:spPr>
        <p:txBody>
          <a:bodyPr wrap="none">
            <a:spAutoFit/>
          </a:bodyPr>
          <a:lstStyle/>
          <a:p>
            <a:pPr algn="l" eaLnBrk="1" hangingPunct="1"/>
            <a:r>
              <a:rPr lang="zh-CN" altLang="en-US" sz="3600" dirty="0">
                <a:solidFill>
                  <a:schemeClr val="bg1"/>
                </a:solidFill>
                <a:latin typeface="Calibri" panose="020F0502020204030204" pitchFamily="34" charset="0"/>
                <a:sym typeface="Calibri" panose="020F0502020204030204" pitchFamily="34" charset="0"/>
              </a:rPr>
              <a:t>涉诈</a:t>
            </a:r>
            <a:r>
              <a:rPr lang="en-US" altLang="zh-CN" sz="3600" dirty="0">
                <a:solidFill>
                  <a:schemeClr val="bg1"/>
                </a:solidFill>
                <a:latin typeface="Calibri" panose="020F0502020204030204" pitchFamily="34" charset="0"/>
                <a:sym typeface="Calibri" panose="020F0502020204030204" pitchFamily="34" charset="0"/>
              </a:rPr>
              <a:t>         </a:t>
            </a:r>
            <a:r>
              <a:rPr lang="zh-CN" altLang="en-US" sz="3600" dirty="0">
                <a:solidFill>
                  <a:schemeClr val="bg1"/>
                </a:solidFill>
                <a:latin typeface="Calibri" panose="020F0502020204030204" pitchFamily="34" charset="0"/>
                <a:sym typeface="Calibri" panose="020F0502020204030204" pitchFamily="34" charset="0"/>
              </a:rPr>
              <a:t>智能识别分析系统</a:t>
            </a:r>
            <a:endParaRPr lang="zh-CN" altLang="en-US" sz="3600" dirty="0">
              <a:solidFill>
                <a:schemeClr val="bg1"/>
              </a:solidFill>
              <a:latin typeface="Calibri" panose="020F0502020204030204" pitchFamily="34" charset="0"/>
              <a:sym typeface="Calibri" panose="020F0502020204030204" pitchFamily="34" charset="0"/>
            </a:endParaRPr>
          </a:p>
        </p:txBody>
      </p:sp>
      <p:sp>
        <p:nvSpPr>
          <p:cNvPr id="7" name="任意多边形: 形状 6"/>
          <p:cNvSpPr/>
          <p:nvPr/>
        </p:nvSpPr>
        <p:spPr>
          <a:xfrm>
            <a:off x="7415293" y="3086746"/>
            <a:ext cx="892685" cy="1043711"/>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矩形 1"/>
          <p:cNvSpPr/>
          <p:nvPr/>
        </p:nvSpPr>
        <p:spPr>
          <a:xfrm>
            <a:off x="0" y="1676400"/>
            <a:ext cx="12192000" cy="2980267"/>
          </a:xfrm>
          <a:prstGeom prst="rect">
            <a:avLst/>
          </a:prstGeom>
          <a:solidFill>
            <a:srgbClr val="FFFFFF">
              <a:alpha val="7059"/>
            </a:srgbClr>
          </a:solidFill>
          <a:ln w="12700">
            <a:noFill/>
          </a:ln>
        </p:spPr>
        <p:txBody>
          <a:bodyPr anchor="ctr" anchorCtr="0"/>
          <a:lstStyle/>
          <a:p>
            <a:pPr algn="ctr" eaLnBrk="1" hangingPunct="1"/>
            <a:endParaRPr lang="zh-CN" altLang="en-US" dirty="0">
              <a:solidFill>
                <a:srgbClr val="FFFFFF"/>
              </a:solidFill>
              <a:latin typeface="宋体" panose="02010600030101010101" pitchFamily="2" charset="-122"/>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filter="wipe(down)">
                                      <p:cBhvr>
                                        <p:cTn id="7" dur="3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07</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2.2.1 </a:t>
            </a:r>
            <a:r>
              <a:rPr lang="zh-CN" altLang="en-US" sz="2800" b="1" dirty="0">
                <a:solidFill>
                  <a:srgbClr val="249F86"/>
                </a:solidFill>
                <a:latin typeface="Calibri" panose="020F0502020204030204" pitchFamily="34" charset="0"/>
                <a:sym typeface="Calibri" panose="020F0502020204030204" pitchFamily="34" charset="0"/>
              </a:rPr>
              <a:t>静态分析</a:t>
            </a:r>
            <a:endParaRPr lang="en-US" altLang="zh-CN" sz="2800" b="1" dirty="0">
              <a:solidFill>
                <a:srgbClr val="249F86"/>
              </a:solidFill>
              <a:latin typeface="Calibri" panose="020F0502020204030204" pitchFamily="34" charset="0"/>
              <a:sym typeface="Calibri" panose="020F0502020204030204" pitchFamily="34" charset="0"/>
            </a:endParaRPr>
          </a:p>
        </p:txBody>
      </p:sp>
      <p:sp>
        <p:nvSpPr>
          <p:cNvPr id="38" name="文本框 37"/>
          <p:cNvSpPr txBox="1"/>
          <p:nvPr/>
        </p:nvSpPr>
        <p:spPr>
          <a:xfrm>
            <a:off x="360452" y="1828527"/>
            <a:ext cx="4902835" cy="4065270"/>
          </a:xfrm>
          <a:prstGeom prst="rect">
            <a:avLst/>
          </a:prstGeom>
          <a:noFill/>
        </p:spPr>
        <p:txBody>
          <a:bodyPr wrap="square" rtlCol="0">
            <a:noAutofit/>
          </a:bodyPr>
          <a:lstStyle/>
          <a:p>
            <a:r>
              <a:rPr lang="zh-CN" altLang="en-US" sz="2400" dirty="0">
                <a:solidFill>
                  <a:schemeClr val="bg1"/>
                </a:solidFill>
              </a:rPr>
              <a:t>    静态分析基于</a:t>
            </a:r>
            <a:r>
              <a:rPr lang="en-US" altLang="zh-CN" sz="2400" dirty="0" err="1">
                <a:solidFill>
                  <a:schemeClr val="bg1"/>
                </a:solidFill>
              </a:rPr>
              <a:t>Androguard</a:t>
            </a:r>
            <a:r>
              <a:rPr lang="zh-CN" altLang="en-US" sz="2400" dirty="0">
                <a:solidFill>
                  <a:schemeClr val="bg1"/>
                </a:solidFill>
              </a:rPr>
              <a:t>、</a:t>
            </a:r>
            <a:r>
              <a:rPr lang="en-US" altLang="zh-CN" sz="2400" dirty="0" err="1">
                <a:solidFill>
                  <a:schemeClr val="bg1"/>
                </a:solidFill>
              </a:rPr>
              <a:t>APKtool</a:t>
            </a:r>
            <a:r>
              <a:rPr lang="zh-CN" altLang="en-US" sz="2400" dirty="0">
                <a:solidFill>
                  <a:schemeClr val="bg1"/>
                </a:solidFill>
              </a:rPr>
              <a:t>和</a:t>
            </a:r>
            <a:r>
              <a:rPr lang="en-US" altLang="zh-CN" sz="2400" dirty="0" err="1">
                <a:solidFill>
                  <a:schemeClr val="bg1"/>
                </a:solidFill>
              </a:rPr>
              <a:t>keytool</a:t>
            </a:r>
            <a:r>
              <a:rPr lang="zh-CN" altLang="en-US" sz="2400" dirty="0">
                <a:solidFill>
                  <a:schemeClr val="bg1"/>
                </a:solidFill>
              </a:rPr>
              <a:t>工具，提取如下信息：</a:t>
            </a:r>
            <a:r>
              <a:rPr lang="en-US" altLang="zh-CN" sz="2400" dirty="0">
                <a:solidFill>
                  <a:schemeClr val="bg1"/>
                </a:solidFill>
              </a:rPr>
              <a:t>APK</a:t>
            </a:r>
            <a:r>
              <a:rPr lang="zh-CN" altLang="en-US" sz="2400" dirty="0">
                <a:solidFill>
                  <a:schemeClr val="bg1"/>
                </a:solidFill>
              </a:rPr>
              <a:t>文件大小、</a:t>
            </a:r>
            <a:r>
              <a:rPr lang="en-US" altLang="zh-CN" sz="2400" dirty="0">
                <a:solidFill>
                  <a:schemeClr val="bg1"/>
                </a:solidFill>
              </a:rPr>
              <a:t>APK</a:t>
            </a:r>
            <a:r>
              <a:rPr lang="zh-CN" altLang="en-US" sz="2400" dirty="0">
                <a:solidFill>
                  <a:schemeClr val="bg1"/>
                </a:solidFill>
              </a:rPr>
              <a:t>文件</a:t>
            </a:r>
            <a:r>
              <a:rPr lang="en-US" altLang="zh-CN" sz="2400" dirty="0">
                <a:solidFill>
                  <a:schemeClr val="bg1"/>
                </a:solidFill>
              </a:rPr>
              <a:t>MD5</a:t>
            </a:r>
            <a:r>
              <a:rPr lang="zh-CN" altLang="en-US" sz="2400" dirty="0">
                <a:solidFill>
                  <a:schemeClr val="bg1"/>
                </a:solidFill>
              </a:rPr>
              <a:t>值、</a:t>
            </a:r>
            <a:r>
              <a:rPr lang="en-US" altLang="zh-CN" sz="2400" dirty="0">
                <a:solidFill>
                  <a:schemeClr val="bg1"/>
                </a:solidFill>
              </a:rPr>
              <a:t>APP</a:t>
            </a:r>
            <a:r>
              <a:rPr lang="zh-CN" altLang="en-US" sz="2400" dirty="0">
                <a:solidFill>
                  <a:schemeClr val="bg1"/>
                </a:solidFill>
              </a:rPr>
              <a:t>图标、</a:t>
            </a:r>
            <a:r>
              <a:rPr lang="en-US" altLang="zh-CN" sz="2400" dirty="0">
                <a:solidFill>
                  <a:schemeClr val="bg1"/>
                </a:solidFill>
              </a:rPr>
              <a:t>APP</a:t>
            </a:r>
            <a:r>
              <a:rPr lang="zh-CN" altLang="en-US" sz="2400" dirty="0">
                <a:solidFill>
                  <a:schemeClr val="bg1"/>
                </a:solidFill>
              </a:rPr>
              <a:t>名称、版本名、版本号、</a:t>
            </a:r>
            <a:r>
              <a:rPr lang="en-US" altLang="zh-CN" sz="2400" dirty="0">
                <a:solidFill>
                  <a:schemeClr val="bg1"/>
                </a:solidFill>
              </a:rPr>
              <a:t>SDK</a:t>
            </a:r>
            <a:r>
              <a:rPr lang="zh-CN" altLang="en-US" sz="2400" dirty="0">
                <a:solidFill>
                  <a:schemeClr val="bg1"/>
                </a:solidFill>
              </a:rPr>
              <a:t>版本、包名、程序入口、签名证书、签名方案、四大组件、申请权限。同时，扫描反编译后的</a:t>
            </a:r>
            <a:r>
              <a:rPr lang="en-US" altLang="zh-CN" sz="2400" dirty="0">
                <a:solidFill>
                  <a:schemeClr val="bg1"/>
                </a:solidFill>
              </a:rPr>
              <a:t>APK</a:t>
            </a:r>
            <a:r>
              <a:rPr lang="zh-CN" altLang="en-US" sz="2400" dirty="0">
                <a:solidFill>
                  <a:schemeClr val="bg1"/>
                </a:solidFill>
              </a:rPr>
              <a:t>文件，提取所有图片资源，以及存在于文件中的所有通联地址</a:t>
            </a:r>
            <a:r>
              <a:rPr lang="zh-CN" altLang="en-US" dirty="0">
                <a:solidFill>
                  <a:schemeClr val="bg1"/>
                </a:solidFill>
              </a:rPr>
              <a:t>。</a:t>
            </a:r>
            <a:endParaRPr sz="2400" dirty="0">
              <a:solidFill>
                <a:schemeClr val="bg1"/>
              </a:solidFill>
            </a:endParaRPr>
          </a:p>
        </p:txBody>
      </p:sp>
      <p:pic>
        <p:nvPicPr>
          <p:cNvPr id="35856" name="图片 85"/>
          <p:cNvPicPr>
            <a:picLocks noChangeAspect="1"/>
          </p:cNvPicPr>
          <p:nvPr/>
        </p:nvPicPr>
        <p:blipFill>
          <a:blip r:embed="rId2"/>
          <a:stretch>
            <a:fillRect/>
          </a:stretch>
        </p:blipFill>
        <p:spPr>
          <a:xfrm>
            <a:off x="5898717" y="929005"/>
            <a:ext cx="5626534" cy="5494020"/>
          </a:xfrm>
          <a:prstGeom prst="rect">
            <a:avLst/>
          </a:prstGeom>
          <a:noFill/>
          <a:ln w="9525">
            <a:noFill/>
          </a:ln>
        </p:spPr>
      </p:pic>
      <p:sp>
        <p:nvSpPr>
          <p:cNvPr id="2"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2.2 </a:t>
            </a:r>
            <a:r>
              <a:rPr lang="zh-CN" altLang="en-US" sz="4800" b="1" dirty="0">
                <a:solidFill>
                  <a:schemeClr val="bg1"/>
                </a:solidFill>
                <a:latin typeface="Calibri" panose="020F0502020204030204" pitchFamily="34" charset="0"/>
                <a:sym typeface="Calibri" panose="020F0502020204030204" pitchFamily="34" charset="0"/>
              </a:rPr>
              <a:t>总体设计</a:t>
            </a:r>
            <a:endParaRPr lang="zh-CN" sz="4800" b="1" dirty="0">
              <a:solidFill>
                <a:schemeClr val="bg1"/>
              </a:solidFill>
              <a:latin typeface="Calibri" panose="020F0502020204030204" pitchFamily="34" charset="0"/>
              <a:sym typeface="Calibri" panose="020F0502020204030204" pitchFamily="34" charset="0"/>
            </a:endParaRPr>
          </a:p>
        </p:txBody>
      </p:sp>
      <p:pic>
        <p:nvPicPr>
          <p:cNvPr id="8" name="图片 7" descr="QQ图片20240718113734"/>
          <p:cNvPicPr>
            <a:picLocks noChangeAspect="1"/>
          </p:cNvPicPr>
          <p:nvPr/>
        </p:nvPicPr>
        <p:blipFill>
          <a:blip r:embed="rId3"/>
          <a:stretch>
            <a:fillRect/>
          </a:stretch>
        </p:blipFill>
        <p:spPr>
          <a:xfrm>
            <a:off x="6218842" y="1190615"/>
            <a:ext cx="5565102" cy="4830817"/>
          </a:xfrm>
          <a:prstGeom prst="rect">
            <a:avLst/>
          </a:prstGeom>
        </p:spPr>
      </p:pic>
      <p:sp>
        <p:nvSpPr>
          <p:cNvPr id="3" name="矩形 7"/>
          <p:cNvSpPr/>
          <p:nvPr/>
        </p:nvSpPr>
        <p:spPr>
          <a:xfrm>
            <a:off x="0" y="868521"/>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11274"/>
                                        </p:tgtEl>
                                        <p:attrNameLst>
                                          <p:attrName>style.visibility</p:attrName>
                                        </p:attrNameLst>
                                      </p:cBhvr>
                                      <p:to>
                                        <p:strVal val="visible"/>
                                      </p:to>
                                    </p:set>
                                    <p:animEffect filter="dissolve">
                                      <p:cBhvr>
                                        <p:cTn id="7" dur="500"/>
                                        <p:tgtEl>
                                          <p:spTgt spid="1127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filter="dissolve">
                                      <p:cBhvr>
                                        <p:cTn id="11" dur="500"/>
                                        <p:tgtEl>
                                          <p:spTgt spid="2"/>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9245"/>
                                        </p:tgtEl>
                                        <p:attrNameLst>
                                          <p:attrName>style.visibility</p:attrName>
                                        </p:attrNameLst>
                                      </p:cBhvr>
                                      <p:to>
                                        <p:strVal val="visible"/>
                                      </p:to>
                                    </p:set>
                                    <p:animEffect filter="dissolve">
                                      <p:cBhvr>
                                        <p:cTn id="15" dur="500"/>
                                        <p:tgtEl>
                                          <p:spTgt spid="9245"/>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down)">
                                      <p:cBhvr>
                                        <p:cTn id="20" dur="580">
                                          <p:stCondLst>
                                            <p:cond delay="0"/>
                                          </p:stCondLst>
                                        </p:cTn>
                                        <p:tgtEl>
                                          <p:spTgt spid="38"/>
                                        </p:tgtEl>
                                      </p:cBhvr>
                                    </p:animEffect>
                                    <p:anim calcmode="lin" valueType="num">
                                      <p:cBhvr>
                                        <p:cTn id="21" dur="1822" tmFilter="0,0; 0.14,0.36; 0.43,0.73; 0.71,0.91; 1.0,1.0">
                                          <p:stCondLst>
                                            <p:cond delay="0"/>
                                          </p:stCondLst>
                                        </p:cTn>
                                        <p:tgtEl>
                                          <p:spTgt spid="38"/>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38"/>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38"/>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38"/>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38"/>
                                        </p:tgtEl>
                                        <p:attrNameLst>
                                          <p:attrName>ppt_y</p:attrName>
                                        </p:attrNameLst>
                                      </p:cBhvr>
                                      <p:tavLst>
                                        <p:tav tm="0" fmla="#ppt_y-sin(pi*$)/81">
                                          <p:val>
                                            <p:fltVal val="0"/>
                                          </p:val>
                                        </p:tav>
                                        <p:tav tm="100000">
                                          <p:val>
                                            <p:fltVal val="1"/>
                                          </p:val>
                                        </p:tav>
                                      </p:tavLst>
                                    </p:anim>
                                    <p:animScale>
                                      <p:cBhvr>
                                        <p:cTn id="26" dur="26">
                                          <p:stCondLst>
                                            <p:cond delay="650"/>
                                          </p:stCondLst>
                                        </p:cTn>
                                        <p:tgtEl>
                                          <p:spTgt spid="38"/>
                                        </p:tgtEl>
                                      </p:cBhvr>
                                      <p:to x="100000" y="60000"/>
                                    </p:animScale>
                                    <p:animScale>
                                      <p:cBhvr>
                                        <p:cTn id="27" dur="166" decel="50000">
                                          <p:stCondLst>
                                            <p:cond delay="676"/>
                                          </p:stCondLst>
                                        </p:cTn>
                                        <p:tgtEl>
                                          <p:spTgt spid="38"/>
                                        </p:tgtEl>
                                      </p:cBhvr>
                                      <p:to x="100000" y="100000"/>
                                    </p:animScale>
                                    <p:animScale>
                                      <p:cBhvr>
                                        <p:cTn id="28" dur="26">
                                          <p:stCondLst>
                                            <p:cond delay="1312"/>
                                          </p:stCondLst>
                                        </p:cTn>
                                        <p:tgtEl>
                                          <p:spTgt spid="38"/>
                                        </p:tgtEl>
                                      </p:cBhvr>
                                      <p:to x="100000" y="80000"/>
                                    </p:animScale>
                                    <p:animScale>
                                      <p:cBhvr>
                                        <p:cTn id="29" dur="166" decel="50000">
                                          <p:stCondLst>
                                            <p:cond delay="1338"/>
                                          </p:stCondLst>
                                        </p:cTn>
                                        <p:tgtEl>
                                          <p:spTgt spid="38"/>
                                        </p:tgtEl>
                                      </p:cBhvr>
                                      <p:to x="100000" y="100000"/>
                                    </p:animScale>
                                    <p:animScale>
                                      <p:cBhvr>
                                        <p:cTn id="30" dur="26">
                                          <p:stCondLst>
                                            <p:cond delay="1642"/>
                                          </p:stCondLst>
                                        </p:cTn>
                                        <p:tgtEl>
                                          <p:spTgt spid="38"/>
                                        </p:tgtEl>
                                      </p:cBhvr>
                                      <p:to x="100000" y="90000"/>
                                    </p:animScale>
                                    <p:animScale>
                                      <p:cBhvr>
                                        <p:cTn id="31" dur="166" decel="50000">
                                          <p:stCondLst>
                                            <p:cond delay="1668"/>
                                          </p:stCondLst>
                                        </p:cTn>
                                        <p:tgtEl>
                                          <p:spTgt spid="38"/>
                                        </p:tgtEl>
                                      </p:cBhvr>
                                      <p:to x="100000" y="100000"/>
                                    </p:animScale>
                                    <p:animScale>
                                      <p:cBhvr>
                                        <p:cTn id="32" dur="26">
                                          <p:stCondLst>
                                            <p:cond delay="1808"/>
                                          </p:stCondLst>
                                        </p:cTn>
                                        <p:tgtEl>
                                          <p:spTgt spid="38"/>
                                        </p:tgtEl>
                                      </p:cBhvr>
                                      <p:to x="100000" y="95000"/>
                                    </p:animScale>
                                    <p:animScale>
                                      <p:cBhvr>
                                        <p:cTn id="33" dur="166" decel="50000">
                                          <p:stCondLst>
                                            <p:cond delay="1834"/>
                                          </p:stCondLst>
                                        </p:cTn>
                                        <p:tgtEl>
                                          <p:spTgt spid="38"/>
                                        </p:tgtEl>
                                      </p:cBhvr>
                                      <p:to x="100000" y="100000"/>
                                    </p:animScale>
                                  </p:childTnLst>
                                </p:cTn>
                              </p:par>
                            </p:childTnLst>
                          </p:cTn>
                        </p:par>
                      </p:childTnLst>
                    </p:cTn>
                  </p:par>
                  <p:par>
                    <p:cTn id="34" fill="hold">
                      <p:stCondLst>
                        <p:cond delay="indefinite"/>
                      </p:stCondLst>
                      <p:childTnLst>
                        <p:par>
                          <p:cTn id="35" fill="hold">
                            <p:stCondLst>
                              <p:cond delay="0"/>
                            </p:stCondLst>
                            <p:childTnLst>
                              <p:par>
                                <p:cTn id="36" presetID="17" presetClass="entr" presetSubtype="10" fill="hold" nodeType="clickEffect">
                                  <p:stCondLst>
                                    <p:cond delay="0"/>
                                  </p:stCondLst>
                                  <p:childTnLst>
                                    <p:set>
                                      <p:cBhvr>
                                        <p:cTn id="37" dur="1" fill="hold">
                                          <p:stCondLst>
                                            <p:cond delay="0"/>
                                          </p:stCondLst>
                                        </p:cTn>
                                        <p:tgtEl>
                                          <p:spTgt spid="35856"/>
                                        </p:tgtEl>
                                        <p:attrNameLst>
                                          <p:attrName>style.visibility</p:attrName>
                                        </p:attrNameLst>
                                      </p:cBhvr>
                                      <p:to>
                                        <p:strVal val="visible"/>
                                      </p:to>
                                    </p:set>
                                    <p:anim calcmode="lin" valueType="num">
                                      <p:cBhvr>
                                        <p:cTn id="38" dur="500" fill="hold"/>
                                        <p:tgtEl>
                                          <p:spTgt spid="35856"/>
                                        </p:tgtEl>
                                        <p:attrNameLst>
                                          <p:attrName>ppt_w</p:attrName>
                                        </p:attrNameLst>
                                      </p:cBhvr>
                                      <p:tavLst>
                                        <p:tav tm="0">
                                          <p:val>
                                            <p:fltVal val="0"/>
                                          </p:val>
                                        </p:tav>
                                        <p:tav tm="100000">
                                          <p:val>
                                            <p:strVal val="#ppt_w"/>
                                          </p:val>
                                        </p:tav>
                                      </p:tavLst>
                                    </p:anim>
                                    <p:anim calcmode="lin" valueType="num">
                                      <p:cBhvr>
                                        <p:cTn id="39" dur="500" fill="hold"/>
                                        <p:tgtEl>
                                          <p:spTgt spid="35856"/>
                                        </p:tgtEl>
                                        <p:attrNameLst>
                                          <p:attrName>ppt_h</p:attrName>
                                        </p:attrNameLst>
                                      </p:cBhvr>
                                      <p:tavLst>
                                        <p:tav tm="0">
                                          <p:val>
                                            <p:strVal val="#ppt_h"/>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ID="6" presetClass="entr" presetSubtype="16" fill="hold" nodeType="click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circle(in)">
                                      <p:cBhvr>
                                        <p:cTn id="44"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45" grpId="0" bldLvl="0"/>
      <p:bldP spid="38" grpId="0"/>
      <p:bldP spid="38" grpId="1"/>
      <p:bldP spid="2"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27940"/>
            <a:ext cx="12192000" cy="6858000"/>
          </a:xfrm>
          <a:prstGeom prst="rect">
            <a:avLst/>
          </a:prstGeom>
          <a:noFill/>
          <a:ln w="9525">
            <a:noFill/>
          </a:ln>
        </p:spPr>
      </p:pic>
      <p:sp>
        <p:nvSpPr>
          <p:cNvPr id="11268"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2.2 </a:t>
            </a:r>
            <a:r>
              <a:rPr lang="zh-CN" altLang="en-US" sz="4800" b="1" dirty="0">
                <a:solidFill>
                  <a:schemeClr val="bg1"/>
                </a:solidFill>
                <a:latin typeface="Calibri" panose="020F0502020204030204" pitchFamily="34" charset="0"/>
                <a:sym typeface="Calibri" panose="020F0502020204030204" pitchFamily="34" charset="0"/>
              </a:rPr>
              <a:t>总体设计</a:t>
            </a:r>
            <a:endParaRPr lang="en-US" altLang="zh-CN"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08</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2.2.2 </a:t>
            </a:r>
            <a:r>
              <a:rPr lang="zh-CN" altLang="en-US" sz="2800" b="1" dirty="0">
                <a:solidFill>
                  <a:srgbClr val="249F86"/>
                </a:solidFill>
                <a:latin typeface="Calibri" panose="020F0502020204030204" pitchFamily="34" charset="0"/>
                <a:sym typeface="Calibri" panose="020F0502020204030204" pitchFamily="34" charset="0"/>
              </a:rPr>
              <a:t>动态分析</a:t>
            </a:r>
            <a:endParaRPr lang="zh-CN" altLang="en-US" sz="2800" b="1" dirty="0">
              <a:solidFill>
                <a:srgbClr val="249F86"/>
              </a:solidFill>
              <a:latin typeface="Calibri" panose="020F0502020204030204" pitchFamily="34" charset="0"/>
              <a:sym typeface="Calibri" panose="020F0502020204030204" pitchFamily="34" charset="0"/>
            </a:endParaRPr>
          </a:p>
        </p:txBody>
      </p:sp>
      <p:grpSp>
        <p:nvGrpSpPr>
          <p:cNvPr id="7" name="组合 6"/>
          <p:cNvGrpSpPr/>
          <p:nvPr/>
        </p:nvGrpSpPr>
        <p:grpSpPr>
          <a:xfrm>
            <a:off x="5500028" y="1980896"/>
            <a:ext cx="2187635" cy="3881972"/>
            <a:chOff x="5448078" y="2640521"/>
            <a:chExt cx="1669458" cy="2730151"/>
          </a:xfrm>
        </p:grpSpPr>
        <p:grpSp>
          <p:nvGrpSpPr>
            <p:cNvPr id="8" name="Group 2"/>
            <p:cNvGrpSpPr/>
            <p:nvPr/>
          </p:nvGrpSpPr>
          <p:grpSpPr>
            <a:xfrm>
              <a:off x="5448078" y="2640524"/>
              <a:ext cx="1669458" cy="2714621"/>
              <a:chOff x="4837313" y="2507654"/>
              <a:chExt cx="1669458" cy="2714625"/>
            </a:xfrm>
          </p:grpSpPr>
          <p:cxnSp>
            <p:nvCxnSpPr>
              <p:cNvPr id="26" name="Straight Connector 3"/>
              <p:cNvCxnSpPr/>
              <p:nvPr/>
            </p:nvCxnSpPr>
            <p:spPr>
              <a:xfrm>
                <a:off x="5713775" y="2507654"/>
                <a:ext cx="792996" cy="0"/>
              </a:xfrm>
              <a:prstGeom prst="line">
                <a:avLst/>
              </a:prstGeom>
              <a:ln w="127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4"/>
              <p:cNvCxnSpPr/>
              <p:nvPr/>
            </p:nvCxnSpPr>
            <p:spPr>
              <a:xfrm>
                <a:off x="5713775" y="5222279"/>
                <a:ext cx="792996" cy="0"/>
              </a:xfrm>
              <a:prstGeom prst="line">
                <a:avLst/>
              </a:prstGeom>
              <a:ln w="127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5"/>
              <p:cNvCxnSpPr/>
              <p:nvPr/>
            </p:nvCxnSpPr>
            <p:spPr>
              <a:xfrm flipV="1">
                <a:off x="4837313" y="3887402"/>
                <a:ext cx="1669435" cy="19650"/>
              </a:xfrm>
              <a:prstGeom prst="line">
                <a:avLst/>
              </a:prstGeom>
              <a:ln w="127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grpSp>
        <p:cxnSp>
          <p:nvCxnSpPr>
            <p:cNvPr id="10" name="Straight Connector 7"/>
            <p:cNvCxnSpPr/>
            <p:nvPr/>
          </p:nvCxnSpPr>
          <p:spPr>
            <a:xfrm>
              <a:off x="6324535" y="2640521"/>
              <a:ext cx="0" cy="2730151"/>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grpSp>
      <p:sp>
        <p:nvSpPr>
          <p:cNvPr id="15" name="圆角矩形 30"/>
          <p:cNvSpPr/>
          <p:nvPr>
            <p:custDataLst>
              <p:tags r:id="rId2"/>
            </p:custDataLst>
          </p:nvPr>
        </p:nvSpPr>
        <p:spPr>
          <a:xfrm rot="5400000">
            <a:off x="8687224" y="889440"/>
            <a:ext cx="715645" cy="2324100"/>
          </a:xfrm>
          <a:prstGeom prst="roundRect">
            <a:avLst>
              <a:gd name="adj" fmla="val 18094"/>
            </a:avLst>
          </a:prstGeom>
          <a:solidFill>
            <a:srgbClr val="E2F3E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6" name="圆角矩形 30"/>
          <p:cNvSpPr/>
          <p:nvPr>
            <p:custDataLst>
              <p:tags r:id="rId3"/>
            </p:custDataLst>
          </p:nvPr>
        </p:nvSpPr>
        <p:spPr>
          <a:xfrm rot="5400000">
            <a:off x="8687225" y="2780696"/>
            <a:ext cx="715645" cy="2324100"/>
          </a:xfrm>
          <a:prstGeom prst="roundRect">
            <a:avLst>
              <a:gd name="adj" fmla="val 18094"/>
            </a:avLst>
          </a:prstGeom>
          <a:solidFill>
            <a:srgbClr val="E2F3E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17" name="圆角矩形 30"/>
          <p:cNvSpPr/>
          <p:nvPr>
            <p:custDataLst>
              <p:tags r:id="rId4"/>
            </p:custDataLst>
          </p:nvPr>
        </p:nvSpPr>
        <p:spPr>
          <a:xfrm rot="5400000">
            <a:off x="8707437" y="4700818"/>
            <a:ext cx="715645" cy="2324100"/>
          </a:xfrm>
          <a:prstGeom prst="roundRect">
            <a:avLst>
              <a:gd name="adj" fmla="val 18094"/>
            </a:avLst>
          </a:prstGeom>
          <a:solidFill>
            <a:srgbClr val="E2F3E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22" name="文本框 21"/>
          <p:cNvSpPr txBox="1"/>
          <p:nvPr/>
        </p:nvSpPr>
        <p:spPr>
          <a:xfrm>
            <a:off x="9200515" y="3699510"/>
            <a:ext cx="1835785" cy="368300"/>
          </a:xfrm>
          <a:prstGeom prst="rect">
            <a:avLst/>
          </a:prstGeom>
          <a:noFill/>
        </p:spPr>
        <p:txBody>
          <a:bodyPr wrap="square" rtlCol="0">
            <a:spAutoFit/>
          </a:bodyPr>
          <a:lstStyle/>
          <a:p>
            <a:endParaRPr lang="zh-CN" altLang="en-US"/>
          </a:p>
        </p:txBody>
      </p:sp>
      <p:sp>
        <p:nvSpPr>
          <p:cNvPr id="23" name="文本框 22"/>
          <p:cNvSpPr txBox="1"/>
          <p:nvPr/>
        </p:nvSpPr>
        <p:spPr>
          <a:xfrm>
            <a:off x="9200515" y="5628005"/>
            <a:ext cx="1835785" cy="368300"/>
          </a:xfrm>
          <a:prstGeom prst="rect">
            <a:avLst/>
          </a:prstGeom>
          <a:noFill/>
        </p:spPr>
        <p:txBody>
          <a:bodyPr wrap="square" rtlCol="0">
            <a:spAutoFit/>
          </a:bodyPr>
          <a:lstStyle/>
          <a:p>
            <a:endParaRPr lang="zh-CN" altLang="en-US"/>
          </a:p>
        </p:txBody>
      </p:sp>
      <p:sp>
        <p:nvSpPr>
          <p:cNvPr id="24" name="文本框 23"/>
          <p:cNvSpPr txBox="1"/>
          <p:nvPr/>
        </p:nvSpPr>
        <p:spPr>
          <a:xfrm>
            <a:off x="8383087" y="1866824"/>
            <a:ext cx="2101215" cy="369332"/>
          </a:xfrm>
          <a:prstGeom prst="rect">
            <a:avLst/>
          </a:prstGeom>
          <a:noFill/>
        </p:spPr>
        <p:txBody>
          <a:bodyPr wrap="square" rtlCol="0">
            <a:spAutoFit/>
          </a:bodyPr>
          <a:lstStyle/>
          <a:p>
            <a:r>
              <a:rPr lang="zh-CN" altLang="en-US" dirty="0"/>
              <a:t>安卓模拟器</a:t>
            </a:r>
            <a:endParaRPr lang="zh-CN" altLang="en-US" dirty="0"/>
          </a:p>
        </p:txBody>
      </p:sp>
      <p:sp>
        <p:nvSpPr>
          <p:cNvPr id="25" name="文本框 24"/>
          <p:cNvSpPr txBox="1"/>
          <p:nvPr/>
        </p:nvSpPr>
        <p:spPr>
          <a:xfrm>
            <a:off x="8753069" y="3698478"/>
            <a:ext cx="2159000" cy="369332"/>
          </a:xfrm>
          <a:prstGeom prst="rect">
            <a:avLst/>
          </a:prstGeom>
          <a:noFill/>
        </p:spPr>
        <p:txBody>
          <a:bodyPr wrap="square" rtlCol="0">
            <a:spAutoFit/>
          </a:bodyPr>
          <a:lstStyle/>
          <a:p>
            <a:r>
              <a:rPr lang="en-US" altLang="zh-CN" dirty="0"/>
              <a:t>ADB</a:t>
            </a:r>
            <a:endParaRPr lang="en-US" altLang="zh-CN" dirty="0"/>
          </a:p>
        </p:txBody>
      </p:sp>
      <p:sp>
        <p:nvSpPr>
          <p:cNvPr id="29" name="文本框 28"/>
          <p:cNvSpPr txBox="1"/>
          <p:nvPr/>
        </p:nvSpPr>
        <p:spPr>
          <a:xfrm>
            <a:off x="8519160" y="5672334"/>
            <a:ext cx="2112645" cy="368300"/>
          </a:xfrm>
          <a:prstGeom prst="rect">
            <a:avLst/>
          </a:prstGeom>
          <a:noFill/>
        </p:spPr>
        <p:txBody>
          <a:bodyPr wrap="square" rtlCol="0">
            <a:spAutoFit/>
          </a:bodyPr>
          <a:lstStyle/>
          <a:p>
            <a:r>
              <a:rPr lang="en-US" altLang="zh-CN" dirty="0"/>
              <a:t>Monkey</a:t>
            </a:r>
            <a:endParaRPr lang="zh-CN" altLang="en-US" dirty="0"/>
          </a:p>
        </p:txBody>
      </p:sp>
      <p:pic>
        <p:nvPicPr>
          <p:cNvPr id="2" name="图片 1"/>
          <p:cNvPicPr>
            <a:picLocks noChangeAspect="1"/>
          </p:cNvPicPr>
          <p:nvPr/>
        </p:nvPicPr>
        <p:blipFill>
          <a:blip r:embed="rId5"/>
          <a:stretch>
            <a:fillRect/>
          </a:stretch>
        </p:blipFill>
        <p:spPr>
          <a:xfrm>
            <a:off x="311172" y="1634490"/>
            <a:ext cx="5417862" cy="4016691"/>
          </a:xfrm>
          <a:prstGeom prst="rect">
            <a:avLst/>
          </a:prstGeom>
          <a:noFill/>
          <a:ln>
            <a:noFill/>
          </a:ln>
        </p:spPr>
      </p:pic>
      <p:sp>
        <p:nvSpPr>
          <p:cNvPr id="14" name="文本框 13"/>
          <p:cNvSpPr txBox="1"/>
          <p:nvPr/>
        </p:nvSpPr>
        <p:spPr>
          <a:xfrm>
            <a:off x="10498503" y="2344261"/>
            <a:ext cx="1649302" cy="2554545"/>
          </a:xfrm>
          <a:prstGeom prst="rect">
            <a:avLst/>
          </a:prstGeom>
          <a:noFill/>
        </p:spPr>
        <p:txBody>
          <a:bodyPr wrap="square">
            <a:spAutoFit/>
          </a:bodyPr>
          <a:lstStyle/>
          <a:p>
            <a:pPr eaLnBrk="1" hangingPunct="1"/>
            <a:r>
              <a:rPr lang="zh-CN" altLang="en-US" sz="2000" dirty="0">
                <a:solidFill>
                  <a:schemeClr val="bg1"/>
                </a:solidFill>
                <a:latin typeface="仿宋" panose="02010609060101010101" charset="-122"/>
                <a:ea typeface="仿宋" panose="02010609060101010101" charset="-122"/>
              </a:rPr>
              <a:t>使用上述工具模拟</a:t>
            </a:r>
            <a:r>
              <a:rPr lang="en-US" altLang="zh-CN" sz="2000" dirty="0">
                <a:solidFill>
                  <a:schemeClr val="bg1"/>
                </a:solidFill>
                <a:latin typeface="仿宋" panose="02010609060101010101" charset="-122"/>
                <a:ea typeface="仿宋" panose="02010609060101010101" charset="-122"/>
              </a:rPr>
              <a:t>APP</a:t>
            </a:r>
            <a:r>
              <a:rPr lang="zh-CN" altLang="en-US" sz="2000" dirty="0">
                <a:solidFill>
                  <a:schemeClr val="bg1"/>
                </a:solidFill>
                <a:latin typeface="仿宋" panose="02010609060101010101" charset="-122"/>
                <a:ea typeface="仿宋" panose="02010609060101010101" charset="-122"/>
              </a:rPr>
              <a:t>运行，并记录运行时产生的日志，从中提取动态运行时的通联地址。</a:t>
            </a: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par>
                                <p:cTn id="8" presetID="9" presetClass="entr" presetSubtype="0" fill="hold"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filter="dissolve">
                                      <p:cBhvr>
                                        <p:cTn id="10" dur="500"/>
                                        <p:tgtEl>
                                          <p:spTgt spid="11274"/>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245"/>
                                        </p:tgtEl>
                                        <p:attrNameLst>
                                          <p:attrName>style.visibility</p:attrName>
                                        </p:attrNameLst>
                                      </p:cBhvr>
                                      <p:to>
                                        <p:strVal val="visible"/>
                                      </p:to>
                                    </p:set>
                                    <p:animEffect filter="dissolve">
                                      <p:cBhvr>
                                        <p:cTn id="14" dur="500"/>
                                        <p:tgtEl>
                                          <p:spTgt spid="924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22" presetClass="entr" presetSubtype="4"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6" presetClass="entr" presetSubtype="0" fill="hold" grpId="1" nodeType="click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down)">
                                      <p:cBhvr>
                                        <p:cTn id="44" dur="580">
                                          <p:stCondLst>
                                            <p:cond delay="0"/>
                                          </p:stCondLst>
                                        </p:cTn>
                                        <p:tgtEl>
                                          <p:spTgt spid="24"/>
                                        </p:tgtEl>
                                      </p:cBhvr>
                                    </p:animEffect>
                                    <p:anim calcmode="lin" valueType="num">
                                      <p:cBhvr>
                                        <p:cTn id="45" dur="1822"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46" dur="664"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47" dur="664" tmFilter="0, 0; 0.125,0.2665; 0.25,0.4; 0.375,0.465; 0.5,0.5;  0.625,0.535; 0.75,0.6; 0.875,0.7335; 1,1">
                                          <p:stCondLst>
                                            <p:cond delay="664"/>
                                          </p:stCondLst>
                                        </p:cTn>
                                        <p:tgtEl>
                                          <p:spTgt spid="24"/>
                                        </p:tgtEl>
                                        <p:attrNameLst>
                                          <p:attrName>ppt_y</p:attrName>
                                        </p:attrNameLst>
                                      </p:cBhvr>
                                      <p:tavLst>
                                        <p:tav tm="0" fmla="#ppt_y-sin(pi*$)/9">
                                          <p:val>
                                            <p:fltVal val="0"/>
                                          </p:val>
                                        </p:tav>
                                        <p:tav tm="100000">
                                          <p:val>
                                            <p:fltVal val="1"/>
                                          </p:val>
                                        </p:tav>
                                      </p:tavLst>
                                    </p:anim>
                                    <p:anim calcmode="lin" valueType="num">
                                      <p:cBhvr>
                                        <p:cTn id="48" dur="332" tmFilter="0, 0; 0.125,0.2665; 0.25,0.4; 0.375,0.465; 0.5,0.5;  0.625,0.535; 0.75,0.6; 0.875,0.7335; 1,1">
                                          <p:stCondLst>
                                            <p:cond delay="1324"/>
                                          </p:stCondLst>
                                        </p:cTn>
                                        <p:tgtEl>
                                          <p:spTgt spid="24"/>
                                        </p:tgtEl>
                                        <p:attrNameLst>
                                          <p:attrName>ppt_y</p:attrName>
                                        </p:attrNameLst>
                                      </p:cBhvr>
                                      <p:tavLst>
                                        <p:tav tm="0" fmla="#ppt_y-sin(pi*$)/27">
                                          <p:val>
                                            <p:fltVal val="0"/>
                                          </p:val>
                                        </p:tav>
                                        <p:tav tm="100000">
                                          <p:val>
                                            <p:fltVal val="1"/>
                                          </p:val>
                                        </p:tav>
                                      </p:tavLst>
                                    </p:anim>
                                    <p:anim calcmode="lin" valueType="num">
                                      <p:cBhvr>
                                        <p:cTn id="49" dur="164" tmFilter="0, 0; 0.125,0.2665; 0.25,0.4; 0.375,0.465; 0.5,0.5;  0.625,0.535; 0.75,0.6; 0.875,0.7335; 1,1">
                                          <p:stCondLst>
                                            <p:cond delay="1656"/>
                                          </p:stCondLst>
                                        </p:cTn>
                                        <p:tgtEl>
                                          <p:spTgt spid="24"/>
                                        </p:tgtEl>
                                        <p:attrNameLst>
                                          <p:attrName>ppt_y</p:attrName>
                                        </p:attrNameLst>
                                      </p:cBhvr>
                                      <p:tavLst>
                                        <p:tav tm="0" fmla="#ppt_y-sin(pi*$)/81">
                                          <p:val>
                                            <p:fltVal val="0"/>
                                          </p:val>
                                        </p:tav>
                                        <p:tav tm="100000">
                                          <p:val>
                                            <p:fltVal val="1"/>
                                          </p:val>
                                        </p:tav>
                                      </p:tavLst>
                                    </p:anim>
                                    <p:animScale>
                                      <p:cBhvr>
                                        <p:cTn id="50" dur="26">
                                          <p:stCondLst>
                                            <p:cond delay="650"/>
                                          </p:stCondLst>
                                        </p:cTn>
                                        <p:tgtEl>
                                          <p:spTgt spid="24"/>
                                        </p:tgtEl>
                                      </p:cBhvr>
                                      <p:to x="100000" y="60000"/>
                                    </p:animScale>
                                    <p:animScale>
                                      <p:cBhvr>
                                        <p:cTn id="51" dur="166" decel="50000">
                                          <p:stCondLst>
                                            <p:cond delay="676"/>
                                          </p:stCondLst>
                                        </p:cTn>
                                        <p:tgtEl>
                                          <p:spTgt spid="24"/>
                                        </p:tgtEl>
                                      </p:cBhvr>
                                      <p:to x="100000" y="100000"/>
                                    </p:animScale>
                                    <p:animScale>
                                      <p:cBhvr>
                                        <p:cTn id="52" dur="26">
                                          <p:stCondLst>
                                            <p:cond delay="1312"/>
                                          </p:stCondLst>
                                        </p:cTn>
                                        <p:tgtEl>
                                          <p:spTgt spid="24"/>
                                        </p:tgtEl>
                                      </p:cBhvr>
                                      <p:to x="100000" y="80000"/>
                                    </p:animScale>
                                    <p:animScale>
                                      <p:cBhvr>
                                        <p:cTn id="53" dur="166" decel="50000">
                                          <p:stCondLst>
                                            <p:cond delay="1338"/>
                                          </p:stCondLst>
                                        </p:cTn>
                                        <p:tgtEl>
                                          <p:spTgt spid="24"/>
                                        </p:tgtEl>
                                      </p:cBhvr>
                                      <p:to x="100000" y="100000"/>
                                    </p:animScale>
                                    <p:animScale>
                                      <p:cBhvr>
                                        <p:cTn id="54" dur="26">
                                          <p:stCondLst>
                                            <p:cond delay="1642"/>
                                          </p:stCondLst>
                                        </p:cTn>
                                        <p:tgtEl>
                                          <p:spTgt spid="24"/>
                                        </p:tgtEl>
                                      </p:cBhvr>
                                      <p:to x="100000" y="90000"/>
                                    </p:animScale>
                                    <p:animScale>
                                      <p:cBhvr>
                                        <p:cTn id="55" dur="166" decel="50000">
                                          <p:stCondLst>
                                            <p:cond delay="1668"/>
                                          </p:stCondLst>
                                        </p:cTn>
                                        <p:tgtEl>
                                          <p:spTgt spid="24"/>
                                        </p:tgtEl>
                                      </p:cBhvr>
                                      <p:to x="100000" y="100000"/>
                                    </p:animScale>
                                    <p:animScale>
                                      <p:cBhvr>
                                        <p:cTn id="56" dur="26">
                                          <p:stCondLst>
                                            <p:cond delay="1808"/>
                                          </p:stCondLst>
                                        </p:cTn>
                                        <p:tgtEl>
                                          <p:spTgt spid="24"/>
                                        </p:tgtEl>
                                      </p:cBhvr>
                                      <p:to x="100000" y="95000"/>
                                    </p:animScale>
                                    <p:animScale>
                                      <p:cBhvr>
                                        <p:cTn id="57" dur="166" decel="50000">
                                          <p:stCondLst>
                                            <p:cond delay="1834"/>
                                          </p:stCondLst>
                                        </p:cTn>
                                        <p:tgtEl>
                                          <p:spTgt spid="24"/>
                                        </p:tgtEl>
                                      </p:cBhvr>
                                      <p:to x="100000" y="100000"/>
                                    </p:animScale>
                                  </p:childTnLst>
                                </p:cTn>
                              </p:par>
                              <p:par>
                                <p:cTn id="58" presetID="26" presetClass="entr" presetSubtype="0" fill="hold" grpId="1"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wipe(down)">
                                      <p:cBhvr>
                                        <p:cTn id="60" dur="580">
                                          <p:stCondLst>
                                            <p:cond delay="0"/>
                                          </p:stCondLst>
                                        </p:cTn>
                                        <p:tgtEl>
                                          <p:spTgt spid="25"/>
                                        </p:tgtEl>
                                      </p:cBhvr>
                                    </p:animEffect>
                                    <p:anim calcmode="lin" valueType="num">
                                      <p:cBhvr>
                                        <p:cTn id="61" dur="1822"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62" dur="664"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63" dur="664" tmFilter="0, 0; 0.125,0.2665; 0.25,0.4; 0.375,0.465; 0.5,0.5;  0.625,0.535; 0.75,0.6; 0.875,0.7335; 1,1">
                                          <p:stCondLst>
                                            <p:cond delay="664"/>
                                          </p:stCondLst>
                                        </p:cTn>
                                        <p:tgtEl>
                                          <p:spTgt spid="25"/>
                                        </p:tgtEl>
                                        <p:attrNameLst>
                                          <p:attrName>ppt_y</p:attrName>
                                        </p:attrNameLst>
                                      </p:cBhvr>
                                      <p:tavLst>
                                        <p:tav tm="0" fmla="#ppt_y-sin(pi*$)/9">
                                          <p:val>
                                            <p:fltVal val="0"/>
                                          </p:val>
                                        </p:tav>
                                        <p:tav tm="100000">
                                          <p:val>
                                            <p:fltVal val="1"/>
                                          </p:val>
                                        </p:tav>
                                      </p:tavLst>
                                    </p:anim>
                                    <p:anim calcmode="lin" valueType="num">
                                      <p:cBhvr>
                                        <p:cTn id="64" dur="332" tmFilter="0, 0; 0.125,0.2665; 0.25,0.4; 0.375,0.465; 0.5,0.5;  0.625,0.535; 0.75,0.6; 0.875,0.7335; 1,1">
                                          <p:stCondLst>
                                            <p:cond delay="1324"/>
                                          </p:stCondLst>
                                        </p:cTn>
                                        <p:tgtEl>
                                          <p:spTgt spid="25"/>
                                        </p:tgtEl>
                                        <p:attrNameLst>
                                          <p:attrName>ppt_y</p:attrName>
                                        </p:attrNameLst>
                                      </p:cBhvr>
                                      <p:tavLst>
                                        <p:tav tm="0" fmla="#ppt_y-sin(pi*$)/27">
                                          <p:val>
                                            <p:fltVal val="0"/>
                                          </p:val>
                                        </p:tav>
                                        <p:tav tm="100000">
                                          <p:val>
                                            <p:fltVal val="1"/>
                                          </p:val>
                                        </p:tav>
                                      </p:tavLst>
                                    </p:anim>
                                    <p:anim calcmode="lin" valueType="num">
                                      <p:cBhvr>
                                        <p:cTn id="65" dur="164" tmFilter="0, 0; 0.125,0.2665; 0.25,0.4; 0.375,0.465; 0.5,0.5;  0.625,0.535; 0.75,0.6; 0.875,0.7335; 1,1">
                                          <p:stCondLst>
                                            <p:cond delay="1656"/>
                                          </p:stCondLst>
                                        </p:cTn>
                                        <p:tgtEl>
                                          <p:spTgt spid="25"/>
                                        </p:tgtEl>
                                        <p:attrNameLst>
                                          <p:attrName>ppt_y</p:attrName>
                                        </p:attrNameLst>
                                      </p:cBhvr>
                                      <p:tavLst>
                                        <p:tav tm="0" fmla="#ppt_y-sin(pi*$)/81">
                                          <p:val>
                                            <p:fltVal val="0"/>
                                          </p:val>
                                        </p:tav>
                                        <p:tav tm="100000">
                                          <p:val>
                                            <p:fltVal val="1"/>
                                          </p:val>
                                        </p:tav>
                                      </p:tavLst>
                                    </p:anim>
                                    <p:animScale>
                                      <p:cBhvr>
                                        <p:cTn id="66" dur="26">
                                          <p:stCondLst>
                                            <p:cond delay="650"/>
                                          </p:stCondLst>
                                        </p:cTn>
                                        <p:tgtEl>
                                          <p:spTgt spid="25"/>
                                        </p:tgtEl>
                                      </p:cBhvr>
                                      <p:to x="100000" y="60000"/>
                                    </p:animScale>
                                    <p:animScale>
                                      <p:cBhvr>
                                        <p:cTn id="67" dur="166" decel="50000">
                                          <p:stCondLst>
                                            <p:cond delay="676"/>
                                          </p:stCondLst>
                                        </p:cTn>
                                        <p:tgtEl>
                                          <p:spTgt spid="25"/>
                                        </p:tgtEl>
                                      </p:cBhvr>
                                      <p:to x="100000" y="100000"/>
                                    </p:animScale>
                                    <p:animScale>
                                      <p:cBhvr>
                                        <p:cTn id="68" dur="26">
                                          <p:stCondLst>
                                            <p:cond delay="1312"/>
                                          </p:stCondLst>
                                        </p:cTn>
                                        <p:tgtEl>
                                          <p:spTgt spid="25"/>
                                        </p:tgtEl>
                                      </p:cBhvr>
                                      <p:to x="100000" y="80000"/>
                                    </p:animScale>
                                    <p:animScale>
                                      <p:cBhvr>
                                        <p:cTn id="69" dur="166" decel="50000">
                                          <p:stCondLst>
                                            <p:cond delay="1338"/>
                                          </p:stCondLst>
                                        </p:cTn>
                                        <p:tgtEl>
                                          <p:spTgt spid="25"/>
                                        </p:tgtEl>
                                      </p:cBhvr>
                                      <p:to x="100000" y="100000"/>
                                    </p:animScale>
                                    <p:animScale>
                                      <p:cBhvr>
                                        <p:cTn id="70" dur="26">
                                          <p:stCondLst>
                                            <p:cond delay="1642"/>
                                          </p:stCondLst>
                                        </p:cTn>
                                        <p:tgtEl>
                                          <p:spTgt spid="25"/>
                                        </p:tgtEl>
                                      </p:cBhvr>
                                      <p:to x="100000" y="90000"/>
                                    </p:animScale>
                                    <p:animScale>
                                      <p:cBhvr>
                                        <p:cTn id="71" dur="166" decel="50000">
                                          <p:stCondLst>
                                            <p:cond delay="1668"/>
                                          </p:stCondLst>
                                        </p:cTn>
                                        <p:tgtEl>
                                          <p:spTgt spid="25"/>
                                        </p:tgtEl>
                                      </p:cBhvr>
                                      <p:to x="100000" y="100000"/>
                                    </p:animScale>
                                    <p:animScale>
                                      <p:cBhvr>
                                        <p:cTn id="72" dur="26">
                                          <p:stCondLst>
                                            <p:cond delay="1808"/>
                                          </p:stCondLst>
                                        </p:cTn>
                                        <p:tgtEl>
                                          <p:spTgt spid="25"/>
                                        </p:tgtEl>
                                      </p:cBhvr>
                                      <p:to x="100000" y="95000"/>
                                    </p:animScale>
                                    <p:animScale>
                                      <p:cBhvr>
                                        <p:cTn id="73" dur="166" decel="50000">
                                          <p:stCondLst>
                                            <p:cond delay="1834"/>
                                          </p:stCondLst>
                                        </p:cTn>
                                        <p:tgtEl>
                                          <p:spTgt spid="25"/>
                                        </p:tgtEl>
                                      </p:cBhvr>
                                      <p:to x="100000" y="100000"/>
                                    </p:animScale>
                                  </p:childTnLst>
                                </p:cTn>
                              </p:par>
                              <p:par>
                                <p:cTn id="74" presetID="26" presetClass="entr" presetSubtype="0" fill="hold" grpId="1" nodeType="with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wipe(down)">
                                      <p:cBhvr>
                                        <p:cTn id="76" dur="580">
                                          <p:stCondLst>
                                            <p:cond delay="0"/>
                                          </p:stCondLst>
                                        </p:cTn>
                                        <p:tgtEl>
                                          <p:spTgt spid="29"/>
                                        </p:tgtEl>
                                      </p:cBhvr>
                                    </p:animEffect>
                                    <p:anim calcmode="lin" valueType="num">
                                      <p:cBhvr>
                                        <p:cTn id="77" dur="1822"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78" dur="664"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79" dur="664" tmFilter="0, 0; 0.125,0.2665; 0.25,0.4; 0.375,0.465; 0.5,0.5;  0.625,0.535; 0.75,0.6; 0.875,0.7335; 1,1">
                                          <p:stCondLst>
                                            <p:cond delay="664"/>
                                          </p:stCondLst>
                                        </p:cTn>
                                        <p:tgtEl>
                                          <p:spTgt spid="29"/>
                                        </p:tgtEl>
                                        <p:attrNameLst>
                                          <p:attrName>ppt_y</p:attrName>
                                        </p:attrNameLst>
                                      </p:cBhvr>
                                      <p:tavLst>
                                        <p:tav tm="0" fmla="#ppt_y-sin(pi*$)/9">
                                          <p:val>
                                            <p:fltVal val="0"/>
                                          </p:val>
                                        </p:tav>
                                        <p:tav tm="100000">
                                          <p:val>
                                            <p:fltVal val="1"/>
                                          </p:val>
                                        </p:tav>
                                      </p:tavLst>
                                    </p:anim>
                                    <p:anim calcmode="lin" valueType="num">
                                      <p:cBhvr>
                                        <p:cTn id="80" dur="332" tmFilter="0, 0; 0.125,0.2665; 0.25,0.4; 0.375,0.465; 0.5,0.5;  0.625,0.535; 0.75,0.6; 0.875,0.7335; 1,1">
                                          <p:stCondLst>
                                            <p:cond delay="1324"/>
                                          </p:stCondLst>
                                        </p:cTn>
                                        <p:tgtEl>
                                          <p:spTgt spid="29"/>
                                        </p:tgtEl>
                                        <p:attrNameLst>
                                          <p:attrName>ppt_y</p:attrName>
                                        </p:attrNameLst>
                                      </p:cBhvr>
                                      <p:tavLst>
                                        <p:tav tm="0" fmla="#ppt_y-sin(pi*$)/27">
                                          <p:val>
                                            <p:fltVal val="0"/>
                                          </p:val>
                                        </p:tav>
                                        <p:tav tm="100000">
                                          <p:val>
                                            <p:fltVal val="1"/>
                                          </p:val>
                                        </p:tav>
                                      </p:tavLst>
                                    </p:anim>
                                    <p:anim calcmode="lin" valueType="num">
                                      <p:cBhvr>
                                        <p:cTn id="81" dur="164" tmFilter="0, 0; 0.125,0.2665; 0.25,0.4; 0.375,0.465; 0.5,0.5;  0.625,0.535; 0.75,0.6; 0.875,0.7335; 1,1">
                                          <p:stCondLst>
                                            <p:cond delay="1656"/>
                                          </p:stCondLst>
                                        </p:cTn>
                                        <p:tgtEl>
                                          <p:spTgt spid="29"/>
                                        </p:tgtEl>
                                        <p:attrNameLst>
                                          <p:attrName>ppt_y</p:attrName>
                                        </p:attrNameLst>
                                      </p:cBhvr>
                                      <p:tavLst>
                                        <p:tav tm="0" fmla="#ppt_y-sin(pi*$)/81">
                                          <p:val>
                                            <p:fltVal val="0"/>
                                          </p:val>
                                        </p:tav>
                                        <p:tav tm="100000">
                                          <p:val>
                                            <p:fltVal val="1"/>
                                          </p:val>
                                        </p:tav>
                                      </p:tavLst>
                                    </p:anim>
                                    <p:animScale>
                                      <p:cBhvr>
                                        <p:cTn id="82" dur="26">
                                          <p:stCondLst>
                                            <p:cond delay="650"/>
                                          </p:stCondLst>
                                        </p:cTn>
                                        <p:tgtEl>
                                          <p:spTgt spid="29"/>
                                        </p:tgtEl>
                                      </p:cBhvr>
                                      <p:to x="100000" y="60000"/>
                                    </p:animScale>
                                    <p:animScale>
                                      <p:cBhvr>
                                        <p:cTn id="83" dur="166" decel="50000">
                                          <p:stCondLst>
                                            <p:cond delay="676"/>
                                          </p:stCondLst>
                                        </p:cTn>
                                        <p:tgtEl>
                                          <p:spTgt spid="29"/>
                                        </p:tgtEl>
                                      </p:cBhvr>
                                      <p:to x="100000" y="100000"/>
                                    </p:animScale>
                                    <p:animScale>
                                      <p:cBhvr>
                                        <p:cTn id="84" dur="26">
                                          <p:stCondLst>
                                            <p:cond delay="1312"/>
                                          </p:stCondLst>
                                        </p:cTn>
                                        <p:tgtEl>
                                          <p:spTgt spid="29"/>
                                        </p:tgtEl>
                                      </p:cBhvr>
                                      <p:to x="100000" y="80000"/>
                                    </p:animScale>
                                    <p:animScale>
                                      <p:cBhvr>
                                        <p:cTn id="85" dur="166" decel="50000">
                                          <p:stCondLst>
                                            <p:cond delay="1338"/>
                                          </p:stCondLst>
                                        </p:cTn>
                                        <p:tgtEl>
                                          <p:spTgt spid="29"/>
                                        </p:tgtEl>
                                      </p:cBhvr>
                                      <p:to x="100000" y="100000"/>
                                    </p:animScale>
                                    <p:animScale>
                                      <p:cBhvr>
                                        <p:cTn id="86" dur="26">
                                          <p:stCondLst>
                                            <p:cond delay="1642"/>
                                          </p:stCondLst>
                                        </p:cTn>
                                        <p:tgtEl>
                                          <p:spTgt spid="29"/>
                                        </p:tgtEl>
                                      </p:cBhvr>
                                      <p:to x="100000" y="90000"/>
                                    </p:animScale>
                                    <p:animScale>
                                      <p:cBhvr>
                                        <p:cTn id="87" dur="166" decel="50000">
                                          <p:stCondLst>
                                            <p:cond delay="1668"/>
                                          </p:stCondLst>
                                        </p:cTn>
                                        <p:tgtEl>
                                          <p:spTgt spid="29"/>
                                        </p:tgtEl>
                                      </p:cBhvr>
                                      <p:to x="100000" y="100000"/>
                                    </p:animScale>
                                    <p:animScale>
                                      <p:cBhvr>
                                        <p:cTn id="88" dur="26">
                                          <p:stCondLst>
                                            <p:cond delay="1808"/>
                                          </p:stCondLst>
                                        </p:cTn>
                                        <p:tgtEl>
                                          <p:spTgt spid="29"/>
                                        </p:tgtEl>
                                      </p:cBhvr>
                                      <p:to x="100000" y="95000"/>
                                    </p:animScale>
                                    <p:animScale>
                                      <p:cBhvr>
                                        <p:cTn id="89" dur="166" decel="50000">
                                          <p:stCondLst>
                                            <p:cond delay="1834"/>
                                          </p:stCondLst>
                                        </p:cTn>
                                        <p:tgtEl>
                                          <p:spTgt spid="29"/>
                                        </p:tgtEl>
                                      </p:cBhvr>
                                      <p:to x="100000" y="100000"/>
                                    </p:animScale>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14"/>
                                        </p:tgtEl>
                                        <p:attrNameLst>
                                          <p:attrName>style.visibility</p:attrName>
                                        </p:attrNameLst>
                                      </p:cBhvr>
                                      <p:to>
                                        <p:strVal val="visible"/>
                                      </p:to>
                                    </p:set>
                                    <p:animEffect transition="in" filter="fade">
                                      <p:cBhvr>
                                        <p:cTn id="9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P spid="9245" grpId="0" bldLvl="0"/>
      <p:bldP spid="15" grpId="0" animBg="1"/>
      <p:bldP spid="16" grpId="0" animBg="1"/>
      <p:bldP spid="17" grpId="0" animBg="1"/>
      <p:bldP spid="24" grpId="0"/>
      <p:bldP spid="24" grpId="1"/>
      <p:bldP spid="25" grpId="0"/>
      <p:bldP spid="25" grpId="1"/>
      <p:bldP spid="29" grpId="0"/>
      <p:bldP spid="29" grpId="1"/>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30376" y="54574"/>
            <a:ext cx="12192000" cy="6858000"/>
          </a:xfrm>
          <a:prstGeom prst="rect">
            <a:avLst/>
          </a:prstGeom>
          <a:noFill/>
          <a:ln w="9525">
            <a:noFill/>
          </a:ln>
        </p:spPr>
      </p:pic>
      <p:sp>
        <p:nvSpPr>
          <p:cNvPr id="22531" name="矩形 7"/>
          <p:cNvSpPr/>
          <p:nvPr/>
        </p:nvSpPr>
        <p:spPr>
          <a:xfrm>
            <a:off x="-293429" y="602930"/>
            <a:ext cx="12645323"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2292"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2.2 </a:t>
            </a:r>
            <a:r>
              <a:rPr lang="zh-CN" altLang="en-US" sz="4800" b="1" dirty="0">
                <a:solidFill>
                  <a:schemeClr val="bg1"/>
                </a:solidFill>
                <a:latin typeface="Calibri" panose="020F0502020204030204" pitchFamily="34" charset="0"/>
                <a:sym typeface="Calibri" panose="020F0502020204030204" pitchFamily="34" charset="0"/>
              </a:rPr>
              <a:t>总体设计</a:t>
            </a:r>
            <a:endParaRPr lang="zh-CN" altLang="zh-CN" sz="4800" b="1" dirty="0">
              <a:solidFill>
                <a:schemeClr val="bg1"/>
              </a:solidFill>
              <a:latin typeface="Calibri" panose="020F0502020204030204" pitchFamily="34" charset="0"/>
              <a:sym typeface="Calibri" panose="020F0502020204030204" pitchFamily="34" charset="0"/>
            </a:endParaRPr>
          </a:p>
        </p:txBody>
      </p:sp>
      <p:cxnSp>
        <p:nvCxnSpPr>
          <p:cNvPr id="60" name="Straight Connector 41"/>
          <p:cNvCxnSpPr/>
          <p:nvPr>
            <p:custDataLst>
              <p:tags r:id="rId2"/>
            </p:custDataLst>
          </p:nvPr>
        </p:nvCxnSpPr>
        <p:spPr>
          <a:xfrm flipH="1">
            <a:off x="-225158" y="4408964"/>
            <a:ext cx="12192000" cy="1"/>
          </a:xfrm>
          <a:prstGeom prst="line">
            <a:avLst/>
          </a:prstGeom>
          <a:noFill/>
          <a:ln w="19050" cap="flat" cmpd="sng" algn="ctr">
            <a:solidFill>
              <a:schemeClr val="bg1">
                <a:lumMod val="75000"/>
              </a:schemeClr>
            </a:solidFill>
            <a:prstDash val="sysDash"/>
          </a:ln>
          <a:effectLst/>
        </p:spPr>
      </p:cxnSp>
      <p:grpSp>
        <p:nvGrpSpPr>
          <p:cNvPr id="23" name="组合 22"/>
          <p:cNvGrpSpPr/>
          <p:nvPr>
            <p:custDataLst>
              <p:tags r:id="rId3"/>
            </p:custDataLst>
          </p:nvPr>
        </p:nvGrpSpPr>
        <p:grpSpPr>
          <a:xfrm>
            <a:off x="1671320" y="4163514"/>
            <a:ext cx="582930" cy="995680"/>
            <a:chOff x="4279" y="5646"/>
            <a:chExt cx="918" cy="1568"/>
          </a:xfrm>
        </p:grpSpPr>
        <p:sp>
          <p:nvSpPr>
            <p:cNvPr id="21" name="Oval 88"/>
            <p:cNvSpPr/>
            <p:nvPr>
              <p:custDataLst>
                <p:tags r:id="rId4"/>
              </p:custDataLst>
            </p:nvPr>
          </p:nvSpPr>
          <p:spPr>
            <a:xfrm>
              <a:off x="4279" y="5646"/>
              <a:ext cx="918" cy="918"/>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sp>
          <p:nvSpPr>
            <p:cNvPr id="22" name="Oval 90"/>
            <p:cNvSpPr/>
            <p:nvPr>
              <p:custDataLst>
                <p:tags r:id="rId5"/>
              </p:custDataLst>
            </p:nvPr>
          </p:nvSpPr>
          <p:spPr>
            <a:xfrm>
              <a:off x="4435" y="5802"/>
              <a:ext cx="606" cy="606"/>
            </a:xfrm>
            <a:prstGeom prst="ellipse">
              <a:avLst/>
            </a:prstGeom>
            <a:noFill/>
            <a:ln w="88900" cap="flat" cmpd="sng" algn="ctr">
              <a:solidFill>
                <a:srgbClr val="85BE62"/>
              </a:solidFill>
              <a:prstDash val="solid"/>
            </a:ln>
            <a:effectLst/>
          </p:spPr>
          <p:txBody>
            <a:bodyPr rtlCol="0" anchor="ctr"/>
            <a:lstStyle/>
            <a:p>
              <a:pPr algn="ctr" defTabSz="456565">
                <a:defRPr/>
              </a:pPr>
              <a:endParaRPr lang="en-US" sz="3200" kern="0">
                <a:solidFill>
                  <a:srgbClr val="070707"/>
                </a:solidFill>
                <a:latin typeface="Calibri" panose="020F0502020204030204"/>
              </a:endParaRPr>
            </a:p>
          </p:txBody>
        </p:sp>
        <p:grpSp>
          <p:nvGrpSpPr>
            <p:cNvPr id="67" name="Group 15"/>
            <p:cNvGrpSpPr/>
            <p:nvPr/>
          </p:nvGrpSpPr>
          <p:grpSpPr>
            <a:xfrm flipV="1">
              <a:off x="4632" y="6630"/>
              <a:ext cx="205" cy="584"/>
              <a:chOff x="2845435" y="3170977"/>
              <a:chExt cx="130279" cy="370612"/>
            </a:xfrm>
          </p:grpSpPr>
          <p:cxnSp>
            <p:nvCxnSpPr>
              <p:cNvPr id="68" name="Straight Connector 64"/>
              <p:cNvCxnSpPr>
                <a:stCxn id="69" idx="4"/>
              </p:cNvCxnSpPr>
              <p:nvPr>
                <p:custDataLst>
                  <p:tags r:id="rId6"/>
                </p:custDataLst>
              </p:nvPr>
            </p:nvCxnSpPr>
            <p:spPr>
              <a:xfrm flipH="1">
                <a:off x="2909152" y="3301253"/>
                <a:ext cx="1423" cy="240336"/>
              </a:xfrm>
              <a:prstGeom prst="line">
                <a:avLst/>
              </a:prstGeom>
              <a:noFill/>
              <a:ln w="6350" cap="flat" cmpd="sng" algn="ctr">
                <a:solidFill>
                  <a:schemeClr val="bg1">
                    <a:lumMod val="75000"/>
                  </a:schemeClr>
                </a:solidFill>
                <a:prstDash val="sysDash"/>
              </a:ln>
              <a:effectLst/>
            </p:spPr>
          </p:cxnSp>
          <p:sp>
            <p:nvSpPr>
              <p:cNvPr id="69" name="Oval 68"/>
              <p:cNvSpPr/>
              <p:nvPr>
                <p:custDataLst>
                  <p:tags r:id="rId7"/>
                </p:custDataLst>
              </p:nvPr>
            </p:nvSpPr>
            <p:spPr>
              <a:xfrm>
                <a:off x="2845435" y="3170977"/>
                <a:ext cx="130279" cy="130276"/>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grpSp>
      </p:grpSp>
      <p:grpSp>
        <p:nvGrpSpPr>
          <p:cNvPr id="26" name="组合 25"/>
          <p:cNvGrpSpPr/>
          <p:nvPr>
            <p:custDataLst>
              <p:tags r:id="rId8"/>
            </p:custDataLst>
          </p:nvPr>
        </p:nvGrpSpPr>
        <p:grpSpPr>
          <a:xfrm>
            <a:off x="6120130" y="4197169"/>
            <a:ext cx="582930" cy="975995"/>
            <a:chOff x="9140" y="5577"/>
            <a:chExt cx="918" cy="1537"/>
          </a:xfrm>
        </p:grpSpPr>
        <p:grpSp>
          <p:nvGrpSpPr>
            <p:cNvPr id="82" name="Group 6"/>
            <p:cNvGrpSpPr/>
            <p:nvPr/>
          </p:nvGrpSpPr>
          <p:grpSpPr>
            <a:xfrm>
              <a:off x="9140" y="5577"/>
              <a:ext cx="918" cy="918"/>
              <a:chOff x="5803655" y="3541589"/>
              <a:chExt cx="582684" cy="582672"/>
            </a:xfrm>
          </p:grpSpPr>
          <p:sp>
            <p:nvSpPr>
              <p:cNvPr id="83" name="Oval 93"/>
              <p:cNvSpPr/>
              <p:nvPr>
                <p:custDataLst>
                  <p:tags r:id="rId9"/>
                </p:custDataLst>
              </p:nvPr>
            </p:nvSpPr>
            <p:spPr>
              <a:xfrm>
                <a:off x="5803655" y="3541589"/>
                <a:ext cx="582684" cy="582672"/>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sp>
            <p:nvSpPr>
              <p:cNvPr id="84" name="Oval 94"/>
              <p:cNvSpPr/>
              <p:nvPr>
                <p:custDataLst>
                  <p:tags r:id="rId10"/>
                </p:custDataLst>
              </p:nvPr>
            </p:nvSpPr>
            <p:spPr>
              <a:xfrm>
                <a:off x="5902667" y="3640600"/>
                <a:ext cx="384660" cy="384651"/>
              </a:xfrm>
              <a:prstGeom prst="ellipse">
                <a:avLst/>
              </a:prstGeom>
              <a:solidFill>
                <a:srgbClr val="F4F4F4"/>
              </a:solidFill>
              <a:ln w="88900" cap="flat" cmpd="sng" algn="ctr">
                <a:solidFill>
                  <a:srgbClr val="9D957F"/>
                </a:solidFill>
                <a:prstDash val="solid"/>
              </a:ln>
              <a:effectLst/>
            </p:spPr>
            <p:txBody>
              <a:bodyPr rtlCol="0" anchor="ctr"/>
              <a:lstStyle/>
              <a:p>
                <a:pPr algn="ctr" defTabSz="456565">
                  <a:defRPr/>
                </a:pPr>
                <a:endParaRPr lang="en-US" sz="3200" kern="0">
                  <a:solidFill>
                    <a:srgbClr val="070707"/>
                  </a:solidFill>
                  <a:latin typeface="Calibri" panose="020F0502020204030204"/>
                </a:endParaRPr>
              </a:p>
            </p:txBody>
          </p:sp>
        </p:grpSp>
        <p:grpSp>
          <p:nvGrpSpPr>
            <p:cNvPr id="70" name="Group 16"/>
            <p:cNvGrpSpPr/>
            <p:nvPr/>
          </p:nvGrpSpPr>
          <p:grpSpPr>
            <a:xfrm flipV="1">
              <a:off x="9498" y="6526"/>
              <a:ext cx="205" cy="588"/>
              <a:chOff x="6031255" y="3168150"/>
              <a:chExt cx="130279" cy="373439"/>
            </a:xfrm>
          </p:grpSpPr>
          <p:cxnSp>
            <p:nvCxnSpPr>
              <p:cNvPr id="71" name="Straight Connector 69"/>
              <p:cNvCxnSpPr>
                <a:stCxn id="72" idx="4"/>
              </p:cNvCxnSpPr>
              <p:nvPr>
                <p:custDataLst>
                  <p:tags r:id="rId11"/>
                </p:custDataLst>
              </p:nvPr>
            </p:nvCxnSpPr>
            <p:spPr>
              <a:xfrm flipH="1">
                <a:off x="6094997" y="3298426"/>
                <a:ext cx="1398" cy="243163"/>
              </a:xfrm>
              <a:prstGeom prst="line">
                <a:avLst/>
              </a:prstGeom>
              <a:noFill/>
              <a:ln w="6350" cap="flat" cmpd="sng" algn="ctr">
                <a:solidFill>
                  <a:schemeClr val="bg1">
                    <a:lumMod val="75000"/>
                  </a:schemeClr>
                </a:solidFill>
                <a:prstDash val="sysDash"/>
              </a:ln>
              <a:effectLst/>
            </p:spPr>
          </p:cxnSp>
          <p:sp>
            <p:nvSpPr>
              <p:cNvPr id="72" name="Oval 73"/>
              <p:cNvSpPr/>
              <p:nvPr>
                <p:custDataLst>
                  <p:tags r:id="rId12"/>
                </p:custDataLst>
              </p:nvPr>
            </p:nvSpPr>
            <p:spPr>
              <a:xfrm>
                <a:off x="6031255" y="3168150"/>
                <a:ext cx="130279" cy="130276"/>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grpSp>
      </p:grpSp>
      <p:grpSp>
        <p:nvGrpSpPr>
          <p:cNvPr id="27" name="组合 26"/>
          <p:cNvGrpSpPr/>
          <p:nvPr>
            <p:custDataLst>
              <p:tags r:id="rId13"/>
            </p:custDataLst>
          </p:nvPr>
        </p:nvGrpSpPr>
        <p:grpSpPr>
          <a:xfrm>
            <a:off x="10273030" y="4211139"/>
            <a:ext cx="582930" cy="951230"/>
            <a:chOff x="14000" y="5577"/>
            <a:chExt cx="918" cy="1498"/>
          </a:xfrm>
        </p:grpSpPr>
        <p:grpSp>
          <p:nvGrpSpPr>
            <p:cNvPr id="88" name="Group 8"/>
            <p:cNvGrpSpPr/>
            <p:nvPr/>
          </p:nvGrpSpPr>
          <p:grpSpPr>
            <a:xfrm>
              <a:off x="14000" y="5577"/>
              <a:ext cx="918" cy="918"/>
              <a:chOff x="9022448" y="3541589"/>
              <a:chExt cx="582684" cy="582672"/>
            </a:xfrm>
          </p:grpSpPr>
          <p:sp>
            <p:nvSpPr>
              <p:cNvPr id="89" name="Oval 97"/>
              <p:cNvSpPr/>
              <p:nvPr>
                <p:custDataLst>
                  <p:tags r:id="rId14"/>
                </p:custDataLst>
              </p:nvPr>
            </p:nvSpPr>
            <p:spPr>
              <a:xfrm>
                <a:off x="9022448" y="3541589"/>
                <a:ext cx="582684" cy="582672"/>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sp>
            <p:nvSpPr>
              <p:cNvPr id="90" name="Oval 98"/>
              <p:cNvSpPr/>
              <p:nvPr>
                <p:custDataLst>
                  <p:tags r:id="rId15"/>
                </p:custDataLst>
              </p:nvPr>
            </p:nvSpPr>
            <p:spPr>
              <a:xfrm>
                <a:off x="9121460" y="3640600"/>
                <a:ext cx="384660" cy="384651"/>
              </a:xfrm>
              <a:prstGeom prst="ellipse">
                <a:avLst/>
              </a:prstGeom>
              <a:solidFill>
                <a:srgbClr val="F4F4F4"/>
              </a:solidFill>
              <a:ln w="88900" cap="flat" cmpd="sng" algn="ctr">
                <a:solidFill>
                  <a:srgbClr val="85BE62"/>
                </a:solidFill>
                <a:prstDash val="solid"/>
              </a:ln>
              <a:effectLst/>
            </p:spPr>
            <p:txBody>
              <a:bodyPr rtlCol="0" anchor="ctr"/>
              <a:lstStyle/>
              <a:p>
                <a:pPr algn="ctr" defTabSz="456565">
                  <a:defRPr/>
                </a:pPr>
                <a:endParaRPr lang="en-US" sz="3200" kern="0">
                  <a:solidFill>
                    <a:srgbClr val="070707"/>
                  </a:solidFill>
                  <a:latin typeface="Calibri" panose="020F0502020204030204"/>
                </a:endParaRPr>
              </a:p>
            </p:txBody>
          </p:sp>
        </p:grpSp>
        <p:grpSp>
          <p:nvGrpSpPr>
            <p:cNvPr id="73" name="Group 17"/>
            <p:cNvGrpSpPr/>
            <p:nvPr/>
          </p:nvGrpSpPr>
          <p:grpSpPr>
            <a:xfrm flipV="1">
              <a:off x="14365" y="6491"/>
              <a:ext cx="205" cy="585"/>
              <a:chOff x="9250048" y="3170033"/>
              <a:chExt cx="130279" cy="371556"/>
            </a:xfrm>
          </p:grpSpPr>
          <p:cxnSp>
            <p:nvCxnSpPr>
              <p:cNvPr id="74" name="Straight Connector 74"/>
              <p:cNvCxnSpPr>
                <a:stCxn id="75" idx="4"/>
              </p:cNvCxnSpPr>
              <p:nvPr>
                <p:custDataLst>
                  <p:tags r:id="rId16"/>
                </p:custDataLst>
              </p:nvPr>
            </p:nvCxnSpPr>
            <p:spPr>
              <a:xfrm flipH="1">
                <a:off x="9313790" y="3300309"/>
                <a:ext cx="1398" cy="241280"/>
              </a:xfrm>
              <a:prstGeom prst="line">
                <a:avLst/>
              </a:prstGeom>
              <a:noFill/>
              <a:ln w="6350" cap="flat" cmpd="sng" algn="ctr">
                <a:solidFill>
                  <a:schemeClr val="bg1">
                    <a:lumMod val="75000"/>
                  </a:schemeClr>
                </a:solidFill>
                <a:prstDash val="sysDash"/>
              </a:ln>
              <a:effectLst/>
            </p:spPr>
          </p:cxnSp>
          <p:sp>
            <p:nvSpPr>
              <p:cNvPr id="75" name="Oval 78"/>
              <p:cNvSpPr/>
              <p:nvPr>
                <p:custDataLst>
                  <p:tags r:id="rId17"/>
                </p:custDataLst>
              </p:nvPr>
            </p:nvSpPr>
            <p:spPr>
              <a:xfrm>
                <a:off x="9250048" y="3170033"/>
                <a:ext cx="130279" cy="130276"/>
              </a:xfrm>
              <a:prstGeom prst="ellipse">
                <a:avLst/>
              </a:prstGeom>
              <a:solidFill>
                <a:srgbClr val="F4F4F4"/>
              </a:solidFill>
              <a:ln w="6350" cap="flat" cmpd="sng" algn="ctr">
                <a:solidFill>
                  <a:schemeClr val="bg1">
                    <a:lumMod val="75000"/>
                  </a:schemeClr>
                </a:solidFill>
                <a:prstDash val="sysDash"/>
              </a:ln>
              <a:effectLst/>
            </p:spPr>
            <p:txBody>
              <a:bodyPr rtlCol="0" anchor="ctr"/>
              <a:lstStyle/>
              <a:p>
                <a:pPr algn="ctr" defTabSz="456565">
                  <a:defRPr/>
                </a:pPr>
                <a:endParaRPr lang="en-US" sz="3200" kern="0">
                  <a:solidFill>
                    <a:srgbClr val="070707"/>
                  </a:solidFill>
                  <a:latin typeface="Calibri" panose="020F0502020204030204"/>
                </a:endParaRPr>
              </a:p>
            </p:txBody>
          </p:sp>
        </p:grpSp>
      </p:grpSp>
      <p:grpSp>
        <p:nvGrpSpPr>
          <p:cNvPr id="2" name="组合 1"/>
          <p:cNvGrpSpPr/>
          <p:nvPr>
            <p:custDataLst>
              <p:tags r:id="rId18"/>
            </p:custDataLst>
          </p:nvPr>
        </p:nvGrpSpPr>
        <p:grpSpPr>
          <a:xfrm>
            <a:off x="126228" y="4424121"/>
            <a:ext cx="3302635" cy="1926590"/>
            <a:chOff x="855" y="1791"/>
            <a:chExt cx="7114" cy="3351"/>
          </a:xfrm>
        </p:grpSpPr>
        <p:grpSp>
          <p:nvGrpSpPr>
            <p:cNvPr id="4" name="组合 3"/>
            <p:cNvGrpSpPr/>
            <p:nvPr/>
          </p:nvGrpSpPr>
          <p:grpSpPr>
            <a:xfrm>
              <a:off x="855" y="1791"/>
              <a:ext cx="7114" cy="3351"/>
              <a:chOff x="855" y="1791"/>
              <a:chExt cx="7427" cy="3985"/>
            </a:xfrm>
          </p:grpSpPr>
          <p:sp>
            <p:nvSpPr>
              <p:cNvPr id="5" name="矩形 4"/>
              <p:cNvSpPr/>
              <p:nvPr>
                <p:custDataLst>
                  <p:tags r:id="rId19"/>
                </p:custDataLst>
              </p:nvPr>
            </p:nvSpPr>
            <p:spPr>
              <a:xfrm>
                <a:off x="1231" y="2593"/>
                <a:ext cx="7051" cy="3183"/>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29" name="组合 28"/>
              <p:cNvGrpSpPr/>
              <p:nvPr/>
            </p:nvGrpSpPr>
            <p:grpSpPr>
              <a:xfrm>
                <a:off x="855" y="1791"/>
                <a:ext cx="3354" cy="1027"/>
                <a:chOff x="855" y="2214"/>
                <a:chExt cx="3354" cy="1027"/>
              </a:xfrm>
            </p:grpSpPr>
            <p:sp>
              <p:nvSpPr>
                <p:cNvPr id="31" name="圆角矩形 30"/>
                <p:cNvSpPr/>
                <p:nvPr>
                  <p:custDataLst>
                    <p:tags r:id="rId20"/>
                  </p:custDataLst>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2" name="文本框 31"/>
                <p:cNvSpPr txBox="1"/>
                <p:nvPr>
                  <p:custDataLst>
                    <p:tags r:id="rId21"/>
                  </p:custDataLst>
                </p:nvPr>
              </p:nvSpPr>
              <p:spPr>
                <a:xfrm>
                  <a:off x="1026" y="2215"/>
                  <a:ext cx="3029" cy="648"/>
                </a:xfrm>
                <a:prstGeom prst="rect">
                  <a:avLst/>
                </a:prstGeom>
                <a:noFill/>
              </p:spPr>
              <p:txBody>
                <a:bodyPr wrap="square" rtlCol="0">
                  <a:noAutofit/>
                </a:bodyPr>
                <a:lstStyle/>
                <a:p>
                  <a:pPr algn="ctr"/>
                  <a:r>
                    <a:rPr lang="zh-CN" altLang="en-US" sz="2000" dirty="0">
                      <a:solidFill>
                        <a:schemeClr val="bg1"/>
                      </a:solidFill>
                    </a:rPr>
                    <a:t>静态分析</a:t>
                  </a:r>
                  <a:endParaRPr lang="zh-CN" altLang="en-US" sz="2000" dirty="0">
                    <a:solidFill>
                      <a:schemeClr val="bg1"/>
                    </a:solidFill>
                  </a:endParaRPr>
                </a:p>
              </p:txBody>
            </p:sp>
          </p:grpSp>
        </p:grpSp>
        <p:sp>
          <p:nvSpPr>
            <p:cNvPr id="33" name="文本框 32"/>
            <p:cNvSpPr txBox="1"/>
            <p:nvPr>
              <p:custDataLst>
                <p:tags r:id="rId22"/>
              </p:custDataLst>
            </p:nvPr>
          </p:nvSpPr>
          <p:spPr>
            <a:xfrm>
              <a:off x="1383" y="3018"/>
              <a:ext cx="6418" cy="1765"/>
            </a:xfrm>
            <a:prstGeom prst="rect">
              <a:avLst/>
            </a:prstGeom>
            <a:noFill/>
          </p:spPr>
          <p:txBody>
            <a:bodyPr wrap="square" rtlCol="0">
              <a:spAutoFit/>
            </a:bodyPr>
            <a:lstStyle/>
            <a:p>
              <a:pPr>
                <a:spcBef>
                  <a:spcPct val="0"/>
                </a:spcBef>
                <a:buFontTx/>
                <a:buNone/>
              </a:pP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首先对反编译后的</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文件进行扫描，提取静态存在于</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中的地址。</a:t>
              </a:r>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grpSp>
        <p:nvGrpSpPr>
          <p:cNvPr id="41" name="组合 40"/>
          <p:cNvGrpSpPr/>
          <p:nvPr>
            <p:custDataLst>
              <p:tags r:id="rId23"/>
            </p:custDataLst>
          </p:nvPr>
        </p:nvGrpSpPr>
        <p:grpSpPr>
          <a:xfrm>
            <a:off x="8508361" y="4442231"/>
            <a:ext cx="3302635" cy="2183584"/>
            <a:chOff x="855" y="1791"/>
            <a:chExt cx="7114" cy="3798"/>
          </a:xfrm>
        </p:grpSpPr>
        <p:grpSp>
          <p:nvGrpSpPr>
            <p:cNvPr id="42" name="组合 41"/>
            <p:cNvGrpSpPr/>
            <p:nvPr/>
          </p:nvGrpSpPr>
          <p:grpSpPr>
            <a:xfrm>
              <a:off x="855" y="1791"/>
              <a:ext cx="7114" cy="3351"/>
              <a:chOff x="855" y="1791"/>
              <a:chExt cx="7427" cy="3985"/>
            </a:xfrm>
          </p:grpSpPr>
          <p:sp>
            <p:nvSpPr>
              <p:cNvPr id="43" name="矩形 42"/>
              <p:cNvSpPr/>
              <p:nvPr>
                <p:custDataLst>
                  <p:tags r:id="rId24"/>
                </p:custDataLst>
              </p:nvPr>
            </p:nvSpPr>
            <p:spPr>
              <a:xfrm>
                <a:off x="1231" y="2593"/>
                <a:ext cx="7051" cy="3183"/>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44" name="组合 43"/>
              <p:cNvGrpSpPr/>
              <p:nvPr/>
            </p:nvGrpSpPr>
            <p:grpSpPr>
              <a:xfrm>
                <a:off x="855" y="1791"/>
                <a:ext cx="3354" cy="1027"/>
                <a:chOff x="855" y="2214"/>
                <a:chExt cx="3354" cy="1027"/>
              </a:xfrm>
            </p:grpSpPr>
            <p:sp>
              <p:nvSpPr>
                <p:cNvPr id="45" name="圆角矩形 44"/>
                <p:cNvSpPr/>
                <p:nvPr>
                  <p:custDataLst>
                    <p:tags r:id="rId25"/>
                  </p:custDataLst>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6" name="文本框 45"/>
                <p:cNvSpPr txBox="1"/>
                <p:nvPr>
                  <p:custDataLst>
                    <p:tags r:id="rId26"/>
                  </p:custDataLst>
                </p:nvPr>
              </p:nvSpPr>
              <p:spPr>
                <a:xfrm>
                  <a:off x="1026" y="2215"/>
                  <a:ext cx="3029" cy="648"/>
                </a:xfrm>
                <a:prstGeom prst="rect">
                  <a:avLst/>
                </a:prstGeom>
                <a:noFill/>
              </p:spPr>
              <p:txBody>
                <a:bodyPr wrap="square" rtlCol="0">
                  <a:noAutofit/>
                </a:bodyPr>
                <a:lstStyle/>
                <a:p>
                  <a:pPr algn="ctr"/>
                  <a:r>
                    <a:rPr lang="zh-CN" altLang="en-US" sz="2000" dirty="0">
                      <a:solidFill>
                        <a:schemeClr val="bg1"/>
                      </a:solidFill>
                    </a:rPr>
                    <a:t>图片提取</a:t>
                  </a:r>
                  <a:endParaRPr lang="zh-CN" altLang="en-US" sz="2000" dirty="0">
                    <a:solidFill>
                      <a:schemeClr val="bg1"/>
                    </a:solidFill>
                  </a:endParaRPr>
                </a:p>
              </p:txBody>
            </p:sp>
          </p:grpSp>
        </p:grpSp>
        <p:sp>
          <p:nvSpPr>
            <p:cNvPr id="47" name="文本框 46"/>
            <p:cNvSpPr txBox="1"/>
            <p:nvPr>
              <p:custDataLst>
                <p:tags r:id="rId27"/>
              </p:custDataLst>
            </p:nvPr>
          </p:nvSpPr>
          <p:spPr>
            <a:xfrm>
              <a:off x="1383" y="2752"/>
              <a:ext cx="6418" cy="2837"/>
            </a:xfrm>
            <a:prstGeom prst="rect">
              <a:avLst/>
            </a:prstGeom>
            <a:noFill/>
          </p:spPr>
          <p:txBody>
            <a:bodyPr wrap="square" rtlCol="0">
              <a:spAutoFit/>
            </a:bodyPr>
            <a:lstStyle/>
            <a:p>
              <a:pPr>
                <a:spcBef>
                  <a:spcPct val="0"/>
                </a:spcBef>
                <a:buFontTx/>
                <a:buNone/>
              </a:pPr>
              <a:r>
                <a:rPr lang="zh-CN" altLang="en-US"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对</a:t>
              </a:r>
              <a:r>
                <a:rPr lang="en-US" altLang="zh-CN"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APP</a:t>
              </a:r>
              <a:r>
                <a:rPr lang="zh-CN" altLang="en-US"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图像资源进行文本提取，从中筛选出</a:t>
              </a:r>
              <a:r>
                <a:rPr lang="en-US" altLang="zh-CN"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IP</a:t>
              </a:r>
              <a:r>
                <a:rPr lang="zh-CN" altLang="en-US"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和</a:t>
              </a:r>
              <a:r>
                <a:rPr lang="en-US" altLang="zh-CN"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URL</a:t>
              </a:r>
              <a:r>
                <a:rPr lang="zh-CN" altLang="en-US"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，作为最高优先级的通联地址。（暂未实现）</a:t>
              </a:r>
              <a:endParaRPr lang="zh-CN" altLang="en-US" sz="2000" dirty="0">
                <a:solidFill>
                  <a:srgbClr val="FF0000"/>
                </a:solidFill>
                <a:highlight>
                  <a:srgbClr val="000000">
                    <a:alpha val="0"/>
                  </a:srgbClr>
                </a:highlight>
              </a:endParaRPr>
            </a:p>
            <a:p>
              <a:pPr>
                <a:spcBef>
                  <a:spcPct val="0"/>
                </a:spcBef>
                <a:buFontTx/>
                <a:buNone/>
              </a:pPr>
              <a:endParaRPr lang="zh-CN" altLang="en-US" sz="2000" b="1" dirty="0">
                <a:solidFill>
                  <a:srgbClr val="FF0000"/>
                </a:solidFill>
                <a:highlight>
                  <a:srgbClr val="000000">
                    <a:alpha val="0"/>
                  </a:srgbClr>
                </a:highlight>
                <a:latin typeface="仿宋" panose="02010609060101010101" charset="-122"/>
                <a:ea typeface="仿宋" panose="02010609060101010101" charset="-122"/>
                <a:cs typeface="仿宋" panose="02010609060101010101" charset="-122"/>
                <a:sym typeface="+mn-ea"/>
              </a:endParaRPr>
            </a:p>
          </p:txBody>
        </p:sp>
      </p:grpSp>
      <p:grpSp>
        <p:nvGrpSpPr>
          <p:cNvPr id="34" name="组合 33"/>
          <p:cNvGrpSpPr/>
          <p:nvPr>
            <p:custDataLst>
              <p:tags r:id="rId28"/>
            </p:custDataLst>
          </p:nvPr>
        </p:nvGrpSpPr>
        <p:grpSpPr>
          <a:xfrm>
            <a:off x="4080511" y="4418807"/>
            <a:ext cx="3657600" cy="2146773"/>
            <a:chOff x="855" y="1791"/>
            <a:chExt cx="7114" cy="3729"/>
          </a:xfrm>
        </p:grpSpPr>
        <p:grpSp>
          <p:nvGrpSpPr>
            <p:cNvPr id="35" name="组合 34"/>
            <p:cNvGrpSpPr/>
            <p:nvPr/>
          </p:nvGrpSpPr>
          <p:grpSpPr>
            <a:xfrm>
              <a:off x="855" y="1791"/>
              <a:ext cx="7114" cy="3729"/>
              <a:chOff x="855" y="1791"/>
              <a:chExt cx="7427" cy="4435"/>
            </a:xfrm>
          </p:grpSpPr>
          <p:sp>
            <p:nvSpPr>
              <p:cNvPr id="36" name="矩形 35"/>
              <p:cNvSpPr/>
              <p:nvPr>
                <p:custDataLst>
                  <p:tags r:id="rId29"/>
                </p:custDataLst>
              </p:nvPr>
            </p:nvSpPr>
            <p:spPr>
              <a:xfrm>
                <a:off x="1231" y="2593"/>
                <a:ext cx="7051" cy="3633"/>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37" name="组合 36"/>
              <p:cNvGrpSpPr/>
              <p:nvPr/>
            </p:nvGrpSpPr>
            <p:grpSpPr>
              <a:xfrm>
                <a:off x="855" y="1791"/>
                <a:ext cx="3354" cy="1027"/>
                <a:chOff x="855" y="2214"/>
                <a:chExt cx="3354" cy="1027"/>
              </a:xfrm>
            </p:grpSpPr>
            <p:sp>
              <p:nvSpPr>
                <p:cNvPr id="38" name="圆角矩形 37"/>
                <p:cNvSpPr/>
                <p:nvPr>
                  <p:custDataLst>
                    <p:tags r:id="rId30"/>
                  </p:custDataLst>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文本框 38"/>
                <p:cNvSpPr txBox="1"/>
                <p:nvPr>
                  <p:custDataLst>
                    <p:tags r:id="rId31"/>
                  </p:custDataLst>
                </p:nvPr>
              </p:nvSpPr>
              <p:spPr>
                <a:xfrm>
                  <a:off x="1026" y="2215"/>
                  <a:ext cx="3029" cy="648"/>
                </a:xfrm>
                <a:prstGeom prst="rect">
                  <a:avLst/>
                </a:prstGeom>
                <a:noFill/>
              </p:spPr>
              <p:txBody>
                <a:bodyPr wrap="square" rtlCol="0">
                  <a:noAutofit/>
                </a:bodyPr>
                <a:lstStyle/>
                <a:p>
                  <a:pPr algn="ctr"/>
                  <a:r>
                    <a:rPr lang="zh-CN" altLang="en-US" sz="2000" dirty="0">
                      <a:solidFill>
                        <a:schemeClr val="bg1"/>
                      </a:solidFill>
                    </a:rPr>
                    <a:t>动态分析</a:t>
                  </a:r>
                  <a:endParaRPr lang="zh-CN" altLang="en-US" sz="2000" dirty="0">
                    <a:solidFill>
                      <a:schemeClr val="bg1"/>
                    </a:solidFill>
                  </a:endParaRPr>
                </a:p>
              </p:txBody>
            </p:sp>
          </p:grpSp>
        </p:grpSp>
        <p:sp>
          <p:nvSpPr>
            <p:cNvPr id="40" name="文本框 39"/>
            <p:cNvSpPr txBox="1"/>
            <p:nvPr>
              <p:custDataLst>
                <p:tags r:id="rId32"/>
              </p:custDataLst>
            </p:nvPr>
          </p:nvSpPr>
          <p:spPr>
            <a:xfrm>
              <a:off x="1433" y="2651"/>
              <a:ext cx="6418" cy="1645"/>
            </a:xfrm>
            <a:prstGeom prst="rect">
              <a:avLst/>
            </a:prstGeom>
            <a:noFill/>
          </p:spPr>
          <p:txBody>
            <a:bodyPr wrap="square" rtlCol="0">
              <a:noAutofit/>
            </a:bodyPr>
            <a:lstStyle/>
            <a:p>
              <a:pPr>
                <a:spcBef>
                  <a:spcPct val="0"/>
                </a:spcBef>
                <a:buFontTx/>
                <a:buNone/>
              </a:pPr>
              <a:r>
                <a:rPr lang="zh-CN" altLang="en-US" sz="2000"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rPr>
                <a:t>对于动态运行中的通联地址，我们采取的方案是：筛选出运行日志中出现的所有互联网访问活动，从中提取出网络访问地址。</a:t>
              </a:r>
              <a:endParaRPr lang="zh-CN" altLang="en-US" sz="2000" b="1" dirty="0">
                <a:solidFill>
                  <a:schemeClr val="tx1"/>
                </a:solidFill>
                <a:highlight>
                  <a:srgbClr val="000000">
                    <a:alpha val="0"/>
                  </a:srgbClr>
                </a:highlight>
                <a:latin typeface="仿宋" panose="02010609060101010101" charset="-122"/>
                <a:ea typeface="仿宋" panose="02010609060101010101" charset="-122"/>
                <a:cs typeface="仿宋" panose="02010609060101010101" charset="-122"/>
                <a:sym typeface="+mn-ea"/>
              </a:endParaRPr>
            </a:p>
          </p:txBody>
        </p:sp>
      </p:grpSp>
      <p:pic>
        <p:nvPicPr>
          <p:cNvPr id="7" name="图片 6"/>
          <p:cNvPicPr>
            <a:picLocks noChangeAspect="1"/>
          </p:cNvPicPr>
          <p:nvPr/>
        </p:nvPicPr>
        <p:blipFill>
          <a:blip r:embed="rId33"/>
          <a:stretch>
            <a:fillRect/>
          </a:stretch>
        </p:blipFill>
        <p:spPr>
          <a:xfrm>
            <a:off x="2025650" y="1479095"/>
            <a:ext cx="7576820" cy="2851167"/>
          </a:xfrm>
          <a:prstGeom prst="rect">
            <a:avLst/>
          </a:prstGeom>
          <a:noFill/>
          <a:ln>
            <a:noFill/>
          </a:ln>
        </p:spPr>
      </p:pic>
      <p:sp>
        <p:nvSpPr>
          <p:cNvPr id="11" name="文本框 66"/>
          <p:cNvSpPr/>
          <p:nvPr/>
        </p:nvSpPr>
        <p:spPr>
          <a:xfrm>
            <a:off x="261563" y="810326"/>
            <a:ext cx="3171061"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2.2.3 </a:t>
            </a:r>
            <a:r>
              <a:rPr lang="zh-CN" altLang="en-US" sz="2800" b="1" dirty="0">
                <a:solidFill>
                  <a:srgbClr val="249F86"/>
                </a:solidFill>
                <a:latin typeface="Calibri" panose="020F0502020204030204" pitchFamily="34" charset="0"/>
                <a:sym typeface="Calibri" panose="020F0502020204030204" pitchFamily="34" charset="0"/>
              </a:rPr>
              <a:t>通联地址分析</a:t>
            </a:r>
            <a:endParaRPr lang="zh-CN" altLang="en-US" sz="2800" b="1" dirty="0">
              <a:solidFill>
                <a:srgbClr val="249F86"/>
              </a:solidFill>
              <a:latin typeface="Calibri" panose="020F0502020204030204" pitchFamily="34" charset="0"/>
              <a:sym typeface="Calibri" panose="020F0502020204030204" pitchFamily="34" charset="0"/>
            </a:endParaRPr>
          </a:p>
        </p:txBody>
      </p:sp>
      <p:sp>
        <p:nvSpPr>
          <p:cNvPr id="15" name="文本框 132"/>
          <p:cNvSpPr/>
          <p:nvPr/>
        </p:nvSpPr>
        <p:spPr>
          <a:xfrm>
            <a:off x="5947752" y="6584950"/>
            <a:ext cx="316112" cy="246221"/>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09</a:t>
            </a:r>
            <a:endParaRPr lang="zh-CN" altLang="en-US" sz="1000" dirty="0">
              <a:solidFill>
                <a:schemeClr val="bg1"/>
              </a:solidFill>
              <a:latin typeface="Calibri" panose="020F0502020204030204" pitchFamily="34" charset="0"/>
              <a:sym typeface="宋体" panose="02010600030101010101" pitchFamily="2" charset="-122"/>
            </a:endParaRPr>
          </a:p>
        </p:txBody>
      </p:sp>
      <p:sp>
        <p:nvSpPr>
          <p:cNvPr id="16" name="直接连接符 130"/>
          <p:cNvSpPr/>
          <p:nvPr/>
        </p:nvSpPr>
        <p:spPr>
          <a:xfrm>
            <a:off x="5780088" y="6715798"/>
            <a:ext cx="180061" cy="1"/>
          </a:xfrm>
          <a:prstGeom prst="line">
            <a:avLst/>
          </a:prstGeom>
          <a:ln w="6350" cap="flat" cmpd="sng">
            <a:solidFill>
              <a:schemeClr val="bg1"/>
            </a:solidFill>
            <a:prstDash val="solid"/>
            <a:bevel/>
            <a:headEnd type="arrow" w="sm" len="sm"/>
            <a:tailEnd type="none" w="med" len="med"/>
          </a:ln>
        </p:spPr>
      </p:sp>
      <p:sp>
        <p:nvSpPr>
          <p:cNvPr id="17" name="直接连接符 131"/>
          <p:cNvSpPr/>
          <p:nvPr/>
        </p:nvSpPr>
        <p:spPr>
          <a:xfrm>
            <a:off x="6238202" y="6715798"/>
            <a:ext cx="180061" cy="1"/>
          </a:xfrm>
          <a:prstGeom prst="line">
            <a:avLst/>
          </a:prstGeom>
          <a:ln w="6350" cap="flat" cmpd="sng">
            <a:solidFill>
              <a:schemeClr val="bg1"/>
            </a:solidFill>
            <a:prstDash val="solid"/>
            <a:bevel/>
            <a:headEnd type="none" w="med" len="med"/>
            <a:tailEnd type="arrow" w="sm" len="sm"/>
          </a:ln>
        </p:spPr>
      </p:sp>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par>
                          <p:cTn id="8" fill="hold">
                            <p:stCondLst>
                              <p:cond delay="2000"/>
                            </p:stCondLst>
                            <p:childTnLst>
                              <p:par>
                                <p:cTn id="9" presetID="9" presetClass="entr" presetSubtype="0" fill="hold" grpId="0" nodeType="afterEffect">
                                  <p:stCondLst>
                                    <p:cond delay="0"/>
                                  </p:stCondLst>
                                  <p:childTnLst>
                                    <p:set>
                                      <p:cBhvr>
                                        <p:cTn id="10" dur="1" fill="hold">
                                          <p:stCondLst>
                                            <p:cond delay="0"/>
                                          </p:stCondLst>
                                        </p:cTn>
                                        <p:tgtEl>
                                          <p:spTgt spid="12292"/>
                                        </p:tgtEl>
                                        <p:attrNameLst>
                                          <p:attrName>style.visibility</p:attrName>
                                        </p:attrNameLst>
                                      </p:cBhvr>
                                      <p:to>
                                        <p:strVal val="visible"/>
                                      </p:to>
                                    </p:set>
                                    <p:animEffect filter="dissolve">
                                      <p:cBhvr>
                                        <p:cTn id="11" dur="500"/>
                                        <p:tgtEl>
                                          <p:spTgt spid="12292"/>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500"/>
                                        <p:tgtEl>
                                          <p:spTgt spid="60"/>
                                        </p:tgtEl>
                                      </p:cBhvr>
                                    </p:animEffect>
                                  </p:childTnLst>
                                </p:cTn>
                              </p:par>
                            </p:childTnLst>
                          </p:cTn>
                        </p:par>
                      </p:childTnLst>
                    </p:cTn>
                  </p:par>
                  <p:par>
                    <p:cTn id="16" fill="hold">
                      <p:stCondLst>
                        <p:cond delay="indefinite"/>
                      </p:stCondLst>
                      <p:childTnLst>
                        <p:par>
                          <p:cTn id="17" fill="hold">
                            <p:stCondLst>
                              <p:cond delay="0"/>
                            </p:stCondLst>
                            <p:childTnLst>
                              <p:par>
                                <p:cTn id="18" presetID="8" presetClass="entr" presetSubtype="16"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diamond(in)">
                                      <p:cBhvr>
                                        <p:cTn id="20" dur="20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8" presetClass="entr" presetSubtype="16" fill="hold" nodeType="click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diamond(in)">
                                      <p:cBhvr>
                                        <p:cTn id="25" dur="2000"/>
                                        <p:tgtEl>
                                          <p:spTgt spid="34"/>
                                        </p:tgtEl>
                                      </p:cBhvr>
                                    </p:animEffect>
                                  </p:childTnLst>
                                </p:cTn>
                              </p:par>
                            </p:childTnLst>
                          </p:cTn>
                        </p:par>
                      </p:childTnLst>
                    </p:cTn>
                  </p:par>
                  <p:par>
                    <p:cTn id="26" fill="hold">
                      <p:stCondLst>
                        <p:cond delay="indefinite"/>
                      </p:stCondLst>
                      <p:childTnLst>
                        <p:par>
                          <p:cTn id="27" fill="hold">
                            <p:stCondLst>
                              <p:cond delay="0"/>
                            </p:stCondLst>
                            <p:childTnLst>
                              <p:par>
                                <p:cTn id="28" presetID="8" presetClass="entr" presetSubtype="16" fill="hold" nodeType="click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diamond(in)">
                                      <p:cBhvr>
                                        <p:cTn id="30" dur="2000"/>
                                        <p:tgtEl>
                                          <p:spTgt spid="41"/>
                                        </p:tgtEl>
                                      </p:cBhvr>
                                    </p:animEffect>
                                  </p:childTnLst>
                                </p:cTn>
                              </p:par>
                            </p:childTnLst>
                          </p:cTn>
                        </p:par>
                        <p:par>
                          <p:cTn id="31" fill="hold">
                            <p:stCondLst>
                              <p:cond delay="2000"/>
                            </p:stCondLst>
                            <p:childTnLst>
                              <p:par>
                                <p:cTn id="32" presetID="9" presetClass="entr" presetSubtype="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filter="dissolv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bldLvl="0"/>
      <p:bldP spid="11" grpId="0" bldLvl="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45840" y="1429967"/>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2.2 </a:t>
            </a:r>
            <a:r>
              <a:rPr lang="zh-CN" altLang="en-US" sz="4800" b="1" dirty="0">
                <a:solidFill>
                  <a:schemeClr val="bg1"/>
                </a:solidFill>
                <a:latin typeface="Calibri" panose="020F0502020204030204" pitchFamily="34" charset="0"/>
                <a:sym typeface="Calibri" panose="020F0502020204030204" pitchFamily="34" charset="0"/>
              </a:rPr>
              <a:t>总体设计</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10</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2.2.4 </a:t>
            </a:r>
            <a:r>
              <a:rPr lang="zh-CN" altLang="en-US" sz="2800" b="1" dirty="0">
                <a:solidFill>
                  <a:srgbClr val="249F86"/>
                </a:solidFill>
                <a:latin typeface="Calibri" panose="020F0502020204030204" pitchFamily="34" charset="0"/>
                <a:sym typeface="Calibri" panose="020F0502020204030204" pitchFamily="34" charset="0"/>
              </a:rPr>
              <a:t>特征工程</a:t>
            </a:r>
            <a:endParaRPr lang="zh-CN" altLang="en-US" sz="2800" b="1" dirty="0">
              <a:solidFill>
                <a:srgbClr val="249F86"/>
              </a:solidFill>
              <a:latin typeface="Calibri" panose="020F0502020204030204" pitchFamily="34" charset="0"/>
              <a:sym typeface="Calibri" panose="020F0502020204030204" pitchFamily="34" charset="0"/>
            </a:endParaRPr>
          </a:p>
        </p:txBody>
      </p:sp>
      <p:sp>
        <p:nvSpPr>
          <p:cNvPr id="8" name="矩形 7"/>
          <p:cNvSpPr/>
          <p:nvPr/>
        </p:nvSpPr>
        <p:spPr>
          <a:xfrm>
            <a:off x="593131" y="2521458"/>
            <a:ext cx="2721527" cy="2447466"/>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eaLnBrk="1" hangingPunct="1"/>
            <a:r>
              <a:rPr lang="zh-CN" altLang="en-US" sz="2000" kern="100" dirty="0">
                <a:effectLst/>
                <a:latin typeface="仿宋" panose="02010609060101010101" charset="-122"/>
                <a:ea typeface="仿宋" panose="02010609060101010101" charset="-122"/>
                <a:cs typeface="Times New Roman" panose="02020603050405020304" pitchFamily="18" charset="0"/>
              </a:rPr>
              <a:t>  我们基于</a:t>
            </a:r>
            <a:r>
              <a:rPr lang="zh-CN" altLang="en-US" sz="2000" kern="100" dirty="0">
                <a:solidFill>
                  <a:schemeClr val="tx1"/>
                </a:solidFill>
                <a:effectLst/>
                <a:latin typeface="仿宋" panose="02010609060101010101" charset="-122"/>
                <a:ea typeface="仿宋" panose="02010609060101010101" charset="-122"/>
                <a:cs typeface="Times New Roman" panose="02020603050405020304" pitchFamily="18" charset="0"/>
              </a:rPr>
              <a:t>静态分析</a:t>
            </a:r>
            <a:r>
              <a:rPr lang="zh-CN" altLang="en-US" sz="2000" kern="100" dirty="0">
                <a:effectLst/>
                <a:latin typeface="仿宋" panose="02010609060101010101" charset="-122"/>
                <a:ea typeface="仿宋" panose="02010609060101010101" charset="-122"/>
                <a:cs typeface="Times New Roman" panose="02020603050405020304" pitchFamily="18" charset="0"/>
              </a:rPr>
              <a:t>获取到的</a:t>
            </a:r>
            <a:r>
              <a:rPr lang="zh-CN" altLang="en-US" sz="2000" kern="100" dirty="0">
                <a:solidFill>
                  <a:srgbClr val="00B050"/>
                </a:solidFill>
                <a:effectLst/>
                <a:latin typeface="仿宋" panose="02010609060101010101" charset="-122"/>
                <a:ea typeface="仿宋" panose="02010609060101010101" charset="-122"/>
                <a:cs typeface="Times New Roman" panose="02020603050405020304" pitchFamily="18" charset="0"/>
              </a:rPr>
              <a:t>多维度信息</a:t>
            </a:r>
            <a:r>
              <a:rPr lang="zh-CN" altLang="en-US" sz="2000" kern="100" dirty="0">
                <a:effectLst/>
                <a:latin typeface="仿宋" panose="02010609060101010101" charset="-122"/>
                <a:ea typeface="仿宋" panose="02010609060101010101" charset="-122"/>
                <a:cs typeface="Times New Roman" panose="02020603050405020304" pitchFamily="18" charset="0"/>
              </a:rPr>
              <a:t>，进行进一步的筛选、补充和抽象表达。筛选出</a:t>
            </a:r>
            <a:r>
              <a:rPr lang="en-US" altLang="zh-CN" sz="2000" kern="100" dirty="0">
                <a:solidFill>
                  <a:srgbClr val="00B050"/>
                </a:solidFill>
                <a:effectLst/>
                <a:latin typeface="仿宋" panose="02010609060101010101" charset="-122"/>
                <a:ea typeface="仿宋" panose="02010609060101010101" charset="-122"/>
                <a:cs typeface="Times New Roman" panose="02020603050405020304" pitchFamily="18" charset="0"/>
              </a:rPr>
              <a:t>18</a:t>
            </a:r>
            <a:r>
              <a:rPr lang="zh-CN" altLang="en-US" sz="2000" kern="100" dirty="0">
                <a:solidFill>
                  <a:srgbClr val="00B050"/>
                </a:solidFill>
                <a:effectLst/>
                <a:latin typeface="仿宋" panose="02010609060101010101" charset="-122"/>
                <a:ea typeface="仿宋" panose="02010609060101010101" charset="-122"/>
                <a:cs typeface="Times New Roman" panose="02020603050405020304" pitchFamily="18" charset="0"/>
              </a:rPr>
              <a:t>个维度</a:t>
            </a:r>
            <a:r>
              <a:rPr lang="zh-CN" altLang="en-US" sz="2000" kern="100" dirty="0">
                <a:effectLst/>
                <a:latin typeface="仿宋" panose="02010609060101010101" charset="-122"/>
                <a:ea typeface="仿宋" panose="02010609060101010101" charset="-122"/>
                <a:cs typeface="Times New Roman" panose="02020603050405020304" pitchFamily="18" charset="0"/>
              </a:rPr>
              <a:t>作为特征向量。</a:t>
            </a:r>
            <a:endParaRPr lang="zh-CN" altLang="en-US" sz="2000" kern="100" dirty="0">
              <a:effectLst/>
              <a:latin typeface="仿宋" panose="02010609060101010101" charset="-122"/>
              <a:ea typeface="仿宋" panose="02010609060101010101" charset="-122"/>
              <a:cs typeface="Times New Roman" panose="02020603050405020304" pitchFamily="18" charset="0"/>
            </a:endParaRPr>
          </a:p>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0" name="MH_SubTitle_1"/>
          <p:cNvSpPr/>
          <p:nvPr>
            <p:custDataLst>
              <p:tags r:id="rId2"/>
            </p:custDataLst>
          </p:nvPr>
        </p:nvSpPr>
        <p:spPr bwMode="auto">
          <a:xfrm rot="2563088">
            <a:off x="461235" y="2155548"/>
            <a:ext cx="227962" cy="608330"/>
          </a:xfrm>
          <a:custGeom>
            <a:avLst/>
            <a:gdLst>
              <a:gd name="T0" fmla="*/ 0 w 1087280"/>
              <a:gd name="T1" fmla="*/ 0 h 2254625"/>
              <a:gd name="T2" fmla="*/ 1087280 w 1087280"/>
              <a:gd name="T3" fmla="*/ 2254625 h 2254625"/>
            </a:gdLst>
            <a:ahLst/>
            <a:cxnLst/>
            <a:rect l="T0" t="T1" r="T2" b="T3"/>
            <a:pathLst>
              <a:path w="1087280" h="2254625">
                <a:moveTo>
                  <a:pt x="667816" y="412913"/>
                </a:moveTo>
                <a:lnTo>
                  <a:pt x="661379" y="407078"/>
                </a:lnTo>
                <a:lnTo>
                  <a:pt x="654942" y="401243"/>
                </a:lnTo>
                <a:lnTo>
                  <a:pt x="648230" y="396246"/>
                </a:lnTo>
                <a:lnTo>
                  <a:pt x="640959" y="391251"/>
                </a:lnTo>
                <a:lnTo>
                  <a:pt x="633691" y="386813"/>
                </a:lnTo>
                <a:lnTo>
                  <a:pt x="625865" y="382378"/>
                </a:lnTo>
                <a:lnTo>
                  <a:pt x="618041" y="378500"/>
                </a:lnTo>
                <a:lnTo>
                  <a:pt x="610775" y="374620"/>
                </a:lnTo>
                <a:lnTo>
                  <a:pt x="602117" y="371582"/>
                </a:lnTo>
                <a:lnTo>
                  <a:pt x="593739" y="368822"/>
                </a:lnTo>
                <a:lnTo>
                  <a:pt x="585641" y="366340"/>
                </a:lnTo>
                <a:lnTo>
                  <a:pt x="576430" y="364419"/>
                </a:lnTo>
                <a:lnTo>
                  <a:pt x="567778" y="363055"/>
                </a:lnTo>
                <a:lnTo>
                  <a:pt x="558569" y="361692"/>
                </a:lnTo>
                <a:lnTo>
                  <a:pt x="549362" y="360887"/>
                </a:lnTo>
                <a:lnTo>
                  <a:pt x="540436" y="360919"/>
                </a:lnTo>
                <a:lnTo>
                  <a:pt x="530953" y="360952"/>
                </a:lnTo>
                <a:lnTo>
                  <a:pt x="521472" y="361542"/>
                </a:lnTo>
                <a:lnTo>
                  <a:pt x="512831" y="362967"/>
                </a:lnTo>
                <a:lnTo>
                  <a:pt x="503911" y="364671"/>
                </a:lnTo>
                <a:lnTo>
                  <a:pt x="494992" y="366376"/>
                </a:lnTo>
                <a:lnTo>
                  <a:pt x="486913" y="368914"/>
                </a:lnTo>
                <a:lnTo>
                  <a:pt x="477998" y="371734"/>
                </a:lnTo>
                <a:lnTo>
                  <a:pt x="469923" y="375388"/>
                </a:lnTo>
                <a:lnTo>
                  <a:pt x="461847" y="379042"/>
                </a:lnTo>
                <a:lnTo>
                  <a:pt x="454330" y="382695"/>
                </a:lnTo>
                <a:lnTo>
                  <a:pt x="447095" y="387183"/>
                </a:lnTo>
                <a:lnTo>
                  <a:pt x="439581" y="391950"/>
                </a:lnTo>
                <a:lnTo>
                  <a:pt x="432628" y="397274"/>
                </a:lnTo>
                <a:lnTo>
                  <a:pt x="425395" y="402320"/>
                </a:lnTo>
                <a:lnTo>
                  <a:pt x="419001" y="408199"/>
                </a:lnTo>
                <a:lnTo>
                  <a:pt x="412887" y="414357"/>
                </a:lnTo>
                <a:lnTo>
                  <a:pt x="407052" y="420234"/>
                </a:lnTo>
                <a:lnTo>
                  <a:pt x="401218" y="426670"/>
                </a:lnTo>
                <a:lnTo>
                  <a:pt x="396224" y="433939"/>
                </a:lnTo>
                <a:lnTo>
                  <a:pt x="390950" y="440930"/>
                </a:lnTo>
                <a:lnTo>
                  <a:pt x="386515" y="448198"/>
                </a:lnTo>
                <a:lnTo>
                  <a:pt x="381801" y="455745"/>
                </a:lnTo>
                <a:lnTo>
                  <a:pt x="378202" y="463288"/>
                </a:lnTo>
                <a:lnTo>
                  <a:pt x="374606" y="471389"/>
                </a:lnTo>
                <a:lnTo>
                  <a:pt x="371010" y="479490"/>
                </a:lnTo>
                <a:lnTo>
                  <a:pt x="368532" y="488146"/>
                </a:lnTo>
                <a:lnTo>
                  <a:pt x="366051" y="496243"/>
                </a:lnTo>
                <a:lnTo>
                  <a:pt x="364133" y="505454"/>
                </a:lnTo>
                <a:lnTo>
                  <a:pt x="362770" y="514105"/>
                </a:lnTo>
                <a:lnTo>
                  <a:pt x="361129" y="523036"/>
                </a:lnTo>
                <a:lnTo>
                  <a:pt x="360884" y="532242"/>
                </a:lnTo>
                <a:lnTo>
                  <a:pt x="360919" y="541725"/>
                </a:lnTo>
                <a:lnTo>
                  <a:pt x="360952" y="550650"/>
                </a:lnTo>
                <a:lnTo>
                  <a:pt x="361823" y="559851"/>
                </a:lnTo>
                <a:lnTo>
                  <a:pt x="362973" y="569331"/>
                </a:lnTo>
                <a:lnTo>
                  <a:pt x="364400" y="577972"/>
                </a:lnTo>
                <a:lnTo>
                  <a:pt x="366942" y="586610"/>
                </a:lnTo>
                <a:lnTo>
                  <a:pt x="368926" y="595250"/>
                </a:lnTo>
                <a:lnTo>
                  <a:pt x="371746" y="603608"/>
                </a:lnTo>
                <a:lnTo>
                  <a:pt x="375402" y="611683"/>
                </a:lnTo>
                <a:lnTo>
                  <a:pt x="378777" y="619482"/>
                </a:lnTo>
                <a:lnTo>
                  <a:pt x="382711" y="627278"/>
                </a:lnTo>
                <a:lnTo>
                  <a:pt x="387202" y="635072"/>
                </a:lnTo>
                <a:lnTo>
                  <a:pt x="391692" y="642308"/>
                </a:lnTo>
                <a:lnTo>
                  <a:pt x="397017" y="649263"/>
                </a:lnTo>
                <a:lnTo>
                  <a:pt x="401784" y="656219"/>
                </a:lnTo>
                <a:lnTo>
                  <a:pt x="407665" y="662614"/>
                </a:lnTo>
                <a:lnTo>
                  <a:pt x="413824" y="668729"/>
                </a:lnTo>
                <a:lnTo>
                  <a:pt x="419983" y="674844"/>
                </a:lnTo>
                <a:lnTo>
                  <a:pt x="426419" y="680679"/>
                </a:lnTo>
                <a:lnTo>
                  <a:pt x="433689" y="685674"/>
                </a:lnTo>
                <a:lnTo>
                  <a:pt x="440682" y="690949"/>
                </a:lnTo>
                <a:lnTo>
                  <a:pt x="448230" y="695664"/>
                </a:lnTo>
                <a:lnTo>
                  <a:pt x="455496" y="699544"/>
                </a:lnTo>
                <a:lnTo>
                  <a:pt x="463320" y="703422"/>
                </a:lnTo>
                <a:lnTo>
                  <a:pt x="471422" y="707020"/>
                </a:lnTo>
                <a:lnTo>
                  <a:pt x="479524" y="710617"/>
                </a:lnTo>
                <a:lnTo>
                  <a:pt x="487902" y="713378"/>
                </a:lnTo>
                <a:lnTo>
                  <a:pt x="496836" y="715578"/>
                </a:lnTo>
                <a:lnTo>
                  <a:pt x="504931" y="717502"/>
                </a:lnTo>
                <a:lnTo>
                  <a:pt x="514143" y="719423"/>
                </a:lnTo>
                <a:lnTo>
                  <a:pt x="523070" y="719950"/>
                </a:lnTo>
                <a:lnTo>
                  <a:pt x="532558" y="721032"/>
                </a:lnTo>
                <a:lnTo>
                  <a:pt x="541763" y="721279"/>
                </a:lnTo>
                <a:lnTo>
                  <a:pt x="550966" y="720968"/>
                </a:lnTo>
                <a:lnTo>
                  <a:pt x="559889" y="720379"/>
                </a:lnTo>
                <a:lnTo>
                  <a:pt x="569089" y="718953"/>
                </a:lnTo>
                <a:lnTo>
                  <a:pt x="577730" y="717528"/>
                </a:lnTo>
                <a:lnTo>
                  <a:pt x="586647" y="715266"/>
                </a:lnTo>
                <a:lnTo>
                  <a:pt x="595006" y="713006"/>
                </a:lnTo>
                <a:lnTo>
                  <a:pt x="603363" y="710187"/>
                </a:lnTo>
                <a:lnTo>
                  <a:pt x="611719" y="706811"/>
                </a:lnTo>
                <a:lnTo>
                  <a:pt x="619514" y="702879"/>
                </a:lnTo>
                <a:lnTo>
                  <a:pt x="627032" y="699227"/>
                </a:lnTo>
                <a:lnTo>
                  <a:pt x="634825" y="694737"/>
                </a:lnTo>
                <a:lnTo>
                  <a:pt x="641780" y="689972"/>
                </a:lnTo>
                <a:lnTo>
                  <a:pt x="649293" y="685204"/>
                </a:lnTo>
                <a:lnTo>
                  <a:pt x="655967" y="679602"/>
                </a:lnTo>
                <a:lnTo>
                  <a:pt x="662640" y="674001"/>
                </a:lnTo>
                <a:lnTo>
                  <a:pt x="668756" y="668401"/>
                </a:lnTo>
                <a:lnTo>
                  <a:pt x="674590" y="661965"/>
                </a:lnTo>
                <a:lnTo>
                  <a:pt x="680143" y="655252"/>
                </a:lnTo>
                <a:lnTo>
                  <a:pt x="685697" y="648539"/>
                </a:lnTo>
                <a:lnTo>
                  <a:pt x="690411" y="640992"/>
                </a:lnTo>
                <a:lnTo>
                  <a:pt x="695405" y="633722"/>
                </a:lnTo>
                <a:lnTo>
                  <a:pt x="699561" y="626177"/>
                </a:lnTo>
                <a:lnTo>
                  <a:pt x="703159" y="618634"/>
                </a:lnTo>
                <a:lnTo>
                  <a:pt x="707035" y="610810"/>
                </a:lnTo>
                <a:lnTo>
                  <a:pt x="710351" y="602431"/>
                </a:lnTo>
                <a:lnTo>
                  <a:pt x="713388" y="593774"/>
                </a:lnTo>
                <a:lnTo>
                  <a:pt x="715588" y="585399"/>
                </a:lnTo>
                <a:lnTo>
                  <a:pt x="717509" y="576746"/>
                </a:lnTo>
                <a:lnTo>
                  <a:pt x="719149" y="567814"/>
                </a:lnTo>
                <a:lnTo>
                  <a:pt x="720232" y="558885"/>
                </a:lnTo>
                <a:lnTo>
                  <a:pt x="721035" y="549678"/>
                </a:lnTo>
                <a:lnTo>
                  <a:pt x="721280" y="540473"/>
                </a:lnTo>
                <a:lnTo>
                  <a:pt x="720967" y="531270"/>
                </a:lnTo>
                <a:lnTo>
                  <a:pt x="719817" y="521790"/>
                </a:lnTo>
                <a:lnTo>
                  <a:pt x="718948" y="513147"/>
                </a:lnTo>
                <a:lnTo>
                  <a:pt x="716962" y="503949"/>
                </a:lnTo>
                <a:lnTo>
                  <a:pt x="715535" y="495308"/>
                </a:lnTo>
                <a:lnTo>
                  <a:pt x="712715" y="486950"/>
                </a:lnTo>
                <a:lnTo>
                  <a:pt x="709895" y="478592"/>
                </a:lnTo>
                <a:lnTo>
                  <a:pt x="706796" y="469956"/>
                </a:lnTo>
                <a:lnTo>
                  <a:pt x="702584" y="462440"/>
                </a:lnTo>
                <a:lnTo>
                  <a:pt x="698650" y="454644"/>
                </a:lnTo>
                <a:lnTo>
                  <a:pt x="694719" y="447406"/>
                </a:lnTo>
                <a:lnTo>
                  <a:pt x="689950" y="439891"/>
                </a:lnTo>
                <a:lnTo>
                  <a:pt x="684902" y="432657"/>
                </a:lnTo>
                <a:lnTo>
                  <a:pt x="679577" y="425702"/>
                </a:lnTo>
                <a:lnTo>
                  <a:pt x="673696" y="419308"/>
                </a:lnTo>
                <a:lnTo>
                  <a:pt x="667816" y="412913"/>
                </a:lnTo>
                <a:close/>
                <a:moveTo>
                  <a:pt x="539108" y="0"/>
                </a:moveTo>
                <a:lnTo>
                  <a:pt x="1081639" y="538663"/>
                </a:lnTo>
                <a:lnTo>
                  <a:pt x="1087280" y="2071033"/>
                </a:lnTo>
                <a:lnTo>
                  <a:pt x="1086784" y="2087770"/>
                </a:lnTo>
                <a:lnTo>
                  <a:pt x="1085446" y="2103115"/>
                </a:lnTo>
                <a:lnTo>
                  <a:pt x="1082988" y="2117349"/>
                </a:lnTo>
                <a:lnTo>
                  <a:pt x="1079690" y="2130748"/>
                </a:lnTo>
                <a:lnTo>
                  <a:pt x="1075552" y="2143314"/>
                </a:lnTo>
                <a:lnTo>
                  <a:pt x="1070853" y="2154766"/>
                </a:lnTo>
                <a:lnTo>
                  <a:pt x="1065593" y="2165662"/>
                </a:lnTo>
                <a:lnTo>
                  <a:pt x="1059494" y="2175724"/>
                </a:lnTo>
                <a:lnTo>
                  <a:pt x="1052835" y="2185231"/>
                </a:lnTo>
                <a:lnTo>
                  <a:pt x="1045892" y="2193344"/>
                </a:lnTo>
                <a:lnTo>
                  <a:pt x="1038389" y="2200901"/>
                </a:lnTo>
                <a:lnTo>
                  <a:pt x="1030884" y="2207900"/>
                </a:lnTo>
                <a:lnTo>
                  <a:pt x="1022819" y="2214343"/>
                </a:lnTo>
                <a:lnTo>
                  <a:pt x="1014472" y="2219950"/>
                </a:lnTo>
                <a:lnTo>
                  <a:pt x="1006123" y="2225000"/>
                </a:lnTo>
                <a:lnTo>
                  <a:pt x="997492" y="2229214"/>
                </a:lnTo>
                <a:lnTo>
                  <a:pt x="989419" y="2233426"/>
                </a:lnTo>
                <a:lnTo>
                  <a:pt x="980786" y="2237082"/>
                </a:lnTo>
                <a:lnTo>
                  <a:pt x="972708" y="2240178"/>
                </a:lnTo>
                <a:lnTo>
                  <a:pt x="964349" y="2242438"/>
                </a:lnTo>
                <a:lnTo>
                  <a:pt x="957105" y="2244695"/>
                </a:lnTo>
                <a:lnTo>
                  <a:pt x="949582" y="2246673"/>
                </a:lnTo>
                <a:lnTo>
                  <a:pt x="935646" y="2249511"/>
                </a:lnTo>
                <a:lnTo>
                  <a:pt x="924216" y="2250945"/>
                </a:lnTo>
                <a:lnTo>
                  <a:pt x="915572" y="2251812"/>
                </a:lnTo>
                <a:lnTo>
                  <a:pt x="907485" y="2252119"/>
                </a:lnTo>
                <a:lnTo>
                  <a:pt x="186205" y="2254625"/>
                </a:lnTo>
                <a:lnTo>
                  <a:pt x="170304" y="2253843"/>
                </a:lnTo>
                <a:lnTo>
                  <a:pt x="154680" y="2252782"/>
                </a:lnTo>
                <a:lnTo>
                  <a:pt x="140724" y="2250041"/>
                </a:lnTo>
                <a:lnTo>
                  <a:pt x="127326" y="2247298"/>
                </a:lnTo>
                <a:lnTo>
                  <a:pt x="114759" y="2243158"/>
                </a:lnTo>
                <a:lnTo>
                  <a:pt x="103028" y="2238736"/>
                </a:lnTo>
                <a:lnTo>
                  <a:pt x="92129" y="2232917"/>
                </a:lnTo>
                <a:lnTo>
                  <a:pt x="82345" y="2227093"/>
                </a:lnTo>
                <a:lnTo>
                  <a:pt x="73115" y="2220153"/>
                </a:lnTo>
                <a:lnTo>
                  <a:pt x="64723" y="2213488"/>
                </a:lnTo>
                <a:lnTo>
                  <a:pt x="57165" y="2205983"/>
                </a:lnTo>
                <a:lnTo>
                  <a:pt x="50442" y="2198197"/>
                </a:lnTo>
                <a:lnTo>
                  <a:pt x="43997" y="2190130"/>
                </a:lnTo>
                <a:lnTo>
                  <a:pt x="38388" y="2181782"/>
                </a:lnTo>
                <a:lnTo>
                  <a:pt x="33059" y="2173712"/>
                </a:lnTo>
                <a:lnTo>
                  <a:pt x="28565" y="2165360"/>
                </a:lnTo>
                <a:lnTo>
                  <a:pt x="24630" y="2157006"/>
                </a:lnTo>
                <a:lnTo>
                  <a:pt x="21250" y="2148092"/>
                </a:lnTo>
                <a:lnTo>
                  <a:pt x="18152" y="2140014"/>
                </a:lnTo>
                <a:lnTo>
                  <a:pt x="15334" y="2132215"/>
                </a:lnTo>
                <a:lnTo>
                  <a:pt x="13074" y="2124412"/>
                </a:lnTo>
                <a:lnTo>
                  <a:pt x="11372" y="2116609"/>
                </a:lnTo>
                <a:lnTo>
                  <a:pt x="8533" y="2103230"/>
                </a:lnTo>
                <a:lnTo>
                  <a:pt x="6816" y="2091522"/>
                </a:lnTo>
                <a:lnTo>
                  <a:pt x="6226" y="2082598"/>
                </a:lnTo>
                <a:lnTo>
                  <a:pt x="5641" y="2075348"/>
                </a:lnTo>
                <a:lnTo>
                  <a:pt x="0" y="542979"/>
                </a:lnTo>
                <a:lnTo>
                  <a:pt x="539108" y="0"/>
                </a:lnTo>
                <a:close/>
              </a:path>
            </a:pathLst>
          </a:custGeom>
          <a:solidFill>
            <a:srgbClr val="9FB94F"/>
          </a:solidFill>
          <a:ln>
            <a:solidFill>
              <a:srgbClr val="89B16B"/>
            </a:solidFill>
          </a:ln>
        </p:spPr>
        <p:txBody>
          <a:bodyPr lIns="108000" tIns="576000" rIns="108000" bIns="0" anchor="ctr"/>
          <a:lstStyle/>
          <a:p>
            <a:pPr algn="ctr" eaLnBrk="1" hangingPunct="1">
              <a:lnSpc>
                <a:spcPct val="110000"/>
              </a:lnSpc>
            </a:pPr>
            <a:endParaRPr lang="da-DK" altLang="zh-CN" sz="2000" dirty="0">
              <a:solidFill>
                <a:srgbClr val="FFFFFF"/>
              </a:solidFill>
              <a:ea typeface="微软雅黑" panose="020B0503020204020204" pitchFamily="34" charset="-122"/>
            </a:endParaRPr>
          </a:p>
        </p:txBody>
      </p:sp>
      <p:graphicFrame>
        <p:nvGraphicFramePr>
          <p:cNvPr id="3" name="表格 2"/>
          <p:cNvGraphicFramePr>
            <a:graphicFrameLocks noGrp="1"/>
          </p:cNvGraphicFramePr>
          <p:nvPr/>
        </p:nvGraphicFramePr>
        <p:xfrm>
          <a:off x="3741738" y="1791904"/>
          <a:ext cx="8127999" cy="4399223"/>
        </p:xfrm>
        <a:graphic>
          <a:graphicData uri="http://schemas.openxmlformats.org/drawingml/2006/table">
            <a:tbl>
              <a:tblPr bandRow="1">
                <a:tableStyleId>{5C22544A-7EE6-4342-B048-85BDC9FD1C3A}</a:tableStyleId>
              </a:tblPr>
              <a:tblGrid>
                <a:gridCol w="2709333"/>
                <a:gridCol w="2709333"/>
                <a:gridCol w="2709333"/>
              </a:tblGrid>
              <a:tr h="692964">
                <a:tc>
                  <a:txBody>
                    <a:bodyPr/>
                    <a:lstStyle/>
                    <a:p>
                      <a:pPr marL="0" marR="0" algn="l">
                        <a:lnSpc>
                          <a:spcPct val="150000"/>
                        </a:lnSpc>
                        <a:spcBef>
                          <a:spcPts val="0"/>
                        </a:spcBef>
                        <a:spcAft>
                          <a:spcPts val="0"/>
                        </a:spcAft>
                      </a:pPr>
                      <a:r>
                        <a:rPr lang="en-US" sz="2000" kern="100">
                          <a:effectLst/>
                          <a:latin typeface="+mn-ea"/>
                          <a:ea typeface="+mn-ea"/>
                          <a:cs typeface="Times New Roman" panose="02020603050405020304" pitchFamily="18" charset="0"/>
                        </a:rPr>
                        <a:t>APK</a:t>
                      </a:r>
                      <a:r>
                        <a:rPr lang="zh-CN" altLang="en-US" sz="2000" kern="100">
                          <a:effectLst/>
                          <a:latin typeface="+mn-ea"/>
                          <a:ea typeface="+mn-ea"/>
                          <a:cs typeface="Times New Roman" panose="02020603050405020304" pitchFamily="18" charset="0"/>
                        </a:rPr>
                        <a:t>文件大小</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程序入口</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四大组件总数</a:t>
                      </a:r>
                      <a:endParaRPr lang="zh-CN" altLang="en-US" sz="2000" kern="100">
                        <a:effectLst/>
                        <a:latin typeface="+mn-ea"/>
                        <a:ea typeface="+mn-ea"/>
                        <a:cs typeface="Times New Roman" panose="02020603050405020304" pitchFamily="18" charset="0"/>
                      </a:endParaRPr>
                    </a:p>
                  </a:txBody>
                  <a:tcPr marL="68580" marR="68580"/>
                </a:tc>
              </a:tr>
              <a:tr h="692964">
                <a:tc>
                  <a:txBody>
                    <a:bodyPr/>
                    <a:lstStyle/>
                    <a:p>
                      <a:pPr marL="0" marR="0" algn="l">
                        <a:lnSpc>
                          <a:spcPct val="150000"/>
                        </a:lnSpc>
                        <a:spcBef>
                          <a:spcPts val="0"/>
                        </a:spcBef>
                        <a:spcAft>
                          <a:spcPts val="0"/>
                        </a:spcAft>
                      </a:pPr>
                      <a:r>
                        <a:rPr lang="en-US" sz="2000" kern="100">
                          <a:effectLst/>
                          <a:latin typeface="+mn-ea"/>
                          <a:ea typeface="+mn-ea"/>
                          <a:cs typeface="Times New Roman" panose="02020603050405020304" pitchFamily="18" charset="0"/>
                        </a:rPr>
                        <a:t>APP</a:t>
                      </a:r>
                      <a:r>
                        <a:rPr lang="zh-CN" altLang="en-US" sz="2000" kern="100">
                          <a:effectLst/>
                          <a:latin typeface="+mn-ea"/>
                          <a:ea typeface="+mn-ea"/>
                          <a:cs typeface="Times New Roman" panose="02020603050405020304" pitchFamily="18" charset="0"/>
                        </a:rPr>
                        <a:t>名称</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dirty="0">
                          <a:effectLst/>
                          <a:latin typeface="+mn-ea"/>
                          <a:ea typeface="+mn-ea"/>
                          <a:cs typeface="Times New Roman" panose="02020603050405020304" pitchFamily="18" charset="0"/>
                        </a:rPr>
                        <a:t>证书持有</a:t>
                      </a:r>
                      <a:r>
                        <a:rPr lang="en-US" altLang="zh-CN" sz="2000" kern="100" dirty="0">
                          <a:effectLst/>
                          <a:latin typeface="+mn-ea"/>
                          <a:ea typeface="+mn-ea"/>
                          <a:cs typeface="Times New Roman" panose="02020603050405020304" pitchFamily="18" charset="0"/>
                        </a:rPr>
                        <a:t>/</a:t>
                      </a:r>
                      <a:r>
                        <a:rPr lang="zh-CN" altLang="en-US" sz="2000" kern="100" dirty="0">
                          <a:effectLst/>
                          <a:latin typeface="+mn-ea"/>
                          <a:ea typeface="+mn-ea"/>
                          <a:cs typeface="Times New Roman" panose="02020603050405020304" pitchFamily="18" charset="0"/>
                        </a:rPr>
                        <a:t>发布者</a:t>
                      </a:r>
                      <a:endParaRPr lang="zh-CN" altLang="en-US" sz="2000" kern="100" dirty="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权限总数</a:t>
                      </a:r>
                      <a:endParaRPr lang="zh-CN" altLang="en-US" sz="2000" kern="100">
                        <a:effectLst/>
                        <a:latin typeface="+mn-ea"/>
                        <a:ea typeface="+mn-ea"/>
                        <a:cs typeface="Times New Roman" panose="02020603050405020304" pitchFamily="18" charset="0"/>
                      </a:endParaRPr>
                    </a:p>
                  </a:txBody>
                  <a:tcPr marL="68580" marR="68580"/>
                </a:tc>
              </a:tr>
              <a:tr h="692964">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版本名</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证书有效期</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是否白名单</a:t>
                      </a:r>
                      <a:endParaRPr lang="zh-CN" altLang="en-US" sz="2000" kern="100">
                        <a:effectLst/>
                        <a:latin typeface="+mn-ea"/>
                        <a:ea typeface="+mn-ea"/>
                        <a:cs typeface="Times New Roman" panose="02020603050405020304" pitchFamily="18" charset="0"/>
                      </a:endParaRPr>
                    </a:p>
                  </a:txBody>
                  <a:tcPr marL="68580" marR="68580"/>
                </a:tc>
              </a:tr>
              <a:tr h="692964">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版本号</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签名算法名称</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en-US" sz="2000" kern="100">
                          <a:effectLst/>
                          <a:latin typeface="+mn-ea"/>
                          <a:ea typeface="+mn-ea"/>
                          <a:cs typeface="Times New Roman" panose="02020603050405020304" pitchFamily="18" charset="0"/>
                        </a:rPr>
                        <a:t>APK</a:t>
                      </a:r>
                      <a:r>
                        <a:rPr lang="zh-CN" altLang="en-US" sz="2000" kern="100">
                          <a:effectLst/>
                          <a:latin typeface="+mn-ea"/>
                          <a:ea typeface="+mn-ea"/>
                          <a:cs typeface="Times New Roman" panose="02020603050405020304" pitchFamily="18" charset="0"/>
                        </a:rPr>
                        <a:t>文件名长度</a:t>
                      </a:r>
                      <a:endParaRPr lang="zh-CN" altLang="en-US" sz="2000" kern="100">
                        <a:effectLst/>
                        <a:latin typeface="+mn-ea"/>
                        <a:ea typeface="+mn-ea"/>
                        <a:cs typeface="Times New Roman" panose="02020603050405020304" pitchFamily="18" charset="0"/>
                      </a:endParaRPr>
                    </a:p>
                  </a:txBody>
                  <a:tcPr marL="68580" marR="68580"/>
                </a:tc>
              </a:tr>
              <a:tr h="934403">
                <a:tc>
                  <a:txBody>
                    <a:bodyPr/>
                    <a:lstStyle/>
                    <a:p>
                      <a:pPr marL="0" marR="0" algn="l">
                        <a:lnSpc>
                          <a:spcPct val="150000"/>
                        </a:lnSpc>
                        <a:spcBef>
                          <a:spcPts val="0"/>
                        </a:spcBef>
                        <a:spcAft>
                          <a:spcPts val="0"/>
                        </a:spcAft>
                      </a:pPr>
                      <a:r>
                        <a:rPr lang="en-US" sz="2000" kern="100">
                          <a:effectLst/>
                          <a:latin typeface="+mn-ea"/>
                          <a:ea typeface="+mn-ea"/>
                          <a:cs typeface="Times New Roman" panose="02020603050405020304" pitchFamily="18" charset="0"/>
                        </a:rPr>
                        <a:t>SDK</a:t>
                      </a:r>
                      <a:r>
                        <a:rPr lang="zh-CN" altLang="en-US" sz="2000" kern="100">
                          <a:effectLst/>
                          <a:latin typeface="+mn-ea"/>
                          <a:ea typeface="+mn-ea"/>
                          <a:cs typeface="Times New Roman" panose="02020603050405020304" pitchFamily="18" charset="0"/>
                        </a:rPr>
                        <a:t>版本</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zh-CN" altLang="en-US" sz="2000" kern="100">
                          <a:effectLst/>
                          <a:latin typeface="+mn-ea"/>
                          <a:ea typeface="+mn-ea"/>
                          <a:cs typeface="Times New Roman" panose="02020603050405020304" pitchFamily="18" charset="0"/>
                        </a:rPr>
                        <a:t>证书主体公钥算法位数</a:t>
                      </a:r>
                      <a:endParaRPr lang="zh-CN" altLang="en-US" sz="2000" kern="100">
                        <a:effectLst/>
                        <a:latin typeface="+mn-ea"/>
                        <a:ea typeface="+mn-ea"/>
                        <a:cs typeface="Times New Roman" panose="02020603050405020304" pitchFamily="18" charset="0"/>
                      </a:endParaRPr>
                    </a:p>
                  </a:txBody>
                  <a:tcPr marL="68580" marR="68580"/>
                </a:tc>
                <a:tc>
                  <a:txBody>
                    <a:bodyPr/>
                    <a:lstStyle/>
                    <a:p>
                      <a:pPr marL="0" marR="0" algn="l">
                        <a:lnSpc>
                          <a:spcPct val="150000"/>
                        </a:lnSpc>
                        <a:spcBef>
                          <a:spcPts val="0"/>
                        </a:spcBef>
                        <a:spcAft>
                          <a:spcPts val="0"/>
                        </a:spcAft>
                      </a:pPr>
                      <a:r>
                        <a:rPr lang="en-US" altLang="zh-CN" sz="2000" kern="100">
                          <a:effectLst/>
                          <a:latin typeface="+mn-ea"/>
                          <a:ea typeface="+mn-ea"/>
                          <a:cs typeface="Times New Roman" panose="02020603050405020304" pitchFamily="18" charset="0"/>
                        </a:rPr>
                        <a:t>APK</a:t>
                      </a:r>
                      <a:r>
                        <a:rPr lang="zh-CN" altLang="en-US" sz="2000" kern="100">
                          <a:effectLst/>
                          <a:latin typeface="+mn-ea"/>
                          <a:ea typeface="+mn-ea"/>
                          <a:cs typeface="Times New Roman" panose="02020603050405020304" pitchFamily="18" charset="0"/>
                        </a:rPr>
                        <a:t>图片是否涉黄</a:t>
                      </a:r>
                      <a:endParaRPr lang="zh-CN" altLang="en-US" sz="2000" kern="100">
                        <a:effectLst/>
                        <a:latin typeface="+mn-ea"/>
                        <a:ea typeface="+mn-ea"/>
                        <a:cs typeface="Times New Roman" panose="02020603050405020304" pitchFamily="18" charset="0"/>
                      </a:endParaRPr>
                    </a:p>
                  </a:txBody>
                  <a:tcPr marL="68580" marR="68580"/>
                </a:tc>
              </a:tr>
              <a:tr h="692964">
                <a:tc>
                  <a:txBody>
                    <a:bodyPr/>
                    <a:lstStyle/>
                    <a:p>
                      <a:pPr marL="0" marR="0" algn="l">
                        <a:lnSpc>
                          <a:spcPct val="150000"/>
                        </a:lnSpc>
                        <a:spcBef>
                          <a:spcPts val="0"/>
                        </a:spcBef>
                        <a:spcAft>
                          <a:spcPts val="0"/>
                        </a:spcAft>
                      </a:pPr>
                      <a:r>
                        <a:rPr lang="zh-CN" altLang="en-US" sz="2000" kern="100" dirty="0">
                          <a:effectLst/>
                          <a:latin typeface="+mn-ea"/>
                          <a:ea typeface="+mn-ea"/>
                          <a:cs typeface="Times New Roman" panose="02020603050405020304" pitchFamily="18" charset="0"/>
                        </a:rPr>
                        <a:t>包名</a:t>
                      </a:r>
                      <a:endParaRPr lang="zh-CN" altLang="en-US" sz="2000" kern="100" dirty="0">
                        <a:effectLst/>
                        <a:latin typeface="+mn-ea"/>
                        <a:ea typeface="+mn-ea"/>
                        <a:cs typeface="Times New Roman" panose="02020603050405020304" pitchFamily="18" charset="0"/>
                      </a:endParaRPr>
                    </a:p>
                  </a:txBody>
                  <a:tcPr marL="68580" marR="68580">
                    <a:solidFill>
                      <a:srgbClr val="EAEFF7"/>
                    </a:solidFill>
                  </a:tcPr>
                </a:tc>
                <a:tc>
                  <a:txBody>
                    <a:bodyPr/>
                    <a:lstStyle/>
                    <a:p>
                      <a:pPr marL="0" marR="0" algn="l">
                        <a:lnSpc>
                          <a:spcPct val="150000"/>
                        </a:lnSpc>
                        <a:spcBef>
                          <a:spcPts val="0"/>
                        </a:spcBef>
                        <a:spcAft>
                          <a:spcPts val="0"/>
                        </a:spcAft>
                      </a:pPr>
                      <a:r>
                        <a:rPr lang="zh-CN" altLang="en-US" sz="2000" kern="100" dirty="0">
                          <a:effectLst/>
                          <a:latin typeface="+mn-ea"/>
                          <a:ea typeface="+mn-ea"/>
                          <a:cs typeface="Times New Roman" panose="02020603050405020304" pitchFamily="18" charset="0"/>
                        </a:rPr>
                        <a:t>签名方案</a:t>
                      </a:r>
                      <a:endParaRPr lang="zh-CN" altLang="en-US" sz="2000" kern="100" dirty="0">
                        <a:effectLst/>
                        <a:latin typeface="+mn-ea"/>
                        <a:ea typeface="+mn-ea"/>
                        <a:cs typeface="Times New Roman" panose="02020603050405020304" pitchFamily="18" charset="0"/>
                      </a:endParaRPr>
                    </a:p>
                  </a:txBody>
                  <a:tcPr marL="68580" marR="68580">
                    <a:solidFill>
                      <a:srgbClr val="EAEFF7"/>
                    </a:solidFill>
                  </a:tcPr>
                </a:tc>
                <a:tc>
                  <a:txBody>
                    <a:bodyPr/>
                    <a:lstStyle/>
                    <a:p>
                      <a:pPr marL="0" marR="0" algn="l">
                        <a:lnSpc>
                          <a:spcPct val="150000"/>
                        </a:lnSpc>
                        <a:spcBef>
                          <a:spcPts val="0"/>
                        </a:spcBef>
                        <a:spcAft>
                          <a:spcPts val="0"/>
                        </a:spcAft>
                      </a:pPr>
                      <a:r>
                        <a:rPr lang="zh-CN" altLang="en-US" sz="2000" kern="100" dirty="0">
                          <a:effectLst/>
                          <a:latin typeface="+mn-ea"/>
                          <a:ea typeface="+mn-ea"/>
                          <a:cs typeface="Times New Roman" panose="02020603050405020304" pitchFamily="18" charset="0"/>
                        </a:rPr>
                        <a:t>字符串语义类别划分</a:t>
                      </a:r>
                      <a:endParaRPr lang="zh-CN" altLang="en-US" sz="2000" kern="100" dirty="0">
                        <a:effectLst/>
                        <a:latin typeface="+mn-ea"/>
                        <a:ea typeface="+mn-ea"/>
                        <a:cs typeface="Times New Roman" panose="02020603050405020304" pitchFamily="18" charset="0"/>
                      </a:endParaRPr>
                    </a:p>
                  </a:txBody>
                  <a:tcPr marL="68580" marR="68580"/>
                </a:tc>
              </a:tr>
            </a:tbl>
          </a:graphicData>
        </a:graphic>
      </p:graphicFrame>
      <p:grpSp>
        <p:nvGrpSpPr>
          <p:cNvPr id="6" name="Group 25"/>
          <p:cNvGrpSpPr/>
          <p:nvPr/>
        </p:nvGrpSpPr>
        <p:grpSpPr>
          <a:xfrm>
            <a:off x="2615606" y="4586107"/>
            <a:ext cx="942340" cy="819150"/>
            <a:chOff x="0" y="0"/>
            <a:chExt cx="1440000" cy="1440000"/>
          </a:xfrm>
        </p:grpSpPr>
        <p:sp>
          <p:nvSpPr>
            <p:cNvPr id="7" name="矩形 6"/>
            <p:cNvSpPr/>
            <p:nvPr/>
          </p:nvSpPr>
          <p:spPr>
            <a:xfrm>
              <a:off x="0" y="0"/>
              <a:ext cx="1440000" cy="1440000"/>
            </a:xfrm>
            <a:prstGeom prst="rect">
              <a:avLst/>
            </a:prstGeom>
            <a:solidFill>
              <a:srgbClr val="339423"/>
            </a:solidFill>
            <a:ln w="12700">
              <a:noFill/>
            </a:ln>
          </p:spPr>
          <p:txBody>
            <a:bodyPr anchor="ctr" anchorCtr="0"/>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dirty="0">
                <a:solidFill>
                  <a:srgbClr val="FFFFFF"/>
                </a:solidFill>
                <a:latin typeface="宋体" panose="02010600030101010101" pitchFamily="2" charset="-122"/>
                <a:sym typeface="宋体" panose="02010600030101010101" pitchFamily="2" charset="-122"/>
              </a:endParaRPr>
            </a:p>
          </p:txBody>
        </p:sp>
        <p:grpSp>
          <p:nvGrpSpPr>
            <p:cNvPr id="9" name="Group 27"/>
            <p:cNvGrpSpPr/>
            <p:nvPr/>
          </p:nvGrpSpPr>
          <p:grpSpPr>
            <a:xfrm>
              <a:off x="384443" y="438833"/>
              <a:ext cx="671114" cy="562335"/>
              <a:chOff x="0" y="0"/>
              <a:chExt cx="577850" cy="484188"/>
            </a:xfrm>
          </p:grpSpPr>
          <p:sp>
            <p:nvSpPr>
              <p:cNvPr id="11" name="Freeform 25"/>
              <p:cNvSpPr>
                <a:spLocks noEditPoints="1"/>
              </p:cNvSpPr>
              <p:nvPr/>
            </p:nvSpPr>
            <p:spPr>
              <a:xfrm>
                <a:off x="0" y="0"/>
                <a:ext cx="577850" cy="484188"/>
              </a:xfrm>
              <a:custGeom>
                <a:avLst/>
                <a:gdLst/>
                <a:ahLst/>
                <a:cxnLst>
                  <a:cxn ang="0">
                    <a:pos x="273916" y="480435"/>
                  </a:cxn>
                  <a:cxn ang="0">
                    <a:pos x="303934" y="480435"/>
                  </a:cxn>
                  <a:cxn ang="0">
                    <a:pos x="547832" y="450407"/>
                  </a:cxn>
                  <a:cxn ang="0">
                    <a:pos x="570345" y="446654"/>
                  </a:cxn>
                  <a:cxn ang="0">
                    <a:pos x="577850" y="427887"/>
                  </a:cxn>
                  <a:cxn ang="0">
                    <a:pos x="577850" y="63808"/>
                  </a:cxn>
                  <a:cxn ang="0">
                    <a:pos x="559089" y="37534"/>
                  </a:cxn>
                  <a:cxn ang="0">
                    <a:pos x="288925" y="67561"/>
                  </a:cxn>
                  <a:cxn ang="0">
                    <a:pos x="18761" y="37534"/>
                  </a:cxn>
                  <a:cxn ang="0">
                    <a:pos x="0" y="63808"/>
                  </a:cxn>
                  <a:cxn ang="0">
                    <a:pos x="0" y="427887"/>
                  </a:cxn>
                  <a:cxn ang="0">
                    <a:pos x="11257" y="446654"/>
                  </a:cxn>
                  <a:cxn ang="0">
                    <a:pos x="30018" y="450407"/>
                  </a:cxn>
                  <a:cxn ang="0">
                    <a:pos x="273916" y="480435"/>
                  </a:cxn>
                  <a:cxn ang="0">
                    <a:pos x="300182" y="97588"/>
                  </a:cxn>
                  <a:cxn ang="0">
                    <a:pos x="547832" y="67561"/>
                  </a:cxn>
                  <a:cxn ang="0">
                    <a:pos x="547832" y="420380"/>
                  </a:cxn>
                  <a:cxn ang="0">
                    <a:pos x="300182" y="446654"/>
                  </a:cxn>
                  <a:cxn ang="0">
                    <a:pos x="300182" y="97588"/>
                  </a:cxn>
                  <a:cxn ang="0">
                    <a:pos x="30018" y="420380"/>
                  </a:cxn>
                  <a:cxn ang="0">
                    <a:pos x="30018" y="67561"/>
                  </a:cxn>
                  <a:cxn ang="0">
                    <a:pos x="277668" y="97588"/>
                  </a:cxn>
                  <a:cxn ang="0">
                    <a:pos x="277668" y="446654"/>
                  </a:cxn>
                  <a:cxn ang="0">
                    <a:pos x="30018" y="420380"/>
                  </a:cxn>
                </a:cxnLst>
                <a:rect l="0" t="0" r="0" b="0"/>
                <a:pathLst>
                  <a:path w="154" h="129">
                    <a:moveTo>
                      <a:pt x="73" y="128"/>
                    </a:moveTo>
                    <a:cubicBezTo>
                      <a:pt x="75" y="129"/>
                      <a:pt x="79" y="129"/>
                      <a:pt x="81" y="128"/>
                    </a:cubicBezTo>
                    <a:cubicBezTo>
                      <a:pt x="88" y="122"/>
                      <a:pt x="109" y="111"/>
                      <a:pt x="146" y="120"/>
                    </a:cubicBezTo>
                    <a:cubicBezTo>
                      <a:pt x="148" y="121"/>
                      <a:pt x="150" y="120"/>
                      <a:pt x="152" y="119"/>
                    </a:cubicBezTo>
                    <a:cubicBezTo>
                      <a:pt x="153" y="118"/>
                      <a:pt x="154" y="116"/>
                      <a:pt x="154" y="114"/>
                    </a:cubicBezTo>
                    <a:cubicBezTo>
                      <a:pt x="154" y="17"/>
                      <a:pt x="154" y="17"/>
                      <a:pt x="154" y="17"/>
                    </a:cubicBezTo>
                    <a:cubicBezTo>
                      <a:pt x="154" y="14"/>
                      <a:pt x="152" y="11"/>
                      <a:pt x="149" y="10"/>
                    </a:cubicBezTo>
                    <a:cubicBezTo>
                      <a:pt x="110" y="0"/>
                      <a:pt x="86" y="12"/>
                      <a:pt x="77" y="18"/>
                    </a:cubicBezTo>
                    <a:cubicBezTo>
                      <a:pt x="68" y="12"/>
                      <a:pt x="45" y="0"/>
                      <a:pt x="5" y="10"/>
                    </a:cubicBezTo>
                    <a:cubicBezTo>
                      <a:pt x="2" y="11"/>
                      <a:pt x="0" y="14"/>
                      <a:pt x="0" y="17"/>
                    </a:cubicBezTo>
                    <a:cubicBezTo>
                      <a:pt x="0" y="114"/>
                      <a:pt x="0" y="114"/>
                      <a:pt x="0" y="114"/>
                    </a:cubicBezTo>
                    <a:cubicBezTo>
                      <a:pt x="0" y="116"/>
                      <a:pt x="1" y="118"/>
                      <a:pt x="3" y="119"/>
                    </a:cubicBezTo>
                    <a:cubicBezTo>
                      <a:pt x="4" y="121"/>
                      <a:pt x="6" y="121"/>
                      <a:pt x="8" y="120"/>
                    </a:cubicBezTo>
                    <a:cubicBezTo>
                      <a:pt x="45" y="111"/>
                      <a:pt x="66" y="122"/>
                      <a:pt x="73" y="128"/>
                    </a:cubicBezTo>
                    <a:close/>
                    <a:moveTo>
                      <a:pt x="80" y="26"/>
                    </a:moveTo>
                    <a:cubicBezTo>
                      <a:pt x="86" y="21"/>
                      <a:pt x="107" y="8"/>
                      <a:pt x="146" y="18"/>
                    </a:cubicBezTo>
                    <a:cubicBezTo>
                      <a:pt x="146" y="112"/>
                      <a:pt x="146" y="112"/>
                      <a:pt x="146" y="112"/>
                    </a:cubicBezTo>
                    <a:cubicBezTo>
                      <a:pt x="112" y="104"/>
                      <a:pt x="90" y="113"/>
                      <a:pt x="80" y="119"/>
                    </a:cubicBezTo>
                    <a:lnTo>
                      <a:pt x="80" y="26"/>
                    </a:lnTo>
                    <a:close/>
                    <a:moveTo>
                      <a:pt x="8" y="112"/>
                    </a:moveTo>
                    <a:cubicBezTo>
                      <a:pt x="8" y="18"/>
                      <a:pt x="8" y="18"/>
                      <a:pt x="8" y="18"/>
                    </a:cubicBezTo>
                    <a:cubicBezTo>
                      <a:pt x="47" y="8"/>
                      <a:pt x="68" y="21"/>
                      <a:pt x="74" y="26"/>
                    </a:cubicBezTo>
                    <a:cubicBezTo>
                      <a:pt x="74" y="119"/>
                      <a:pt x="74" y="119"/>
                      <a:pt x="74" y="119"/>
                    </a:cubicBezTo>
                    <a:cubicBezTo>
                      <a:pt x="64" y="113"/>
                      <a:pt x="42" y="104"/>
                      <a:pt x="8" y="112"/>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2" name="Freeform 26"/>
              <p:cNvSpPr/>
              <p:nvPr/>
            </p:nvSpPr>
            <p:spPr>
              <a:xfrm>
                <a:off x="87312" y="123825"/>
                <a:ext cx="138113" cy="33338"/>
              </a:xfrm>
              <a:custGeom>
                <a:avLst/>
                <a:gdLst/>
                <a:ahLst/>
                <a:cxnLst>
                  <a:cxn ang="0">
                    <a:pos x="7466" y="7408"/>
                  </a:cxn>
                  <a:cxn ang="0">
                    <a:pos x="0" y="11113"/>
                  </a:cxn>
                  <a:cxn ang="0">
                    <a:pos x="0" y="22225"/>
                  </a:cxn>
                  <a:cxn ang="0">
                    <a:pos x="3733" y="25930"/>
                  </a:cxn>
                  <a:cxn ang="0">
                    <a:pos x="7466" y="29634"/>
                  </a:cxn>
                  <a:cxn ang="0">
                    <a:pos x="130647" y="33338"/>
                  </a:cxn>
                  <a:cxn ang="0">
                    <a:pos x="134380" y="33338"/>
                  </a:cxn>
                  <a:cxn ang="0">
                    <a:pos x="138113" y="29634"/>
                  </a:cxn>
                  <a:cxn ang="0">
                    <a:pos x="138113" y="18521"/>
                  </a:cxn>
                  <a:cxn ang="0">
                    <a:pos x="130647" y="11113"/>
                  </a:cxn>
                  <a:cxn ang="0">
                    <a:pos x="7466" y="7408"/>
                  </a:cxn>
                </a:cxnLst>
                <a:rect l="0" t="0" r="0" b="0"/>
                <a:pathLst>
                  <a:path w="37" h="9">
                    <a:moveTo>
                      <a:pt x="2" y="2"/>
                    </a:moveTo>
                    <a:cubicBezTo>
                      <a:pt x="1" y="2"/>
                      <a:pt x="0" y="3"/>
                      <a:pt x="0" y="3"/>
                    </a:cubicBezTo>
                    <a:cubicBezTo>
                      <a:pt x="0" y="6"/>
                      <a:pt x="0" y="6"/>
                      <a:pt x="0" y="6"/>
                    </a:cubicBezTo>
                    <a:cubicBezTo>
                      <a:pt x="0" y="6"/>
                      <a:pt x="0" y="7"/>
                      <a:pt x="1" y="7"/>
                    </a:cubicBezTo>
                    <a:cubicBezTo>
                      <a:pt x="1" y="8"/>
                      <a:pt x="2" y="8"/>
                      <a:pt x="2" y="8"/>
                    </a:cubicBezTo>
                    <a:cubicBezTo>
                      <a:pt x="14" y="6"/>
                      <a:pt x="25" y="7"/>
                      <a:pt x="35" y="9"/>
                    </a:cubicBezTo>
                    <a:cubicBezTo>
                      <a:pt x="35" y="9"/>
                      <a:pt x="36" y="9"/>
                      <a:pt x="36" y="9"/>
                    </a:cubicBezTo>
                    <a:cubicBezTo>
                      <a:pt x="37" y="9"/>
                      <a:pt x="37" y="8"/>
                      <a:pt x="37" y="8"/>
                    </a:cubicBezTo>
                    <a:cubicBezTo>
                      <a:pt x="37" y="5"/>
                      <a:pt x="37" y="5"/>
                      <a:pt x="37" y="5"/>
                    </a:cubicBezTo>
                    <a:cubicBezTo>
                      <a:pt x="37" y="4"/>
                      <a:pt x="36" y="4"/>
                      <a:pt x="35" y="3"/>
                    </a:cubicBezTo>
                    <a:cubicBezTo>
                      <a:pt x="25" y="1"/>
                      <a:pt x="14" y="0"/>
                      <a:pt x="2" y="2"/>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3" name="Freeform 27"/>
              <p:cNvSpPr/>
              <p:nvPr/>
            </p:nvSpPr>
            <p:spPr>
              <a:xfrm>
                <a:off x="87312" y="187325"/>
                <a:ext cx="138113" cy="33338"/>
              </a:xfrm>
              <a:custGeom>
                <a:avLst/>
                <a:gdLst/>
                <a:ahLst/>
                <a:cxnLst>
                  <a:cxn ang="0">
                    <a:pos x="7466" y="3704"/>
                  </a:cxn>
                  <a:cxn ang="0">
                    <a:pos x="0" y="11113"/>
                  </a:cxn>
                  <a:cxn ang="0">
                    <a:pos x="0" y="18521"/>
                  </a:cxn>
                  <a:cxn ang="0">
                    <a:pos x="3733" y="25930"/>
                  </a:cxn>
                  <a:cxn ang="0">
                    <a:pos x="7466" y="25930"/>
                  </a:cxn>
                  <a:cxn ang="0">
                    <a:pos x="130647" y="33338"/>
                  </a:cxn>
                  <a:cxn ang="0">
                    <a:pos x="134380" y="29634"/>
                  </a:cxn>
                  <a:cxn ang="0">
                    <a:pos x="138113" y="25930"/>
                  </a:cxn>
                  <a:cxn ang="0">
                    <a:pos x="138113" y="18521"/>
                  </a:cxn>
                  <a:cxn ang="0">
                    <a:pos x="130647" y="11113"/>
                  </a:cxn>
                  <a:cxn ang="0">
                    <a:pos x="7466" y="3704"/>
                  </a:cxn>
                </a:cxnLst>
                <a:rect l="0" t="0" r="0" b="0"/>
                <a:pathLst>
                  <a:path w="37" h="9">
                    <a:moveTo>
                      <a:pt x="2" y="1"/>
                    </a:moveTo>
                    <a:cubicBezTo>
                      <a:pt x="1" y="1"/>
                      <a:pt x="0" y="2"/>
                      <a:pt x="0" y="3"/>
                    </a:cubicBezTo>
                    <a:cubicBezTo>
                      <a:pt x="0" y="5"/>
                      <a:pt x="0" y="5"/>
                      <a:pt x="0" y="5"/>
                    </a:cubicBezTo>
                    <a:cubicBezTo>
                      <a:pt x="0" y="6"/>
                      <a:pt x="0" y="6"/>
                      <a:pt x="1" y="7"/>
                    </a:cubicBezTo>
                    <a:cubicBezTo>
                      <a:pt x="1" y="7"/>
                      <a:pt x="2" y="7"/>
                      <a:pt x="2" y="7"/>
                    </a:cubicBezTo>
                    <a:cubicBezTo>
                      <a:pt x="14" y="6"/>
                      <a:pt x="25" y="6"/>
                      <a:pt x="35" y="9"/>
                    </a:cubicBezTo>
                    <a:cubicBezTo>
                      <a:pt x="35" y="9"/>
                      <a:pt x="36" y="9"/>
                      <a:pt x="36" y="8"/>
                    </a:cubicBezTo>
                    <a:cubicBezTo>
                      <a:pt x="37" y="8"/>
                      <a:pt x="37" y="8"/>
                      <a:pt x="37" y="7"/>
                    </a:cubicBezTo>
                    <a:cubicBezTo>
                      <a:pt x="37" y="5"/>
                      <a:pt x="37" y="5"/>
                      <a:pt x="37" y="5"/>
                    </a:cubicBezTo>
                    <a:cubicBezTo>
                      <a:pt x="37" y="4"/>
                      <a:pt x="36" y="3"/>
                      <a:pt x="35" y="3"/>
                    </a:cubicBezTo>
                    <a:cubicBezTo>
                      <a:pt x="25" y="0"/>
                      <a:pt x="14" y="0"/>
                      <a:pt x="2" y="1"/>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4" name="Freeform 28"/>
              <p:cNvSpPr/>
              <p:nvPr/>
            </p:nvSpPr>
            <p:spPr>
              <a:xfrm>
                <a:off x="87312" y="247650"/>
                <a:ext cx="138113" cy="33338"/>
              </a:xfrm>
              <a:custGeom>
                <a:avLst/>
                <a:gdLst/>
                <a:ahLst/>
                <a:cxnLst>
                  <a:cxn ang="0">
                    <a:pos x="7466" y="7408"/>
                  </a:cxn>
                  <a:cxn ang="0">
                    <a:pos x="0" y="14817"/>
                  </a:cxn>
                  <a:cxn ang="0">
                    <a:pos x="0" y="22225"/>
                  </a:cxn>
                  <a:cxn ang="0">
                    <a:pos x="3733" y="25930"/>
                  </a:cxn>
                  <a:cxn ang="0">
                    <a:pos x="7466" y="29634"/>
                  </a:cxn>
                  <a:cxn ang="0">
                    <a:pos x="130647" y="33338"/>
                  </a:cxn>
                  <a:cxn ang="0">
                    <a:pos x="134380" y="33338"/>
                  </a:cxn>
                  <a:cxn ang="0">
                    <a:pos x="138113" y="29634"/>
                  </a:cxn>
                  <a:cxn ang="0">
                    <a:pos x="138113" y="18521"/>
                  </a:cxn>
                  <a:cxn ang="0">
                    <a:pos x="130647" y="11113"/>
                  </a:cxn>
                  <a:cxn ang="0">
                    <a:pos x="7466" y="7408"/>
                  </a:cxn>
                </a:cxnLst>
                <a:rect l="0" t="0" r="0" b="0"/>
                <a:pathLst>
                  <a:path w="37" h="9">
                    <a:moveTo>
                      <a:pt x="2" y="2"/>
                    </a:moveTo>
                    <a:cubicBezTo>
                      <a:pt x="1" y="2"/>
                      <a:pt x="0" y="3"/>
                      <a:pt x="0" y="4"/>
                    </a:cubicBezTo>
                    <a:cubicBezTo>
                      <a:pt x="0" y="6"/>
                      <a:pt x="0" y="6"/>
                      <a:pt x="0" y="6"/>
                    </a:cubicBezTo>
                    <a:cubicBezTo>
                      <a:pt x="0" y="6"/>
                      <a:pt x="0" y="7"/>
                      <a:pt x="1" y="7"/>
                    </a:cubicBezTo>
                    <a:cubicBezTo>
                      <a:pt x="1" y="8"/>
                      <a:pt x="2" y="8"/>
                      <a:pt x="2" y="8"/>
                    </a:cubicBezTo>
                    <a:cubicBezTo>
                      <a:pt x="14" y="6"/>
                      <a:pt x="25" y="7"/>
                      <a:pt x="35" y="9"/>
                    </a:cubicBezTo>
                    <a:cubicBezTo>
                      <a:pt x="35" y="9"/>
                      <a:pt x="36" y="9"/>
                      <a:pt x="36" y="9"/>
                    </a:cubicBezTo>
                    <a:cubicBezTo>
                      <a:pt x="37" y="9"/>
                      <a:pt x="37" y="8"/>
                      <a:pt x="37" y="8"/>
                    </a:cubicBezTo>
                    <a:cubicBezTo>
                      <a:pt x="37" y="5"/>
                      <a:pt x="37" y="5"/>
                      <a:pt x="37" y="5"/>
                    </a:cubicBezTo>
                    <a:cubicBezTo>
                      <a:pt x="37" y="4"/>
                      <a:pt x="36" y="4"/>
                      <a:pt x="35" y="3"/>
                    </a:cubicBezTo>
                    <a:cubicBezTo>
                      <a:pt x="25" y="1"/>
                      <a:pt x="14" y="0"/>
                      <a:pt x="2" y="2"/>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5" name="Freeform 29"/>
              <p:cNvSpPr/>
              <p:nvPr/>
            </p:nvSpPr>
            <p:spPr>
              <a:xfrm>
                <a:off x="87312" y="311150"/>
                <a:ext cx="138113" cy="33338"/>
              </a:xfrm>
              <a:custGeom>
                <a:avLst/>
                <a:gdLst/>
                <a:ahLst/>
                <a:cxnLst>
                  <a:cxn ang="0">
                    <a:pos x="7466" y="3704"/>
                  </a:cxn>
                  <a:cxn ang="0">
                    <a:pos x="0" y="11113"/>
                  </a:cxn>
                  <a:cxn ang="0">
                    <a:pos x="0" y="18521"/>
                  </a:cxn>
                  <a:cxn ang="0">
                    <a:pos x="3733" y="25930"/>
                  </a:cxn>
                  <a:cxn ang="0">
                    <a:pos x="7466" y="25930"/>
                  </a:cxn>
                  <a:cxn ang="0">
                    <a:pos x="130647" y="33338"/>
                  </a:cxn>
                  <a:cxn ang="0">
                    <a:pos x="134380" y="29634"/>
                  </a:cxn>
                  <a:cxn ang="0">
                    <a:pos x="138113" y="25930"/>
                  </a:cxn>
                  <a:cxn ang="0">
                    <a:pos x="138113" y="18521"/>
                  </a:cxn>
                  <a:cxn ang="0">
                    <a:pos x="130647" y="11113"/>
                  </a:cxn>
                  <a:cxn ang="0">
                    <a:pos x="7466" y="3704"/>
                  </a:cxn>
                </a:cxnLst>
                <a:rect l="0" t="0" r="0" b="0"/>
                <a:pathLst>
                  <a:path w="37" h="9">
                    <a:moveTo>
                      <a:pt x="2" y="1"/>
                    </a:moveTo>
                    <a:cubicBezTo>
                      <a:pt x="1" y="1"/>
                      <a:pt x="0" y="2"/>
                      <a:pt x="0" y="3"/>
                    </a:cubicBezTo>
                    <a:cubicBezTo>
                      <a:pt x="0" y="5"/>
                      <a:pt x="0" y="5"/>
                      <a:pt x="0" y="5"/>
                    </a:cubicBezTo>
                    <a:cubicBezTo>
                      <a:pt x="0" y="6"/>
                      <a:pt x="0" y="6"/>
                      <a:pt x="1" y="7"/>
                    </a:cubicBezTo>
                    <a:cubicBezTo>
                      <a:pt x="1" y="7"/>
                      <a:pt x="2" y="7"/>
                      <a:pt x="2" y="7"/>
                    </a:cubicBezTo>
                    <a:cubicBezTo>
                      <a:pt x="14" y="6"/>
                      <a:pt x="25" y="6"/>
                      <a:pt x="35" y="9"/>
                    </a:cubicBezTo>
                    <a:cubicBezTo>
                      <a:pt x="35" y="9"/>
                      <a:pt x="36" y="9"/>
                      <a:pt x="36" y="8"/>
                    </a:cubicBezTo>
                    <a:cubicBezTo>
                      <a:pt x="37" y="8"/>
                      <a:pt x="37" y="8"/>
                      <a:pt x="37" y="7"/>
                    </a:cubicBezTo>
                    <a:cubicBezTo>
                      <a:pt x="37" y="5"/>
                      <a:pt x="37" y="5"/>
                      <a:pt x="37" y="5"/>
                    </a:cubicBezTo>
                    <a:cubicBezTo>
                      <a:pt x="37" y="4"/>
                      <a:pt x="36" y="3"/>
                      <a:pt x="35" y="3"/>
                    </a:cubicBezTo>
                    <a:cubicBezTo>
                      <a:pt x="25" y="0"/>
                      <a:pt x="14" y="0"/>
                      <a:pt x="2" y="1"/>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6" name="Freeform 30"/>
              <p:cNvSpPr/>
              <p:nvPr/>
            </p:nvSpPr>
            <p:spPr>
              <a:xfrm>
                <a:off x="354012" y="123825"/>
                <a:ext cx="138113" cy="33338"/>
              </a:xfrm>
              <a:custGeom>
                <a:avLst/>
                <a:gdLst/>
                <a:ahLst/>
                <a:cxnLst>
                  <a:cxn ang="0">
                    <a:pos x="7466" y="11113"/>
                  </a:cxn>
                  <a:cxn ang="0">
                    <a:pos x="0" y="18521"/>
                  </a:cxn>
                  <a:cxn ang="0">
                    <a:pos x="0" y="29634"/>
                  </a:cxn>
                  <a:cxn ang="0">
                    <a:pos x="3733" y="33338"/>
                  </a:cxn>
                  <a:cxn ang="0">
                    <a:pos x="11198" y="33338"/>
                  </a:cxn>
                  <a:cxn ang="0">
                    <a:pos x="130647" y="29634"/>
                  </a:cxn>
                  <a:cxn ang="0">
                    <a:pos x="134380" y="25930"/>
                  </a:cxn>
                  <a:cxn ang="0">
                    <a:pos x="138113" y="22225"/>
                  </a:cxn>
                  <a:cxn ang="0">
                    <a:pos x="138113" y="11113"/>
                  </a:cxn>
                  <a:cxn ang="0">
                    <a:pos x="134380" y="7408"/>
                  </a:cxn>
                  <a:cxn ang="0">
                    <a:pos x="7466" y="11113"/>
                  </a:cxn>
                </a:cxnLst>
                <a:rect l="0" t="0" r="0" b="0"/>
                <a:pathLst>
                  <a:path w="37" h="9">
                    <a:moveTo>
                      <a:pt x="2" y="3"/>
                    </a:moveTo>
                    <a:cubicBezTo>
                      <a:pt x="1" y="4"/>
                      <a:pt x="0" y="4"/>
                      <a:pt x="0" y="5"/>
                    </a:cubicBezTo>
                    <a:cubicBezTo>
                      <a:pt x="0" y="8"/>
                      <a:pt x="0" y="8"/>
                      <a:pt x="0" y="8"/>
                    </a:cubicBezTo>
                    <a:cubicBezTo>
                      <a:pt x="0" y="8"/>
                      <a:pt x="1" y="9"/>
                      <a:pt x="1" y="9"/>
                    </a:cubicBezTo>
                    <a:cubicBezTo>
                      <a:pt x="1" y="9"/>
                      <a:pt x="2" y="9"/>
                      <a:pt x="3" y="9"/>
                    </a:cubicBezTo>
                    <a:cubicBezTo>
                      <a:pt x="12" y="7"/>
                      <a:pt x="23" y="6"/>
                      <a:pt x="35" y="8"/>
                    </a:cubicBezTo>
                    <a:cubicBezTo>
                      <a:pt x="36" y="8"/>
                      <a:pt x="36" y="8"/>
                      <a:pt x="36" y="7"/>
                    </a:cubicBezTo>
                    <a:cubicBezTo>
                      <a:pt x="37" y="7"/>
                      <a:pt x="37" y="6"/>
                      <a:pt x="37" y="6"/>
                    </a:cubicBezTo>
                    <a:cubicBezTo>
                      <a:pt x="37" y="3"/>
                      <a:pt x="37" y="3"/>
                      <a:pt x="37" y="3"/>
                    </a:cubicBezTo>
                    <a:cubicBezTo>
                      <a:pt x="37" y="3"/>
                      <a:pt x="36" y="2"/>
                      <a:pt x="36" y="2"/>
                    </a:cubicBezTo>
                    <a:cubicBezTo>
                      <a:pt x="23" y="0"/>
                      <a:pt x="12" y="1"/>
                      <a:pt x="2" y="3"/>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7" name="Freeform 31"/>
              <p:cNvSpPr/>
              <p:nvPr/>
            </p:nvSpPr>
            <p:spPr>
              <a:xfrm>
                <a:off x="354012" y="187325"/>
                <a:ext cx="138113" cy="33338"/>
              </a:xfrm>
              <a:custGeom>
                <a:avLst/>
                <a:gdLst/>
                <a:ahLst/>
                <a:cxnLst>
                  <a:cxn ang="0">
                    <a:pos x="7466" y="11113"/>
                  </a:cxn>
                  <a:cxn ang="0">
                    <a:pos x="0" y="18521"/>
                  </a:cxn>
                  <a:cxn ang="0">
                    <a:pos x="0" y="25930"/>
                  </a:cxn>
                  <a:cxn ang="0">
                    <a:pos x="3733" y="29634"/>
                  </a:cxn>
                  <a:cxn ang="0">
                    <a:pos x="11198" y="33338"/>
                  </a:cxn>
                  <a:cxn ang="0">
                    <a:pos x="130647" y="25930"/>
                  </a:cxn>
                  <a:cxn ang="0">
                    <a:pos x="134380" y="25930"/>
                  </a:cxn>
                  <a:cxn ang="0">
                    <a:pos x="138113" y="18521"/>
                  </a:cxn>
                  <a:cxn ang="0">
                    <a:pos x="138113" y="11113"/>
                  </a:cxn>
                  <a:cxn ang="0">
                    <a:pos x="134380" y="3704"/>
                  </a:cxn>
                  <a:cxn ang="0">
                    <a:pos x="7466" y="11113"/>
                  </a:cxn>
                </a:cxnLst>
                <a:rect l="0" t="0" r="0" b="0"/>
                <a:pathLst>
                  <a:path w="37" h="9">
                    <a:moveTo>
                      <a:pt x="2" y="3"/>
                    </a:moveTo>
                    <a:cubicBezTo>
                      <a:pt x="1" y="3"/>
                      <a:pt x="0" y="4"/>
                      <a:pt x="0" y="5"/>
                    </a:cubicBezTo>
                    <a:cubicBezTo>
                      <a:pt x="0" y="7"/>
                      <a:pt x="0" y="7"/>
                      <a:pt x="0" y="7"/>
                    </a:cubicBezTo>
                    <a:cubicBezTo>
                      <a:pt x="0" y="8"/>
                      <a:pt x="1" y="8"/>
                      <a:pt x="1" y="8"/>
                    </a:cubicBezTo>
                    <a:cubicBezTo>
                      <a:pt x="1" y="9"/>
                      <a:pt x="2" y="9"/>
                      <a:pt x="3" y="9"/>
                    </a:cubicBezTo>
                    <a:cubicBezTo>
                      <a:pt x="12" y="6"/>
                      <a:pt x="23" y="6"/>
                      <a:pt x="35" y="7"/>
                    </a:cubicBezTo>
                    <a:cubicBezTo>
                      <a:pt x="36" y="7"/>
                      <a:pt x="36" y="7"/>
                      <a:pt x="36" y="7"/>
                    </a:cubicBezTo>
                    <a:cubicBezTo>
                      <a:pt x="37" y="6"/>
                      <a:pt x="37" y="6"/>
                      <a:pt x="37" y="5"/>
                    </a:cubicBezTo>
                    <a:cubicBezTo>
                      <a:pt x="37" y="3"/>
                      <a:pt x="37" y="3"/>
                      <a:pt x="37" y="3"/>
                    </a:cubicBezTo>
                    <a:cubicBezTo>
                      <a:pt x="37" y="2"/>
                      <a:pt x="36" y="1"/>
                      <a:pt x="36" y="1"/>
                    </a:cubicBezTo>
                    <a:cubicBezTo>
                      <a:pt x="23" y="0"/>
                      <a:pt x="12" y="0"/>
                      <a:pt x="2" y="3"/>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8" name="Freeform 32"/>
              <p:cNvSpPr/>
              <p:nvPr/>
            </p:nvSpPr>
            <p:spPr>
              <a:xfrm>
                <a:off x="354012" y="247650"/>
                <a:ext cx="138113" cy="33338"/>
              </a:xfrm>
              <a:custGeom>
                <a:avLst/>
                <a:gdLst/>
                <a:ahLst/>
                <a:cxnLst>
                  <a:cxn ang="0">
                    <a:pos x="7466" y="11113"/>
                  </a:cxn>
                  <a:cxn ang="0">
                    <a:pos x="0" y="18521"/>
                  </a:cxn>
                  <a:cxn ang="0">
                    <a:pos x="0" y="29634"/>
                  </a:cxn>
                  <a:cxn ang="0">
                    <a:pos x="3733" y="33338"/>
                  </a:cxn>
                  <a:cxn ang="0">
                    <a:pos x="11198" y="33338"/>
                  </a:cxn>
                  <a:cxn ang="0">
                    <a:pos x="130647" y="29634"/>
                  </a:cxn>
                  <a:cxn ang="0">
                    <a:pos x="134380" y="25930"/>
                  </a:cxn>
                  <a:cxn ang="0">
                    <a:pos x="138113" y="22225"/>
                  </a:cxn>
                  <a:cxn ang="0">
                    <a:pos x="138113" y="14817"/>
                  </a:cxn>
                  <a:cxn ang="0">
                    <a:pos x="134380" y="7408"/>
                  </a:cxn>
                  <a:cxn ang="0">
                    <a:pos x="7466" y="11113"/>
                  </a:cxn>
                </a:cxnLst>
                <a:rect l="0" t="0" r="0" b="0"/>
                <a:pathLst>
                  <a:path w="37" h="9">
                    <a:moveTo>
                      <a:pt x="2" y="3"/>
                    </a:moveTo>
                    <a:cubicBezTo>
                      <a:pt x="1" y="4"/>
                      <a:pt x="0" y="4"/>
                      <a:pt x="0" y="5"/>
                    </a:cubicBezTo>
                    <a:cubicBezTo>
                      <a:pt x="0" y="8"/>
                      <a:pt x="0" y="8"/>
                      <a:pt x="0" y="8"/>
                    </a:cubicBezTo>
                    <a:cubicBezTo>
                      <a:pt x="0" y="8"/>
                      <a:pt x="1" y="9"/>
                      <a:pt x="1" y="9"/>
                    </a:cubicBezTo>
                    <a:cubicBezTo>
                      <a:pt x="1" y="9"/>
                      <a:pt x="2" y="9"/>
                      <a:pt x="3" y="9"/>
                    </a:cubicBezTo>
                    <a:cubicBezTo>
                      <a:pt x="12" y="7"/>
                      <a:pt x="23" y="6"/>
                      <a:pt x="35" y="8"/>
                    </a:cubicBezTo>
                    <a:cubicBezTo>
                      <a:pt x="36" y="8"/>
                      <a:pt x="36" y="8"/>
                      <a:pt x="36" y="7"/>
                    </a:cubicBezTo>
                    <a:cubicBezTo>
                      <a:pt x="37" y="7"/>
                      <a:pt x="37" y="6"/>
                      <a:pt x="37" y="6"/>
                    </a:cubicBezTo>
                    <a:cubicBezTo>
                      <a:pt x="37" y="4"/>
                      <a:pt x="37" y="4"/>
                      <a:pt x="37" y="4"/>
                    </a:cubicBezTo>
                    <a:cubicBezTo>
                      <a:pt x="37" y="3"/>
                      <a:pt x="36" y="2"/>
                      <a:pt x="36" y="2"/>
                    </a:cubicBezTo>
                    <a:cubicBezTo>
                      <a:pt x="23" y="0"/>
                      <a:pt x="12" y="1"/>
                      <a:pt x="2" y="3"/>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19" name="Freeform 33"/>
              <p:cNvSpPr/>
              <p:nvPr/>
            </p:nvSpPr>
            <p:spPr>
              <a:xfrm>
                <a:off x="354012" y="311150"/>
                <a:ext cx="138113" cy="33338"/>
              </a:xfrm>
              <a:custGeom>
                <a:avLst/>
                <a:gdLst/>
                <a:ahLst/>
                <a:cxnLst>
                  <a:cxn ang="0">
                    <a:pos x="7466" y="11113"/>
                  </a:cxn>
                  <a:cxn ang="0">
                    <a:pos x="0" y="18521"/>
                  </a:cxn>
                  <a:cxn ang="0">
                    <a:pos x="0" y="25930"/>
                  </a:cxn>
                  <a:cxn ang="0">
                    <a:pos x="3733" y="29634"/>
                  </a:cxn>
                  <a:cxn ang="0">
                    <a:pos x="11198" y="33338"/>
                  </a:cxn>
                  <a:cxn ang="0">
                    <a:pos x="130647" y="25930"/>
                  </a:cxn>
                  <a:cxn ang="0">
                    <a:pos x="134380" y="25930"/>
                  </a:cxn>
                  <a:cxn ang="0">
                    <a:pos x="138113" y="18521"/>
                  </a:cxn>
                  <a:cxn ang="0">
                    <a:pos x="138113" y="11113"/>
                  </a:cxn>
                  <a:cxn ang="0">
                    <a:pos x="134380" y="3704"/>
                  </a:cxn>
                  <a:cxn ang="0">
                    <a:pos x="7466" y="11113"/>
                  </a:cxn>
                </a:cxnLst>
                <a:rect l="0" t="0" r="0" b="0"/>
                <a:pathLst>
                  <a:path w="37" h="9">
                    <a:moveTo>
                      <a:pt x="2" y="3"/>
                    </a:moveTo>
                    <a:cubicBezTo>
                      <a:pt x="1" y="3"/>
                      <a:pt x="0" y="4"/>
                      <a:pt x="0" y="5"/>
                    </a:cubicBezTo>
                    <a:cubicBezTo>
                      <a:pt x="0" y="7"/>
                      <a:pt x="0" y="7"/>
                      <a:pt x="0" y="7"/>
                    </a:cubicBezTo>
                    <a:cubicBezTo>
                      <a:pt x="0" y="8"/>
                      <a:pt x="1" y="8"/>
                      <a:pt x="1" y="8"/>
                    </a:cubicBezTo>
                    <a:cubicBezTo>
                      <a:pt x="1" y="9"/>
                      <a:pt x="2" y="9"/>
                      <a:pt x="3" y="9"/>
                    </a:cubicBezTo>
                    <a:cubicBezTo>
                      <a:pt x="12" y="6"/>
                      <a:pt x="23" y="6"/>
                      <a:pt x="35" y="7"/>
                    </a:cubicBezTo>
                    <a:cubicBezTo>
                      <a:pt x="36" y="7"/>
                      <a:pt x="36" y="7"/>
                      <a:pt x="36" y="7"/>
                    </a:cubicBezTo>
                    <a:cubicBezTo>
                      <a:pt x="37" y="6"/>
                      <a:pt x="37" y="6"/>
                      <a:pt x="37" y="5"/>
                    </a:cubicBezTo>
                    <a:cubicBezTo>
                      <a:pt x="37" y="3"/>
                      <a:pt x="37" y="3"/>
                      <a:pt x="37" y="3"/>
                    </a:cubicBezTo>
                    <a:cubicBezTo>
                      <a:pt x="37" y="2"/>
                      <a:pt x="36" y="1"/>
                      <a:pt x="36" y="1"/>
                    </a:cubicBezTo>
                    <a:cubicBezTo>
                      <a:pt x="23" y="0"/>
                      <a:pt x="12" y="0"/>
                      <a:pt x="2" y="3"/>
                    </a:cubicBezTo>
                    <a:close/>
                  </a:path>
                </a:pathLst>
              </a:custGeom>
              <a:solidFill>
                <a:schemeClr val="bg1">
                  <a:alpha val="100000"/>
                </a:schemeClr>
              </a:solidFill>
              <a:ln w="9525">
                <a:noFill/>
              </a:ln>
            </p:spPr>
            <p:txBody>
              <a:bodyPr/>
              <a:lstStyle>
                <a:defPPr>
                  <a:defRPr lang="zh-CN"/>
                </a:defPPr>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a:lstStyle>
              <a:p>
                <a:endParaRPr lang="zh-CN" altLang="en-US"/>
              </a:p>
            </p:txBody>
          </p:sp>
        </p:gr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24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50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fade">
                                      <p:cBhvr>
                                        <p:cTn id="29" dur="1000"/>
                                        <p:tgtEl>
                                          <p:spTgt spid="8">
                                            <p:txEl>
                                              <p:pRg st="0" end="0"/>
                                            </p:txEl>
                                          </p:spTgt>
                                        </p:tgtEl>
                                      </p:cBhvr>
                                    </p:animEffect>
                                    <p:anim calcmode="lin" valueType="num">
                                      <p:cBhvr>
                                        <p:cTn id="30"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wipe(down)">
                                      <p:cBhvr>
                                        <p:cTn id="36" dur="580">
                                          <p:stCondLst>
                                            <p:cond delay="0"/>
                                          </p:stCondLst>
                                        </p:cTn>
                                        <p:tgtEl>
                                          <p:spTgt spid="3"/>
                                        </p:tgtEl>
                                      </p:cBhvr>
                                    </p:animEffect>
                                    <p:anim calcmode="lin" valueType="num">
                                      <p:cBhvr>
                                        <p:cTn id="3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42" dur="26">
                                          <p:stCondLst>
                                            <p:cond delay="650"/>
                                          </p:stCondLst>
                                        </p:cTn>
                                        <p:tgtEl>
                                          <p:spTgt spid="3"/>
                                        </p:tgtEl>
                                      </p:cBhvr>
                                      <p:to x="100000" y="60000"/>
                                    </p:animScale>
                                    <p:animScale>
                                      <p:cBhvr>
                                        <p:cTn id="43" dur="166" decel="50000">
                                          <p:stCondLst>
                                            <p:cond delay="676"/>
                                          </p:stCondLst>
                                        </p:cTn>
                                        <p:tgtEl>
                                          <p:spTgt spid="3"/>
                                        </p:tgtEl>
                                      </p:cBhvr>
                                      <p:to x="100000" y="100000"/>
                                    </p:animScale>
                                    <p:animScale>
                                      <p:cBhvr>
                                        <p:cTn id="44" dur="26">
                                          <p:stCondLst>
                                            <p:cond delay="1312"/>
                                          </p:stCondLst>
                                        </p:cTn>
                                        <p:tgtEl>
                                          <p:spTgt spid="3"/>
                                        </p:tgtEl>
                                      </p:cBhvr>
                                      <p:to x="100000" y="80000"/>
                                    </p:animScale>
                                    <p:animScale>
                                      <p:cBhvr>
                                        <p:cTn id="45" dur="166" decel="50000">
                                          <p:stCondLst>
                                            <p:cond delay="1338"/>
                                          </p:stCondLst>
                                        </p:cTn>
                                        <p:tgtEl>
                                          <p:spTgt spid="3"/>
                                        </p:tgtEl>
                                      </p:cBhvr>
                                      <p:to x="100000" y="100000"/>
                                    </p:animScale>
                                    <p:animScale>
                                      <p:cBhvr>
                                        <p:cTn id="46" dur="26">
                                          <p:stCondLst>
                                            <p:cond delay="1642"/>
                                          </p:stCondLst>
                                        </p:cTn>
                                        <p:tgtEl>
                                          <p:spTgt spid="3"/>
                                        </p:tgtEl>
                                      </p:cBhvr>
                                      <p:to x="100000" y="90000"/>
                                    </p:animScale>
                                    <p:animScale>
                                      <p:cBhvr>
                                        <p:cTn id="47" dur="166" decel="50000">
                                          <p:stCondLst>
                                            <p:cond delay="1668"/>
                                          </p:stCondLst>
                                        </p:cTn>
                                        <p:tgtEl>
                                          <p:spTgt spid="3"/>
                                        </p:tgtEl>
                                      </p:cBhvr>
                                      <p:to x="100000" y="100000"/>
                                    </p:animScale>
                                    <p:animScale>
                                      <p:cBhvr>
                                        <p:cTn id="48" dur="26">
                                          <p:stCondLst>
                                            <p:cond delay="1808"/>
                                          </p:stCondLst>
                                        </p:cTn>
                                        <p:tgtEl>
                                          <p:spTgt spid="3"/>
                                        </p:tgtEl>
                                      </p:cBhvr>
                                      <p:to x="100000" y="95000"/>
                                    </p:animScale>
                                    <p:animScale>
                                      <p:cBhvr>
                                        <p:cTn id="49"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animBg="1"/>
      <p:bldP spid="11268" grpId="0"/>
      <p:bldP spid="9245" grpId="0"/>
      <p:bldP spid="8" grpId="0" bldLvl="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0" y="1494670"/>
            <a:ext cx="12192000" cy="5962650"/>
          </a:xfrm>
          <a:prstGeom prst="rect">
            <a:avLst/>
          </a:prstGeom>
          <a:solidFill>
            <a:srgbClr val="FFFFFF">
              <a:alpha val="7059"/>
            </a:srgbClr>
          </a:solidFill>
          <a:ln w="12700">
            <a:noFill/>
          </a:ln>
        </p:spPr>
        <p:txBody>
          <a:bodyPr anchor="ctr" anchorCtr="0"/>
          <a:lstStyle/>
          <a:p>
            <a:pPr eaLnBrk="1" hangingPunct="1"/>
            <a:endParaRPr lang="zh-CN" altLang="zh-CN" b="1"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2.2 </a:t>
            </a:r>
            <a:r>
              <a:rPr lang="zh-CN" altLang="en-US" sz="4800" b="1" dirty="0">
                <a:solidFill>
                  <a:schemeClr val="bg1"/>
                </a:solidFill>
                <a:latin typeface="Calibri" panose="020F0502020204030204" pitchFamily="34" charset="0"/>
                <a:sym typeface="Calibri" panose="020F0502020204030204" pitchFamily="34" charset="0"/>
              </a:rPr>
              <a:t>总体设计</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11</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2.2.5 </a:t>
            </a:r>
            <a:r>
              <a:rPr lang="zh-CN" altLang="en-US" sz="2800" b="1" dirty="0">
                <a:solidFill>
                  <a:srgbClr val="249F86"/>
                </a:solidFill>
                <a:latin typeface="Calibri" panose="020F0502020204030204" pitchFamily="34" charset="0"/>
                <a:sym typeface="Calibri" panose="020F0502020204030204" pitchFamily="34" charset="0"/>
              </a:rPr>
              <a:t>模型构建</a:t>
            </a:r>
            <a:endParaRPr lang="zh-CN" altLang="en-US" sz="2800" b="1" dirty="0">
              <a:solidFill>
                <a:srgbClr val="249F86"/>
              </a:solidFill>
              <a:latin typeface="Calibri" panose="020F0502020204030204" pitchFamily="34" charset="0"/>
              <a:sym typeface="Calibri" panose="020F0502020204030204" pitchFamily="34" charset="0"/>
            </a:endParaRPr>
          </a:p>
        </p:txBody>
      </p:sp>
      <p:sp>
        <p:nvSpPr>
          <p:cNvPr id="20" name="文本框 19"/>
          <p:cNvSpPr txBox="1"/>
          <p:nvPr/>
        </p:nvSpPr>
        <p:spPr>
          <a:xfrm>
            <a:off x="247650" y="1622463"/>
            <a:ext cx="8793662" cy="461665"/>
          </a:xfrm>
          <a:prstGeom prst="rect">
            <a:avLst/>
          </a:prstGeom>
          <a:noFill/>
        </p:spPr>
        <p:txBody>
          <a:bodyPr wrap="square" rtlCol="0">
            <a:spAutoFit/>
          </a:bodyPr>
          <a:lstStyle/>
          <a:p>
            <a:r>
              <a:rPr lang="zh-CN" altLang="en-US" sz="2400" dirty="0">
                <a:solidFill>
                  <a:schemeClr val="bg1"/>
                </a:solidFill>
              </a:rPr>
              <a:t>使用</a:t>
            </a:r>
            <a:r>
              <a:rPr lang="en-US" altLang="zh-CN" sz="2400" dirty="0">
                <a:solidFill>
                  <a:schemeClr val="bg1"/>
                </a:solidFill>
              </a:rPr>
              <a:t>Stacking</a:t>
            </a:r>
            <a:r>
              <a:rPr lang="zh-CN" altLang="en-US" sz="2400" dirty="0">
                <a:solidFill>
                  <a:schemeClr val="bg1"/>
                </a:solidFill>
              </a:rPr>
              <a:t>集成学习算法来构建针对</a:t>
            </a:r>
            <a:r>
              <a:rPr lang="en-US" altLang="zh-CN" sz="2400" dirty="0">
                <a:solidFill>
                  <a:schemeClr val="bg1"/>
                </a:solidFill>
              </a:rPr>
              <a:t>APP</a:t>
            </a:r>
            <a:r>
              <a:rPr lang="zh-CN" altLang="en-US" sz="2400" dirty="0">
                <a:solidFill>
                  <a:schemeClr val="bg1"/>
                </a:solidFill>
              </a:rPr>
              <a:t>类别的研判模型：</a:t>
            </a:r>
            <a:endParaRPr lang="zh-CN" altLang="en-US" sz="2400" dirty="0">
              <a:solidFill>
                <a:schemeClr val="bg1"/>
              </a:solidFill>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3655" y="2239129"/>
            <a:ext cx="8145628" cy="409083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50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26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2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5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animBg="1"/>
      <p:bldP spid="11268" grpId="0"/>
      <p:bldP spid="9245" grpId="0"/>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9459"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9220"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2.3 </a:t>
            </a:r>
            <a:r>
              <a:rPr lang="zh-CN" altLang="en-US" sz="4800" b="1" dirty="0">
                <a:solidFill>
                  <a:schemeClr val="bg1"/>
                </a:solidFill>
                <a:latin typeface="Calibri" panose="020F0502020204030204" pitchFamily="34" charset="0"/>
                <a:sym typeface="Calibri" panose="020F0502020204030204" pitchFamily="34" charset="0"/>
              </a:rPr>
              <a:t>系统架构</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9226" name="Group 10"/>
          <p:cNvGrpSpPr/>
          <p:nvPr/>
        </p:nvGrpSpPr>
        <p:grpSpPr>
          <a:xfrm>
            <a:off x="5780088" y="6584950"/>
            <a:ext cx="638175" cy="246221"/>
            <a:chOff x="0" y="0"/>
            <a:chExt cx="637959" cy="246140"/>
          </a:xfrm>
        </p:grpSpPr>
        <p:sp>
          <p:nvSpPr>
            <p:cNvPr id="19480"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19481"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19482"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12</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eaLnBrk="1" hangingPunct="1"/>
            <a:r>
              <a:rPr lang="en-US" altLang="zh-CN" sz="2800" b="1" dirty="0">
                <a:solidFill>
                  <a:srgbClr val="249F86"/>
                </a:solidFill>
                <a:latin typeface="Calibri" panose="020F0502020204030204" pitchFamily="34" charset="0"/>
                <a:sym typeface="Calibri" panose="020F0502020204030204" pitchFamily="34" charset="0"/>
              </a:rPr>
              <a:t>2.3.1 </a:t>
            </a:r>
            <a:r>
              <a:rPr lang="zh-CN" altLang="en-US" sz="2800" b="1" dirty="0">
                <a:solidFill>
                  <a:srgbClr val="249F86"/>
                </a:solidFill>
                <a:latin typeface="Calibri" panose="020F0502020204030204" pitchFamily="34" charset="0"/>
                <a:sym typeface="Calibri" panose="020F0502020204030204" pitchFamily="34" charset="0"/>
              </a:rPr>
              <a:t>总体设计</a:t>
            </a:r>
            <a:endParaRPr lang="zh-CN" altLang="en-US" sz="2800" b="1" dirty="0">
              <a:solidFill>
                <a:srgbClr val="249F86"/>
              </a:solidFill>
              <a:latin typeface="Calibri" panose="020F0502020204030204" pitchFamily="34" charset="0"/>
              <a:sym typeface="Calibri" panose="020F0502020204030204" pitchFamily="34" charset="0"/>
            </a:endParaRPr>
          </a:p>
        </p:txBody>
      </p:sp>
      <p:grpSp>
        <p:nvGrpSpPr>
          <p:cNvPr id="27" name="组合 26"/>
          <p:cNvGrpSpPr/>
          <p:nvPr/>
        </p:nvGrpSpPr>
        <p:grpSpPr>
          <a:xfrm>
            <a:off x="3970229" y="1491395"/>
            <a:ext cx="504056" cy="504056"/>
            <a:chOff x="792004" y="1576525"/>
            <a:chExt cx="504056" cy="504056"/>
          </a:xfrm>
          <a:solidFill>
            <a:srgbClr val="92D050"/>
          </a:solidFill>
        </p:grpSpPr>
        <p:sp>
          <p:nvSpPr>
            <p:cNvPr id="28" name="泪滴形 27"/>
            <p:cNvSpPr/>
            <p:nvPr/>
          </p:nvSpPr>
          <p:spPr>
            <a:xfrm rot="8100000">
              <a:off x="792004" y="1576525"/>
              <a:ext cx="504056" cy="50405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KSO_Shape"/>
            <p:cNvSpPr/>
            <p:nvPr/>
          </p:nvSpPr>
          <p:spPr bwMode="auto">
            <a:xfrm>
              <a:off x="958094" y="1707654"/>
              <a:ext cx="171876" cy="258460"/>
            </a:xfrm>
            <a:custGeom>
              <a:avLst/>
              <a:gdLst>
                <a:gd name="T0" fmla="*/ 901841 w 1357313"/>
                <a:gd name="T1" fmla="*/ 1418297 h 2041525"/>
                <a:gd name="T2" fmla="*/ 952713 w 1357313"/>
                <a:gd name="T3" fmla="*/ 1537310 h 2041525"/>
                <a:gd name="T4" fmla="*/ 324238 w 1357313"/>
                <a:gd name="T5" fmla="*/ 1501582 h 2041525"/>
                <a:gd name="T6" fmla="*/ 380048 w 1357313"/>
                <a:gd name="T7" fmla="*/ 1395135 h 2041525"/>
                <a:gd name="T8" fmla="*/ 837417 w 1357313"/>
                <a:gd name="T9" fmla="*/ 530566 h 2041525"/>
                <a:gd name="T10" fmla="*/ 669920 w 1357313"/>
                <a:gd name="T11" fmla="*/ 686107 h 2041525"/>
                <a:gd name="T12" fmla="*/ 595424 w 1357313"/>
                <a:gd name="T13" fmla="*/ 686107 h 2041525"/>
                <a:gd name="T14" fmla="*/ 427927 w 1357313"/>
                <a:gd name="T15" fmla="*/ 530566 h 2041525"/>
                <a:gd name="T16" fmla="*/ 206486 w 1357313"/>
                <a:gd name="T17" fmla="*/ 405798 h 2041525"/>
                <a:gd name="T18" fmla="*/ 269716 w 1357313"/>
                <a:gd name="T19" fmla="*/ 553495 h 2041525"/>
                <a:gd name="T20" fmla="*/ 416183 w 1357313"/>
                <a:gd name="T21" fmla="*/ 730090 h 2041525"/>
                <a:gd name="T22" fmla="*/ 523871 w 1357313"/>
                <a:gd name="T23" fmla="*/ 839505 h 2041525"/>
                <a:gd name="T24" fmla="*/ 549065 w 1357313"/>
                <a:gd name="T25" fmla="*/ 957810 h 2041525"/>
                <a:gd name="T26" fmla="*/ 521401 w 1357313"/>
                <a:gd name="T27" fmla="*/ 1070930 h 2041525"/>
                <a:gd name="T28" fmla="*/ 406056 w 1357313"/>
                <a:gd name="T29" fmla="*/ 1185778 h 2041525"/>
                <a:gd name="T30" fmla="*/ 263047 w 1357313"/>
                <a:gd name="T31" fmla="*/ 1361879 h 2041525"/>
                <a:gd name="T32" fmla="*/ 205745 w 1357313"/>
                <a:gd name="T33" fmla="*/ 1502167 h 2041525"/>
                <a:gd name="T34" fmla="*/ 1072195 w 1357313"/>
                <a:gd name="T35" fmla="*/ 1557244 h 2041525"/>
                <a:gd name="T36" fmla="*/ 1021808 w 1357313"/>
                <a:gd name="T37" fmla="*/ 1393740 h 2041525"/>
                <a:gd name="T38" fmla="*/ 889667 w 1357313"/>
                <a:gd name="T39" fmla="*/ 1217639 h 2041525"/>
                <a:gd name="T40" fmla="*/ 755797 w 1357313"/>
                <a:gd name="T41" fmla="*/ 1087231 h 2041525"/>
                <a:gd name="T42" fmla="*/ 719983 w 1357313"/>
                <a:gd name="T43" fmla="*/ 986954 h 2041525"/>
                <a:gd name="T44" fmla="*/ 728381 w 1357313"/>
                <a:gd name="T45" fmla="*/ 880504 h 2041525"/>
                <a:gd name="T46" fmla="*/ 790870 w 1357313"/>
                <a:gd name="T47" fmla="*/ 784920 h 2041525"/>
                <a:gd name="T48" fmla="*/ 959566 w 1357313"/>
                <a:gd name="T49" fmla="*/ 605115 h 2041525"/>
                <a:gd name="T50" fmla="*/ 1046261 w 1357313"/>
                <a:gd name="T51" fmla="*/ 456677 h 2041525"/>
                <a:gd name="T52" fmla="*/ 1090473 w 1357313"/>
                <a:gd name="T53" fmla="*/ 209197 h 2041525"/>
                <a:gd name="T54" fmla="*/ 1216685 w 1357313"/>
                <a:gd name="T55" fmla="*/ 15314 h 2041525"/>
                <a:gd name="T56" fmla="*/ 1260650 w 1357313"/>
                <a:gd name="T57" fmla="*/ 68662 h 2041525"/>
                <a:gd name="T58" fmla="*/ 1261391 w 1357313"/>
                <a:gd name="T59" fmla="*/ 138313 h 2041525"/>
                <a:gd name="T60" fmla="*/ 1222613 w 1357313"/>
                <a:gd name="T61" fmla="*/ 189932 h 2041525"/>
                <a:gd name="T62" fmla="*/ 1165311 w 1357313"/>
                <a:gd name="T63" fmla="*/ 293419 h 2041525"/>
                <a:gd name="T64" fmla="*/ 1116654 w 1357313"/>
                <a:gd name="T65" fmla="*/ 524844 h 2041525"/>
                <a:gd name="T66" fmla="*/ 1012670 w 1357313"/>
                <a:gd name="T67" fmla="*/ 704403 h 2041525"/>
                <a:gd name="T68" fmla="*/ 829154 w 1357313"/>
                <a:gd name="T69" fmla="*/ 889890 h 2041525"/>
                <a:gd name="T70" fmla="*/ 817052 w 1357313"/>
                <a:gd name="T71" fmla="*/ 962009 h 2041525"/>
                <a:gd name="T72" fmla="*/ 905969 w 1357313"/>
                <a:gd name="T73" fmla="*/ 1085008 h 2041525"/>
                <a:gd name="T74" fmla="*/ 1048237 w 1357313"/>
                <a:gd name="T75" fmla="*/ 1249500 h 2041525"/>
                <a:gd name="T76" fmla="*/ 1134190 w 1357313"/>
                <a:gd name="T77" fmla="*/ 1433011 h 2041525"/>
                <a:gd name="T78" fmla="*/ 1183588 w 1357313"/>
                <a:gd name="T79" fmla="*/ 1698520 h 2041525"/>
                <a:gd name="T80" fmla="*/ 1240149 w 1357313"/>
                <a:gd name="T81" fmla="*/ 1730629 h 2041525"/>
                <a:gd name="T82" fmla="*/ 1266331 w 1357313"/>
                <a:gd name="T83" fmla="*/ 1790399 h 2041525"/>
                <a:gd name="T84" fmla="*/ 1249041 w 1357313"/>
                <a:gd name="T85" fmla="*/ 1858814 h 2041525"/>
                <a:gd name="T86" fmla="*/ 1193468 w 1357313"/>
                <a:gd name="T87" fmla="*/ 1900307 h 2041525"/>
                <a:gd name="T88" fmla="*/ 68664 w 1357313"/>
                <a:gd name="T89" fmla="*/ 1898578 h 2041525"/>
                <a:gd name="T90" fmla="*/ 15067 w 1357313"/>
                <a:gd name="T91" fmla="*/ 1854615 h 2041525"/>
                <a:gd name="T92" fmla="*/ 988 w 1357313"/>
                <a:gd name="T93" fmla="*/ 1785459 h 2041525"/>
                <a:gd name="T94" fmla="*/ 30133 w 1357313"/>
                <a:gd name="T95" fmla="*/ 1727170 h 2041525"/>
                <a:gd name="T96" fmla="*/ 87929 w 1357313"/>
                <a:gd name="T97" fmla="*/ 1697533 h 2041525"/>
                <a:gd name="T98" fmla="*/ 132882 w 1357313"/>
                <a:gd name="T99" fmla="*/ 1433011 h 2041525"/>
                <a:gd name="T100" fmla="*/ 218836 w 1357313"/>
                <a:gd name="T101" fmla="*/ 1249500 h 2041525"/>
                <a:gd name="T102" fmla="*/ 361103 w 1357313"/>
                <a:gd name="T103" fmla="*/ 1085008 h 2041525"/>
                <a:gd name="T104" fmla="*/ 449773 w 1357313"/>
                <a:gd name="T105" fmla="*/ 964726 h 2041525"/>
                <a:gd name="T106" fmla="*/ 437671 w 1357313"/>
                <a:gd name="T107" fmla="*/ 889890 h 2041525"/>
                <a:gd name="T108" fmla="*/ 254402 w 1357313"/>
                <a:gd name="T109" fmla="*/ 704403 h 2041525"/>
                <a:gd name="T110" fmla="*/ 150419 w 1357313"/>
                <a:gd name="T111" fmla="*/ 524844 h 2041525"/>
                <a:gd name="T112" fmla="*/ 99291 w 1357313"/>
                <a:gd name="T113" fmla="*/ 272672 h 2041525"/>
                <a:gd name="T114" fmla="*/ 40507 w 1357313"/>
                <a:gd name="T115" fmla="*/ 186969 h 2041525"/>
                <a:gd name="T116" fmla="*/ 4199 w 1357313"/>
                <a:gd name="T117" fmla="*/ 133866 h 2041525"/>
                <a:gd name="T118" fmla="*/ 8151 w 1357313"/>
                <a:gd name="T119" fmla="*/ 63970 h 2041525"/>
                <a:gd name="T120" fmla="*/ 54585 w 1357313"/>
                <a:gd name="T121" fmla="*/ 12596 h 20415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57313" h="2041525">
                  <a:moveTo>
                    <a:pt x="550334" y="1339850"/>
                  </a:moveTo>
                  <a:lnTo>
                    <a:pt x="806980" y="1339850"/>
                  </a:lnTo>
                  <a:lnTo>
                    <a:pt x="827353" y="1358335"/>
                  </a:lnTo>
                  <a:lnTo>
                    <a:pt x="846138" y="1376291"/>
                  </a:lnTo>
                  <a:lnTo>
                    <a:pt x="864130" y="1393983"/>
                  </a:lnTo>
                  <a:lnTo>
                    <a:pt x="880799" y="1411676"/>
                  </a:lnTo>
                  <a:lnTo>
                    <a:pt x="896674" y="1428840"/>
                  </a:lnTo>
                  <a:lnTo>
                    <a:pt x="911490" y="1445476"/>
                  </a:lnTo>
                  <a:lnTo>
                    <a:pt x="925249" y="1462376"/>
                  </a:lnTo>
                  <a:lnTo>
                    <a:pt x="938213" y="1479012"/>
                  </a:lnTo>
                  <a:lnTo>
                    <a:pt x="950120" y="1495120"/>
                  </a:lnTo>
                  <a:lnTo>
                    <a:pt x="955940" y="1503570"/>
                  </a:lnTo>
                  <a:lnTo>
                    <a:pt x="961232" y="1511756"/>
                  </a:lnTo>
                  <a:lnTo>
                    <a:pt x="966259" y="1519942"/>
                  </a:lnTo>
                  <a:lnTo>
                    <a:pt x="971286" y="1527863"/>
                  </a:lnTo>
                  <a:lnTo>
                    <a:pt x="976049" y="1535785"/>
                  </a:lnTo>
                  <a:lnTo>
                    <a:pt x="980547" y="1543971"/>
                  </a:lnTo>
                  <a:lnTo>
                    <a:pt x="985045" y="1552157"/>
                  </a:lnTo>
                  <a:lnTo>
                    <a:pt x="989278" y="1560343"/>
                  </a:lnTo>
                  <a:lnTo>
                    <a:pt x="993247" y="1568265"/>
                  </a:lnTo>
                  <a:lnTo>
                    <a:pt x="996951" y="1576451"/>
                  </a:lnTo>
                  <a:lnTo>
                    <a:pt x="1000391" y="1584637"/>
                  </a:lnTo>
                  <a:lnTo>
                    <a:pt x="1003830" y="1592823"/>
                  </a:lnTo>
                  <a:lnTo>
                    <a:pt x="1007005" y="1601273"/>
                  </a:lnTo>
                  <a:lnTo>
                    <a:pt x="1010180" y="1609195"/>
                  </a:lnTo>
                  <a:lnTo>
                    <a:pt x="1013355" y="1620286"/>
                  </a:lnTo>
                  <a:lnTo>
                    <a:pt x="1017059" y="1632697"/>
                  </a:lnTo>
                  <a:lnTo>
                    <a:pt x="1020764" y="1647484"/>
                  </a:lnTo>
                  <a:lnTo>
                    <a:pt x="1024203" y="1663592"/>
                  </a:lnTo>
                  <a:lnTo>
                    <a:pt x="1027643" y="1681284"/>
                  </a:lnTo>
                  <a:lnTo>
                    <a:pt x="1031347" y="1700297"/>
                  </a:lnTo>
                  <a:lnTo>
                    <a:pt x="1034786" y="1721158"/>
                  </a:lnTo>
                  <a:lnTo>
                    <a:pt x="1038226" y="1743075"/>
                  </a:lnTo>
                  <a:lnTo>
                    <a:pt x="319088" y="1743075"/>
                  </a:lnTo>
                  <a:lnTo>
                    <a:pt x="322528" y="1721158"/>
                  </a:lnTo>
                  <a:lnTo>
                    <a:pt x="325967" y="1700297"/>
                  </a:lnTo>
                  <a:lnTo>
                    <a:pt x="329407" y="1681284"/>
                  </a:lnTo>
                  <a:lnTo>
                    <a:pt x="332846" y="1663592"/>
                  </a:lnTo>
                  <a:lnTo>
                    <a:pt x="336551" y="1647484"/>
                  </a:lnTo>
                  <a:lnTo>
                    <a:pt x="339990" y="1632697"/>
                  </a:lnTo>
                  <a:lnTo>
                    <a:pt x="343694" y="1620286"/>
                  </a:lnTo>
                  <a:lnTo>
                    <a:pt x="347398" y="1609195"/>
                  </a:lnTo>
                  <a:lnTo>
                    <a:pt x="350309" y="1601273"/>
                  </a:lnTo>
                  <a:lnTo>
                    <a:pt x="353484" y="1592823"/>
                  </a:lnTo>
                  <a:lnTo>
                    <a:pt x="356923" y="1584637"/>
                  </a:lnTo>
                  <a:lnTo>
                    <a:pt x="360363" y="1576451"/>
                  </a:lnTo>
                  <a:lnTo>
                    <a:pt x="364067" y="1568265"/>
                  </a:lnTo>
                  <a:lnTo>
                    <a:pt x="368036" y="1560343"/>
                  </a:lnTo>
                  <a:lnTo>
                    <a:pt x="372269" y="1552157"/>
                  </a:lnTo>
                  <a:lnTo>
                    <a:pt x="376503" y="1543971"/>
                  </a:lnTo>
                  <a:lnTo>
                    <a:pt x="381265" y="1535785"/>
                  </a:lnTo>
                  <a:lnTo>
                    <a:pt x="386028" y="1527863"/>
                  </a:lnTo>
                  <a:lnTo>
                    <a:pt x="390790" y="1519942"/>
                  </a:lnTo>
                  <a:lnTo>
                    <a:pt x="396082" y="1511756"/>
                  </a:lnTo>
                  <a:lnTo>
                    <a:pt x="401373" y="1503570"/>
                  </a:lnTo>
                  <a:lnTo>
                    <a:pt x="407194" y="1495120"/>
                  </a:lnTo>
                  <a:lnTo>
                    <a:pt x="419101" y="1479012"/>
                  </a:lnTo>
                  <a:lnTo>
                    <a:pt x="432065" y="1462376"/>
                  </a:lnTo>
                  <a:lnTo>
                    <a:pt x="445824" y="1445476"/>
                  </a:lnTo>
                  <a:lnTo>
                    <a:pt x="460640" y="1428840"/>
                  </a:lnTo>
                  <a:lnTo>
                    <a:pt x="476515" y="1411676"/>
                  </a:lnTo>
                  <a:lnTo>
                    <a:pt x="493184" y="1393983"/>
                  </a:lnTo>
                  <a:lnTo>
                    <a:pt x="511176" y="1376291"/>
                  </a:lnTo>
                  <a:lnTo>
                    <a:pt x="530226" y="1358335"/>
                  </a:lnTo>
                  <a:lnTo>
                    <a:pt x="550334" y="1339850"/>
                  </a:lnTo>
                  <a:close/>
                  <a:moveTo>
                    <a:pt x="430213" y="534988"/>
                  </a:moveTo>
                  <a:lnTo>
                    <a:pt x="925513" y="534988"/>
                  </a:lnTo>
                  <a:lnTo>
                    <a:pt x="916527" y="545836"/>
                  </a:lnTo>
                  <a:lnTo>
                    <a:pt x="907012" y="557478"/>
                  </a:lnTo>
                  <a:lnTo>
                    <a:pt x="897233" y="568590"/>
                  </a:lnTo>
                  <a:lnTo>
                    <a:pt x="886925" y="580232"/>
                  </a:lnTo>
                  <a:lnTo>
                    <a:pt x="876089" y="591609"/>
                  </a:lnTo>
                  <a:lnTo>
                    <a:pt x="864988" y="603515"/>
                  </a:lnTo>
                  <a:lnTo>
                    <a:pt x="853095" y="615422"/>
                  </a:lnTo>
                  <a:lnTo>
                    <a:pt x="840937" y="627328"/>
                  </a:lnTo>
                  <a:lnTo>
                    <a:pt x="828250" y="639499"/>
                  </a:lnTo>
                  <a:lnTo>
                    <a:pt x="815035" y="651934"/>
                  </a:lnTo>
                  <a:lnTo>
                    <a:pt x="801292" y="664105"/>
                  </a:lnTo>
                  <a:lnTo>
                    <a:pt x="787019" y="677069"/>
                  </a:lnTo>
                  <a:lnTo>
                    <a:pt x="772218" y="690034"/>
                  </a:lnTo>
                  <a:lnTo>
                    <a:pt x="756625" y="702999"/>
                  </a:lnTo>
                  <a:lnTo>
                    <a:pt x="740767" y="716492"/>
                  </a:lnTo>
                  <a:lnTo>
                    <a:pt x="724116" y="729986"/>
                  </a:lnTo>
                  <a:lnTo>
                    <a:pt x="717772" y="735278"/>
                  </a:lnTo>
                  <a:lnTo>
                    <a:pt x="711429" y="740834"/>
                  </a:lnTo>
                  <a:lnTo>
                    <a:pt x="705350" y="746655"/>
                  </a:lnTo>
                  <a:lnTo>
                    <a:pt x="699536" y="753005"/>
                  </a:lnTo>
                  <a:lnTo>
                    <a:pt x="693985" y="759090"/>
                  </a:lnTo>
                  <a:lnTo>
                    <a:pt x="688171" y="765969"/>
                  </a:lnTo>
                  <a:lnTo>
                    <a:pt x="682885" y="772584"/>
                  </a:lnTo>
                  <a:lnTo>
                    <a:pt x="677863" y="779463"/>
                  </a:lnTo>
                  <a:lnTo>
                    <a:pt x="672841" y="772584"/>
                  </a:lnTo>
                  <a:lnTo>
                    <a:pt x="667555" y="765969"/>
                  </a:lnTo>
                  <a:lnTo>
                    <a:pt x="662005" y="759090"/>
                  </a:lnTo>
                  <a:lnTo>
                    <a:pt x="656190" y="753005"/>
                  </a:lnTo>
                  <a:lnTo>
                    <a:pt x="650376" y="746655"/>
                  </a:lnTo>
                  <a:lnTo>
                    <a:pt x="644297" y="740834"/>
                  </a:lnTo>
                  <a:lnTo>
                    <a:pt x="637954" y="735278"/>
                  </a:lnTo>
                  <a:lnTo>
                    <a:pt x="631610" y="729986"/>
                  </a:lnTo>
                  <a:lnTo>
                    <a:pt x="614959" y="716492"/>
                  </a:lnTo>
                  <a:lnTo>
                    <a:pt x="599101" y="702999"/>
                  </a:lnTo>
                  <a:lnTo>
                    <a:pt x="583508" y="690034"/>
                  </a:lnTo>
                  <a:lnTo>
                    <a:pt x="568707" y="677069"/>
                  </a:lnTo>
                  <a:lnTo>
                    <a:pt x="554434" y="664105"/>
                  </a:lnTo>
                  <a:lnTo>
                    <a:pt x="540691" y="651934"/>
                  </a:lnTo>
                  <a:lnTo>
                    <a:pt x="527476" y="639499"/>
                  </a:lnTo>
                  <a:lnTo>
                    <a:pt x="514789" y="627328"/>
                  </a:lnTo>
                  <a:lnTo>
                    <a:pt x="502631" y="615422"/>
                  </a:lnTo>
                  <a:lnTo>
                    <a:pt x="490738" y="603515"/>
                  </a:lnTo>
                  <a:lnTo>
                    <a:pt x="479637" y="591609"/>
                  </a:lnTo>
                  <a:lnTo>
                    <a:pt x="468801" y="580232"/>
                  </a:lnTo>
                  <a:lnTo>
                    <a:pt x="458493" y="568590"/>
                  </a:lnTo>
                  <a:lnTo>
                    <a:pt x="448714" y="557478"/>
                  </a:lnTo>
                  <a:lnTo>
                    <a:pt x="439199" y="545836"/>
                  </a:lnTo>
                  <a:lnTo>
                    <a:pt x="430213" y="534988"/>
                  </a:lnTo>
                  <a:close/>
                  <a:moveTo>
                    <a:pt x="188949" y="224189"/>
                  </a:moveTo>
                  <a:lnTo>
                    <a:pt x="193448" y="263892"/>
                  </a:lnTo>
                  <a:lnTo>
                    <a:pt x="195830" y="284803"/>
                  </a:lnTo>
                  <a:lnTo>
                    <a:pt x="198741" y="306507"/>
                  </a:lnTo>
                  <a:lnTo>
                    <a:pt x="201917" y="328741"/>
                  </a:lnTo>
                  <a:lnTo>
                    <a:pt x="204828" y="350710"/>
                  </a:lnTo>
                  <a:lnTo>
                    <a:pt x="208532" y="372678"/>
                  </a:lnTo>
                  <a:lnTo>
                    <a:pt x="212502" y="394118"/>
                  </a:lnTo>
                  <a:lnTo>
                    <a:pt x="215413" y="408146"/>
                  </a:lnTo>
                  <a:lnTo>
                    <a:pt x="218059" y="421645"/>
                  </a:lnTo>
                  <a:lnTo>
                    <a:pt x="221235" y="434880"/>
                  </a:lnTo>
                  <a:lnTo>
                    <a:pt x="224410" y="447585"/>
                  </a:lnTo>
                  <a:lnTo>
                    <a:pt x="227321" y="459496"/>
                  </a:lnTo>
                  <a:lnTo>
                    <a:pt x="230497" y="470348"/>
                  </a:lnTo>
                  <a:lnTo>
                    <a:pt x="233673" y="480406"/>
                  </a:lnTo>
                  <a:lnTo>
                    <a:pt x="236584" y="489405"/>
                  </a:lnTo>
                  <a:lnTo>
                    <a:pt x="241082" y="501316"/>
                  </a:lnTo>
                  <a:lnTo>
                    <a:pt x="246111" y="513227"/>
                  </a:lnTo>
                  <a:lnTo>
                    <a:pt x="251403" y="524873"/>
                  </a:lnTo>
                  <a:lnTo>
                    <a:pt x="256961" y="536784"/>
                  </a:lnTo>
                  <a:lnTo>
                    <a:pt x="262783" y="547901"/>
                  </a:lnTo>
                  <a:lnTo>
                    <a:pt x="268605" y="559547"/>
                  </a:lnTo>
                  <a:lnTo>
                    <a:pt x="275220" y="570664"/>
                  </a:lnTo>
                  <a:lnTo>
                    <a:pt x="281836" y="581781"/>
                  </a:lnTo>
                  <a:lnTo>
                    <a:pt x="288981" y="593162"/>
                  </a:lnTo>
                  <a:lnTo>
                    <a:pt x="296127" y="604014"/>
                  </a:lnTo>
                  <a:lnTo>
                    <a:pt x="304066" y="615396"/>
                  </a:lnTo>
                  <a:lnTo>
                    <a:pt x="312005" y="626248"/>
                  </a:lnTo>
                  <a:lnTo>
                    <a:pt x="320473" y="637365"/>
                  </a:lnTo>
                  <a:lnTo>
                    <a:pt x="329206" y="648482"/>
                  </a:lnTo>
                  <a:lnTo>
                    <a:pt x="338468" y="659334"/>
                  </a:lnTo>
                  <a:lnTo>
                    <a:pt x="347730" y="670450"/>
                  </a:lnTo>
                  <a:lnTo>
                    <a:pt x="366784" y="692419"/>
                  </a:lnTo>
                  <a:lnTo>
                    <a:pt x="385309" y="714388"/>
                  </a:lnTo>
                  <a:lnTo>
                    <a:pt x="404362" y="736887"/>
                  </a:lnTo>
                  <a:lnTo>
                    <a:pt x="414154" y="748268"/>
                  </a:lnTo>
                  <a:lnTo>
                    <a:pt x="424210" y="759385"/>
                  </a:lnTo>
                  <a:lnTo>
                    <a:pt x="435060" y="771031"/>
                  </a:lnTo>
                  <a:lnTo>
                    <a:pt x="445910" y="782413"/>
                  </a:lnTo>
                  <a:lnTo>
                    <a:pt x="457554" y="794059"/>
                  </a:lnTo>
                  <a:lnTo>
                    <a:pt x="469463" y="805440"/>
                  </a:lnTo>
                  <a:lnTo>
                    <a:pt x="482165" y="817351"/>
                  </a:lnTo>
                  <a:lnTo>
                    <a:pt x="495661" y="829262"/>
                  </a:lnTo>
                  <a:lnTo>
                    <a:pt x="509952" y="841173"/>
                  </a:lnTo>
                  <a:lnTo>
                    <a:pt x="525036" y="853349"/>
                  </a:lnTo>
                  <a:lnTo>
                    <a:pt x="531916" y="858907"/>
                  </a:lnTo>
                  <a:lnTo>
                    <a:pt x="537738" y="864730"/>
                  </a:lnTo>
                  <a:lnTo>
                    <a:pt x="543031" y="870818"/>
                  </a:lnTo>
                  <a:lnTo>
                    <a:pt x="547530" y="876376"/>
                  </a:lnTo>
                  <a:lnTo>
                    <a:pt x="551764" y="882199"/>
                  </a:lnTo>
                  <a:lnTo>
                    <a:pt x="555204" y="888023"/>
                  </a:lnTo>
                  <a:lnTo>
                    <a:pt x="558644" y="893846"/>
                  </a:lnTo>
                  <a:lnTo>
                    <a:pt x="561291" y="899669"/>
                  </a:lnTo>
                  <a:lnTo>
                    <a:pt x="564202" y="905227"/>
                  </a:lnTo>
                  <a:lnTo>
                    <a:pt x="566848" y="911315"/>
                  </a:lnTo>
                  <a:lnTo>
                    <a:pt x="568965" y="916873"/>
                  </a:lnTo>
                  <a:lnTo>
                    <a:pt x="570818" y="922696"/>
                  </a:lnTo>
                  <a:lnTo>
                    <a:pt x="574523" y="934607"/>
                  </a:lnTo>
                  <a:lnTo>
                    <a:pt x="577698" y="946518"/>
                  </a:lnTo>
                  <a:lnTo>
                    <a:pt x="582462" y="966370"/>
                  </a:lnTo>
                  <a:lnTo>
                    <a:pt x="584314" y="973781"/>
                  </a:lnTo>
                  <a:lnTo>
                    <a:pt x="585902" y="980927"/>
                  </a:lnTo>
                  <a:lnTo>
                    <a:pt x="587225" y="988074"/>
                  </a:lnTo>
                  <a:lnTo>
                    <a:pt x="587754" y="996015"/>
                  </a:lnTo>
                  <a:lnTo>
                    <a:pt x="588284" y="1005808"/>
                  </a:lnTo>
                  <a:lnTo>
                    <a:pt x="588548" y="1017719"/>
                  </a:lnTo>
                  <a:lnTo>
                    <a:pt x="588284" y="1026453"/>
                  </a:lnTo>
                  <a:lnTo>
                    <a:pt x="588019" y="1033600"/>
                  </a:lnTo>
                  <a:lnTo>
                    <a:pt x="587754" y="1039423"/>
                  </a:lnTo>
                  <a:lnTo>
                    <a:pt x="587225" y="1044717"/>
                  </a:lnTo>
                  <a:lnTo>
                    <a:pt x="585373" y="1055304"/>
                  </a:lnTo>
                  <a:lnTo>
                    <a:pt x="582726" y="1070391"/>
                  </a:lnTo>
                  <a:lnTo>
                    <a:pt x="581138" y="1079655"/>
                  </a:lnTo>
                  <a:lnTo>
                    <a:pt x="579021" y="1088919"/>
                  </a:lnTo>
                  <a:lnTo>
                    <a:pt x="576904" y="1097919"/>
                  </a:lnTo>
                  <a:lnTo>
                    <a:pt x="574523" y="1106918"/>
                  </a:lnTo>
                  <a:lnTo>
                    <a:pt x="571876" y="1115917"/>
                  </a:lnTo>
                  <a:lnTo>
                    <a:pt x="568701" y="1124652"/>
                  </a:lnTo>
                  <a:lnTo>
                    <a:pt x="565260" y="1133387"/>
                  </a:lnTo>
                  <a:lnTo>
                    <a:pt x="561291" y="1142121"/>
                  </a:lnTo>
                  <a:lnTo>
                    <a:pt x="558644" y="1147680"/>
                  </a:lnTo>
                  <a:lnTo>
                    <a:pt x="555204" y="1153768"/>
                  </a:lnTo>
                  <a:lnTo>
                    <a:pt x="551764" y="1159326"/>
                  </a:lnTo>
                  <a:lnTo>
                    <a:pt x="547530" y="1165149"/>
                  </a:lnTo>
                  <a:lnTo>
                    <a:pt x="543031" y="1170972"/>
                  </a:lnTo>
                  <a:lnTo>
                    <a:pt x="538003" y="1176795"/>
                  </a:lnTo>
                  <a:lnTo>
                    <a:pt x="532181" y="1182618"/>
                  </a:lnTo>
                  <a:lnTo>
                    <a:pt x="525300" y="1188177"/>
                  </a:lnTo>
                  <a:lnTo>
                    <a:pt x="510216" y="1200352"/>
                  </a:lnTo>
                  <a:lnTo>
                    <a:pt x="495926" y="1212263"/>
                  </a:lnTo>
                  <a:lnTo>
                    <a:pt x="482430" y="1224174"/>
                  </a:lnTo>
                  <a:lnTo>
                    <a:pt x="469463" y="1236085"/>
                  </a:lnTo>
                  <a:lnTo>
                    <a:pt x="457554" y="1247466"/>
                  </a:lnTo>
                  <a:lnTo>
                    <a:pt x="445910" y="1259377"/>
                  </a:lnTo>
                  <a:lnTo>
                    <a:pt x="435060" y="1270759"/>
                  </a:lnTo>
                  <a:lnTo>
                    <a:pt x="424210" y="1282140"/>
                  </a:lnTo>
                  <a:lnTo>
                    <a:pt x="414154" y="1293257"/>
                  </a:lnTo>
                  <a:lnTo>
                    <a:pt x="404362" y="1304903"/>
                  </a:lnTo>
                  <a:lnTo>
                    <a:pt x="385309" y="1326872"/>
                  </a:lnTo>
                  <a:lnTo>
                    <a:pt x="366784" y="1349106"/>
                  </a:lnTo>
                  <a:lnTo>
                    <a:pt x="347730" y="1371340"/>
                  </a:lnTo>
                  <a:lnTo>
                    <a:pt x="338468" y="1382456"/>
                  </a:lnTo>
                  <a:lnTo>
                    <a:pt x="329206" y="1393309"/>
                  </a:lnTo>
                  <a:lnTo>
                    <a:pt x="320473" y="1404161"/>
                  </a:lnTo>
                  <a:lnTo>
                    <a:pt x="312005" y="1415278"/>
                  </a:lnTo>
                  <a:lnTo>
                    <a:pt x="304066" y="1426394"/>
                  </a:lnTo>
                  <a:lnTo>
                    <a:pt x="296127" y="1437511"/>
                  </a:lnTo>
                  <a:lnTo>
                    <a:pt x="288981" y="1448628"/>
                  </a:lnTo>
                  <a:lnTo>
                    <a:pt x="281836" y="1459480"/>
                  </a:lnTo>
                  <a:lnTo>
                    <a:pt x="275220" y="1470862"/>
                  </a:lnTo>
                  <a:lnTo>
                    <a:pt x="268605" y="1482243"/>
                  </a:lnTo>
                  <a:lnTo>
                    <a:pt x="262783" y="1493625"/>
                  </a:lnTo>
                  <a:lnTo>
                    <a:pt x="256961" y="1505006"/>
                  </a:lnTo>
                  <a:lnTo>
                    <a:pt x="251403" y="1516652"/>
                  </a:lnTo>
                  <a:lnTo>
                    <a:pt x="246111" y="1528563"/>
                  </a:lnTo>
                  <a:lnTo>
                    <a:pt x="241082" y="1540209"/>
                  </a:lnTo>
                  <a:lnTo>
                    <a:pt x="236584" y="1552385"/>
                  </a:lnTo>
                  <a:lnTo>
                    <a:pt x="233937" y="1560326"/>
                  </a:lnTo>
                  <a:lnTo>
                    <a:pt x="231026" y="1568796"/>
                  </a:lnTo>
                  <a:lnTo>
                    <a:pt x="228115" y="1578060"/>
                  </a:lnTo>
                  <a:lnTo>
                    <a:pt x="225734" y="1588382"/>
                  </a:lnTo>
                  <a:lnTo>
                    <a:pt x="222823" y="1598705"/>
                  </a:lnTo>
                  <a:lnTo>
                    <a:pt x="220441" y="1609822"/>
                  </a:lnTo>
                  <a:lnTo>
                    <a:pt x="215413" y="1633114"/>
                  </a:lnTo>
                  <a:lnTo>
                    <a:pt x="210649" y="1658260"/>
                  </a:lnTo>
                  <a:lnTo>
                    <a:pt x="206415" y="1683934"/>
                  </a:lnTo>
                  <a:lnTo>
                    <a:pt x="202181" y="1709609"/>
                  </a:lnTo>
                  <a:lnTo>
                    <a:pt x="198741" y="1735548"/>
                  </a:lnTo>
                  <a:lnTo>
                    <a:pt x="193448" y="1778162"/>
                  </a:lnTo>
                  <a:lnTo>
                    <a:pt x="188949" y="1817336"/>
                  </a:lnTo>
                  <a:lnTo>
                    <a:pt x="1168364" y="1817336"/>
                  </a:lnTo>
                  <a:lnTo>
                    <a:pt x="1164130" y="1777898"/>
                  </a:lnTo>
                  <a:lnTo>
                    <a:pt x="1161748" y="1756987"/>
                  </a:lnTo>
                  <a:lnTo>
                    <a:pt x="1158837" y="1735019"/>
                  </a:lnTo>
                  <a:lnTo>
                    <a:pt x="1155661" y="1713050"/>
                  </a:lnTo>
                  <a:lnTo>
                    <a:pt x="1152486" y="1690816"/>
                  </a:lnTo>
                  <a:lnTo>
                    <a:pt x="1148781" y="1668847"/>
                  </a:lnTo>
                  <a:lnTo>
                    <a:pt x="1144811" y="1647672"/>
                  </a:lnTo>
                  <a:lnTo>
                    <a:pt x="1142165" y="1633644"/>
                  </a:lnTo>
                  <a:lnTo>
                    <a:pt x="1139518" y="1619880"/>
                  </a:lnTo>
                  <a:lnTo>
                    <a:pt x="1136343" y="1606910"/>
                  </a:lnTo>
                  <a:lnTo>
                    <a:pt x="1133167" y="1594205"/>
                  </a:lnTo>
                  <a:lnTo>
                    <a:pt x="1130256" y="1582295"/>
                  </a:lnTo>
                  <a:lnTo>
                    <a:pt x="1127080" y="1571442"/>
                  </a:lnTo>
                  <a:lnTo>
                    <a:pt x="1123905" y="1561384"/>
                  </a:lnTo>
                  <a:lnTo>
                    <a:pt x="1120994" y="1552385"/>
                  </a:lnTo>
                  <a:lnTo>
                    <a:pt x="1116230" y="1540209"/>
                  </a:lnTo>
                  <a:lnTo>
                    <a:pt x="1111467" y="1528563"/>
                  </a:lnTo>
                  <a:lnTo>
                    <a:pt x="1106174" y="1516652"/>
                  </a:lnTo>
                  <a:lnTo>
                    <a:pt x="1100617" y="1505006"/>
                  </a:lnTo>
                  <a:lnTo>
                    <a:pt x="1094795" y="1493625"/>
                  </a:lnTo>
                  <a:lnTo>
                    <a:pt x="1088708" y="1482243"/>
                  </a:lnTo>
                  <a:lnTo>
                    <a:pt x="1082357" y="1470862"/>
                  </a:lnTo>
                  <a:lnTo>
                    <a:pt x="1075741" y="1459480"/>
                  </a:lnTo>
                  <a:lnTo>
                    <a:pt x="1068596" y="1448628"/>
                  </a:lnTo>
                  <a:lnTo>
                    <a:pt x="1061186" y="1437511"/>
                  </a:lnTo>
                  <a:lnTo>
                    <a:pt x="1053512" y="1426394"/>
                  </a:lnTo>
                  <a:lnTo>
                    <a:pt x="1045308" y="1415278"/>
                  </a:lnTo>
                  <a:lnTo>
                    <a:pt x="1037105" y="1404161"/>
                  </a:lnTo>
                  <a:lnTo>
                    <a:pt x="1028107" y="1393309"/>
                  </a:lnTo>
                  <a:lnTo>
                    <a:pt x="1019374" y="1382456"/>
                  </a:lnTo>
                  <a:lnTo>
                    <a:pt x="1009847" y="1371340"/>
                  </a:lnTo>
                  <a:lnTo>
                    <a:pt x="990794" y="1349106"/>
                  </a:lnTo>
                  <a:lnTo>
                    <a:pt x="972269" y="1326872"/>
                  </a:lnTo>
                  <a:lnTo>
                    <a:pt x="953215" y="1304903"/>
                  </a:lnTo>
                  <a:lnTo>
                    <a:pt x="943424" y="1293257"/>
                  </a:lnTo>
                  <a:lnTo>
                    <a:pt x="933368" y="1282140"/>
                  </a:lnTo>
                  <a:lnTo>
                    <a:pt x="922518" y="1270759"/>
                  </a:lnTo>
                  <a:lnTo>
                    <a:pt x="911668" y="1259377"/>
                  </a:lnTo>
                  <a:lnTo>
                    <a:pt x="900024" y="1247731"/>
                  </a:lnTo>
                  <a:lnTo>
                    <a:pt x="888115" y="1236085"/>
                  </a:lnTo>
                  <a:lnTo>
                    <a:pt x="875148" y="1224174"/>
                  </a:lnTo>
                  <a:lnTo>
                    <a:pt x="861652" y="1212263"/>
                  </a:lnTo>
                  <a:lnTo>
                    <a:pt x="847361" y="1200352"/>
                  </a:lnTo>
                  <a:lnTo>
                    <a:pt x="832277" y="1188177"/>
                  </a:lnTo>
                  <a:lnTo>
                    <a:pt x="825397" y="1182618"/>
                  </a:lnTo>
                  <a:lnTo>
                    <a:pt x="819575" y="1176795"/>
                  </a:lnTo>
                  <a:lnTo>
                    <a:pt x="814547" y="1170972"/>
                  </a:lnTo>
                  <a:lnTo>
                    <a:pt x="809783" y="1165149"/>
                  </a:lnTo>
                  <a:lnTo>
                    <a:pt x="805814" y="1159326"/>
                  </a:lnTo>
                  <a:lnTo>
                    <a:pt x="802109" y="1153768"/>
                  </a:lnTo>
                  <a:lnTo>
                    <a:pt x="798933" y="1147680"/>
                  </a:lnTo>
                  <a:lnTo>
                    <a:pt x="796287" y="1142121"/>
                  </a:lnTo>
                  <a:lnTo>
                    <a:pt x="793376" y="1136563"/>
                  </a:lnTo>
                  <a:lnTo>
                    <a:pt x="790994" y="1130740"/>
                  </a:lnTo>
                  <a:lnTo>
                    <a:pt x="788612" y="1124652"/>
                  </a:lnTo>
                  <a:lnTo>
                    <a:pt x="786760" y="1119094"/>
                  </a:lnTo>
                  <a:lnTo>
                    <a:pt x="784643" y="1113271"/>
                  </a:lnTo>
                  <a:lnTo>
                    <a:pt x="783055" y="1107183"/>
                  </a:lnTo>
                  <a:lnTo>
                    <a:pt x="779879" y="1095272"/>
                  </a:lnTo>
                  <a:lnTo>
                    <a:pt x="774851" y="1074362"/>
                  </a:lnTo>
                  <a:lnTo>
                    <a:pt x="773264" y="1065627"/>
                  </a:lnTo>
                  <a:lnTo>
                    <a:pt x="771411" y="1057686"/>
                  </a:lnTo>
                  <a:lnTo>
                    <a:pt x="770353" y="1049216"/>
                  </a:lnTo>
                  <a:lnTo>
                    <a:pt x="769559" y="1040217"/>
                  </a:lnTo>
                  <a:lnTo>
                    <a:pt x="769294" y="1029630"/>
                  </a:lnTo>
                  <a:lnTo>
                    <a:pt x="769029" y="1017719"/>
                  </a:lnTo>
                  <a:lnTo>
                    <a:pt x="769029" y="1009249"/>
                  </a:lnTo>
                  <a:lnTo>
                    <a:pt x="769294" y="1002896"/>
                  </a:lnTo>
                  <a:lnTo>
                    <a:pt x="769823" y="998132"/>
                  </a:lnTo>
                  <a:lnTo>
                    <a:pt x="770353" y="993897"/>
                  </a:lnTo>
                  <a:lnTo>
                    <a:pt x="772470" y="985427"/>
                  </a:lnTo>
                  <a:lnTo>
                    <a:pt x="773528" y="979075"/>
                  </a:lnTo>
                  <a:lnTo>
                    <a:pt x="774851" y="971399"/>
                  </a:lnTo>
                  <a:lnTo>
                    <a:pt x="776439" y="961870"/>
                  </a:lnTo>
                  <a:lnTo>
                    <a:pt x="778556" y="952606"/>
                  </a:lnTo>
                  <a:lnTo>
                    <a:pt x="780409" y="943607"/>
                  </a:lnTo>
                  <a:lnTo>
                    <a:pt x="783055" y="934607"/>
                  </a:lnTo>
                  <a:lnTo>
                    <a:pt x="785437" y="925608"/>
                  </a:lnTo>
                  <a:lnTo>
                    <a:pt x="788612" y="916873"/>
                  </a:lnTo>
                  <a:lnTo>
                    <a:pt x="792317" y="908139"/>
                  </a:lnTo>
                  <a:lnTo>
                    <a:pt x="796287" y="899669"/>
                  </a:lnTo>
                  <a:lnTo>
                    <a:pt x="798933" y="893846"/>
                  </a:lnTo>
                  <a:lnTo>
                    <a:pt x="802109" y="888023"/>
                  </a:lnTo>
                  <a:lnTo>
                    <a:pt x="805814" y="882199"/>
                  </a:lnTo>
                  <a:lnTo>
                    <a:pt x="809783" y="876376"/>
                  </a:lnTo>
                  <a:lnTo>
                    <a:pt x="814547" y="870818"/>
                  </a:lnTo>
                  <a:lnTo>
                    <a:pt x="819575" y="864730"/>
                  </a:lnTo>
                  <a:lnTo>
                    <a:pt x="825397" y="858907"/>
                  </a:lnTo>
                  <a:lnTo>
                    <a:pt x="832277" y="853349"/>
                  </a:lnTo>
                  <a:lnTo>
                    <a:pt x="847361" y="841173"/>
                  </a:lnTo>
                  <a:lnTo>
                    <a:pt x="861652" y="829262"/>
                  </a:lnTo>
                  <a:lnTo>
                    <a:pt x="875148" y="817351"/>
                  </a:lnTo>
                  <a:lnTo>
                    <a:pt x="888115" y="805440"/>
                  </a:lnTo>
                  <a:lnTo>
                    <a:pt x="900024" y="794059"/>
                  </a:lnTo>
                  <a:lnTo>
                    <a:pt x="911668" y="782413"/>
                  </a:lnTo>
                  <a:lnTo>
                    <a:pt x="922518" y="771031"/>
                  </a:lnTo>
                  <a:lnTo>
                    <a:pt x="933368" y="759385"/>
                  </a:lnTo>
                  <a:lnTo>
                    <a:pt x="943424" y="748268"/>
                  </a:lnTo>
                  <a:lnTo>
                    <a:pt x="953215" y="736887"/>
                  </a:lnTo>
                  <a:lnTo>
                    <a:pt x="972269" y="714388"/>
                  </a:lnTo>
                  <a:lnTo>
                    <a:pt x="990794" y="692419"/>
                  </a:lnTo>
                  <a:lnTo>
                    <a:pt x="1009847" y="670450"/>
                  </a:lnTo>
                  <a:lnTo>
                    <a:pt x="1019374" y="659334"/>
                  </a:lnTo>
                  <a:lnTo>
                    <a:pt x="1028107" y="648482"/>
                  </a:lnTo>
                  <a:lnTo>
                    <a:pt x="1037105" y="637365"/>
                  </a:lnTo>
                  <a:lnTo>
                    <a:pt x="1045308" y="626248"/>
                  </a:lnTo>
                  <a:lnTo>
                    <a:pt x="1053512" y="615396"/>
                  </a:lnTo>
                  <a:lnTo>
                    <a:pt x="1061186" y="604014"/>
                  </a:lnTo>
                  <a:lnTo>
                    <a:pt x="1068596" y="593162"/>
                  </a:lnTo>
                  <a:lnTo>
                    <a:pt x="1075741" y="581781"/>
                  </a:lnTo>
                  <a:lnTo>
                    <a:pt x="1082357" y="570664"/>
                  </a:lnTo>
                  <a:lnTo>
                    <a:pt x="1088708" y="559547"/>
                  </a:lnTo>
                  <a:lnTo>
                    <a:pt x="1094795" y="547901"/>
                  </a:lnTo>
                  <a:lnTo>
                    <a:pt x="1100617" y="536784"/>
                  </a:lnTo>
                  <a:lnTo>
                    <a:pt x="1106174" y="524873"/>
                  </a:lnTo>
                  <a:lnTo>
                    <a:pt x="1111467" y="513227"/>
                  </a:lnTo>
                  <a:lnTo>
                    <a:pt x="1116230" y="501316"/>
                  </a:lnTo>
                  <a:lnTo>
                    <a:pt x="1120994" y="489405"/>
                  </a:lnTo>
                  <a:lnTo>
                    <a:pt x="1123640" y="481729"/>
                  </a:lnTo>
                  <a:lnTo>
                    <a:pt x="1126287" y="472995"/>
                  </a:lnTo>
                  <a:lnTo>
                    <a:pt x="1129198" y="463466"/>
                  </a:lnTo>
                  <a:lnTo>
                    <a:pt x="1131844" y="453408"/>
                  </a:lnTo>
                  <a:lnTo>
                    <a:pt x="1134490" y="442820"/>
                  </a:lnTo>
                  <a:lnTo>
                    <a:pt x="1137137" y="431968"/>
                  </a:lnTo>
                  <a:lnTo>
                    <a:pt x="1142165" y="408146"/>
                  </a:lnTo>
                  <a:lnTo>
                    <a:pt x="1146664" y="383531"/>
                  </a:lnTo>
                  <a:lnTo>
                    <a:pt x="1151162" y="357591"/>
                  </a:lnTo>
                  <a:lnTo>
                    <a:pt x="1155132" y="331917"/>
                  </a:lnTo>
                  <a:lnTo>
                    <a:pt x="1158837" y="305978"/>
                  </a:lnTo>
                  <a:lnTo>
                    <a:pt x="1161748" y="284273"/>
                  </a:lnTo>
                  <a:lnTo>
                    <a:pt x="1164130" y="263628"/>
                  </a:lnTo>
                  <a:lnTo>
                    <a:pt x="1168364" y="224189"/>
                  </a:lnTo>
                  <a:lnTo>
                    <a:pt x="188949" y="224189"/>
                  </a:lnTo>
                  <a:close/>
                  <a:moveTo>
                    <a:pt x="111941" y="0"/>
                  </a:moveTo>
                  <a:lnTo>
                    <a:pt x="1245372" y="0"/>
                  </a:lnTo>
                  <a:lnTo>
                    <a:pt x="1251194" y="265"/>
                  </a:lnTo>
                  <a:lnTo>
                    <a:pt x="1257016" y="530"/>
                  </a:lnTo>
                  <a:lnTo>
                    <a:pt x="1262574" y="1324"/>
                  </a:lnTo>
                  <a:lnTo>
                    <a:pt x="1268131" y="2382"/>
                  </a:lnTo>
                  <a:lnTo>
                    <a:pt x="1273424" y="3706"/>
                  </a:lnTo>
                  <a:lnTo>
                    <a:pt x="1278716" y="5029"/>
                  </a:lnTo>
                  <a:lnTo>
                    <a:pt x="1284009" y="6882"/>
                  </a:lnTo>
                  <a:lnTo>
                    <a:pt x="1289302" y="9000"/>
                  </a:lnTo>
                  <a:lnTo>
                    <a:pt x="1294065" y="11382"/>
                  </a:lnTo>
                  <a:lnTo>
                    <a:pt x="1299093" y="13499"/>
                  </a:lnTo>
                  <a:lnTo>
                    <a:pt x="1303592" y="16411"/>
                  </a:lnTo>
                  <a:lnTo>
                    <a:pt x="1308091" y="19058"/>
                  </a:lnTo>
                  <a:lnTo>
                    <a:pt x="1312590" y="22499"/>
                  </a:lnTo>
                  <a:lnTo>
                    <a:pt x="1316824" y="25675"/>
                  </a:lnTo>
                  <a:lnTo>
                    <a:pt x="1321058" y="29380"/>
                  </a:lnTo>
                  <a:lnTo>
                    <a:pt x="1324498" y="32821"/>
                  </a:lnTo>
                  <a:lnTo>
                    <a:pt x="1328468" y="36792"/>
                  </a:lnTo>
                  <a:lnTo>
                    <a:pt x="1331908" y="41027"/>
                  </a:lnTo>
                  <a:lnTo>
                    <a:pt x="1335348" y="45262"/>
                  </a:lnTo>
                  <a:lnTo>
                    <a:pt x="1338259" y="49497"/>
                  </a:lnTo>
                  <a:lnTo>
                    <a:pt x="1341435" y="53996"/>
                  </a:lnTo>
                  <a:lnTo>
                    <a:pt x="1344081" y="58761"/>
                  </a:lnTo>
                  <a:lnTo>
                    <a:pt x="1346463" y="63525"/>
                  </a:lnTo>
                  <a:lnTo>
                    <a:pt x="1348845" y="68554"/>
                  </a:lnTo>
                  <a:lnTo>
                    <a:pt x="1350697" y="73583"/>
                  </a:lnTo>
                  <a:lnTo>
                    <a:pt x="1352285" y="78877"/>
                  </a:lnTo>
                  <a:lnTo>
                    <a:pt x="1354137" y="84435"/>
                  </a:lnTo>
                  <a:lnTo>
                    <a:pt x="1355196" y="89729"/>
                  </a:lnTo>
                  <a:lnTo>
                    <a:pt x="1356254" y="95287"/>
                  </a:lnTo>
                  <a:lnTo>
                    <a:pt x="1356784" y="100846"/>
                  </a:lnTo>
                  <a:lnTo>
                    <a:pt x="1357313" y="106404"/>
                  </a:lnTo>
                  <a:lnTo>
                    <a:pt x="1357313" y="112227"/>
                  </a:lnTo>
                  <a:lnTo>
                    <a:pt x="1357313" y="117786"/>
                  </a:lnTo>
                  <a:lnTo>
                    <a:pt x="1356784" y="122815"/>
                  </a:lnTo>
                  <a:lnTo>
                    <a:pt x="1356254" y="128108"/>
                  </a:lnTo>
                  <a:lnTo>
                    <a:pt x="1355460" y="133137"/>
                  </a:lnTo>
                  <a:lnTo>
                    <a:pt x="1354402" y="138166"/>
                  </a:lnTo>
                  <a:lnTo>
                    <a:pt x="1353344" y="143460"/>
                  </a:lnTo>
                  <a:lnTo>
                    <a:pt x="1351491" y="148225"/>
                  </a:lnTo>
                  <a:lnTo>
                    <a:pt x="1349903" y="152989"/>
                  </a:lnTo>
                  <a:lnTo>
                    <a:pt x="1347786" y="157753"/>
                  </a:lnTo>
                  <a:lnTo>
                    <a:pt x="1345669" y="162253"/>
                  </a:lnTo>
                  <a:lnTo>
                    <a:pt x="1343287" y="166753"/>
                  </a:lnTo>
                  <a:lnTo>
                    <a:pt x="1340906" y="170988"/>
                  </a:lnTo>
                  <a:lnTo>
                    <a:pt x="1337995" y="174958"/>
                  </a:lnTo>
                  <a:lnTo>
                    <a:pt x="1335084" y="179193"/>
                  </a:lnTo>
                  <a:lnTo>
                    <a:pt x="1331908" y="183163"/>
                  </a:lnTo>
                  <a:lnTo>
                    <a:pt x="1328732" y="186869"/>
                  </a:lnTo>
                  <a:lnTo>
                    <a:pt x="1325028" y="190574"/>
                  </a:lnTo>
                  <a:lnTo>
                    <a:pt x="1321852" y="194015"/>
                  </a:lnTo>
                  <a:lnTo>
                    <a:pt x="1317882" y="197191"/>
                  </a:lnTo>
                  <a:lnTo>
                    <a:pt x="1313913" y="200368"/>
                  </a:lnTo>
                  <a:lnTo>
                    <a:pt x="1309943" y="203544"/>
                  </a:lnTo>
                  <a:lnTo>
                    <a:pt x="1305709" y="206191"/>
                  </a:lnTo>
                  <a:lnTo>
                    <a:pt x="1301475" y="208838"/>
                  </a:lnTo>
                  <a:lnTo>
                    <a:pt x="1296976" y="211220"/>
                  </a:lnTo>
                  <a:lnTo>
                    <a:pt x="1292477" y="213602"/>
                  </a:lnTo>
                  <a:lnTo>
                    <a:pt x="1287714" y="215455"/>
                  </a:lnTo>
                  <a:lnTo>
                    <a:pt x="1282950" y="217308"/>
                  </a:lnTo>
                  <a:lnTo>
                    <a:pt x="1278187" y="218896"/>
                  </a:lnTo>
                  <a:lnTo>
                    <a:pt x="1273159" y="220219"/>
                  </a:lnTo>
                  <a:lnTo>
                    <a:pt x="1268131" y="221543"/>
                  </a:lnTo>
                  <a:lnTo>
                    <a:pt x="1263103" y="222337"/>
                  </a:lnTo>
                  <a:lnTo>
                    <a:pt x="1258075" y="223131"/>
                  </a:lnTo>
                  <a:lnTo>
                    <a:pt x="1253841" y="266275"/>
                  </a:lnTo>
                  <a:lnTo>
                    <a:pt x="1251194" y="290096"/>
                  </a:lnTo>
                  <a:lnTo>
                    <a:pt x="1248548" y="314447"/>
                  </a:lnTo>
                  <a:lnTo>
                    <a:pt x="1245372" y="340122"/>
                  </a:lnTo>
                  <a:lnTo>
                    <a:pt x="1241932" y="365532"/>
                  </a:lnTo>
                  <a:lnTo>
                    <a:pt x="1237963" y="391471"/>
                  </a:lnTo>
                  <a:lnTo>
                    <a:pt x="1234258" y="416881"/>
                  </a:lnTo>
                  <a:lnTo>
                    <a:pt x="1231347" y="432762"/>
                  </a:lnTo>
                  <a:lnTo>
                    <a:pt x="1228436" y="447849"/>
                  </a:lnTo>
                  <a:lnTo>
                    <a:pt x="1225525" y="462936"/>
                  </a:lnTo>
                  <a:lnTo>
                    <a:pt x="1222349" y="477759"/>
                  </a:lnTo>
                  <a:lnTo>
                    <a:pt x="1218644" y="492052"/>
                  </a:lnTo>
                  <a:lnTo>
                    <a:pt x="1215204" y="506080"/>
                  </a:lnTo>
                  <a:lnTo>
                    <a:pt x="1211499" y="519579"/>
                  </a:lnTo>
                  <a:lnTo>
                    <a:pt x="1207265" y="532814"/>
                  </a:lnTo>
                  <a:lnTo>
                    <a:pt x="1202237" y="547636"/>
                  </a:lnTo>
                  <a:lnTo>
                    <a:pt x="1196415" y="562458"/>
                  </a:lnTo>
                  <a:lnTo>
                    <a:pt x="1190593" y="577016"/>
                  </a:lnTo>
                  <a:lnTo>
                    <a:pt x="1184506" y="591839"/>
                  </a:lnTo>
                  <a:lnTo>
                    <a:pt x="1177890" y="606132"/>
                  </a:lnTo>
                  <a:lnTo>
                    <a:pt x="1171010" y="620160"/>
                  </a:lnTo>
                  <a:lnTo>
                    <a:pt x="1163865" y="634188"/>
                  </a:lnTo>
                  <a:lnTo>
                    <a:pt x="1156455" y="648217"/>
                  </a:lnTo>
                  <a:lnTo>
                    <a:pt x="1148516" y="661981"/>
                  </a:lnTo>
                  <a:lnTo>
                    <a:pt x="1140312" y="675480"/>
                  </a:lnTo>
                  <a:lnTo>
                    <a:pt x="1131844" y="689243"/>
                  </a:lnTo>
                  <a:lnTo>
                    <a:pt x="1123111" y="702478"/>
                  </a:lnTo>
                  <a:lnTo>
                    <a:pt x="1113849" y="715712"/>
                  </a:lnTo>
                  <a:lnTo>
                    <a:pt x="1104586" y="728946"/>
                  </a:lnTo>
                  <a:lnTo>
                    <a:pt x="1094795" y="742180"/>
                  </a:lnTo>
                  <a:lnTo>
                    <a:pt x="1085004" y="754885"/>
                  </a:lnTo>
                  <a:lnTo>
                    <a:pt x="1074947" y="767590"/>
                  </a:lnTo>
                  <a:lnTo>
                    <a:pt x="1064097" y="780031"/>
                  </a:lnTo>
                  <a:lnTo>
                    <a:pt x="1053512" y="792736"/>
                  </a:lnTo>
                  <a:lnTo>
                    <a:pt x="1042662" y="804911"/>
                  </a:lnTo>
                  <a:lnTo>
                    <a:pt x="1031283" y="817351"/>
                  </a:lnTo>
                  <a:lnTo>
                    <a:pt x="1019903" y="829792"/>
                  </a:lnTo>
                  <a:lnTo>
                    <a:pt x="1007995" y="841967"/>
                  </a:lnTo>
                  <a:lnTo>
                    <a:pt x="995557" y="854407"/>
                  </a:lnTo>
                  <a:lnTo>
                    <a:pt x="983384" y="866848"/>
                  </a:lnTo>
                  <a:lnTo>
                    <a:pt x="970681" y="879288"/>
                  </a:lnTo>
                  <a:lnTo>
                    <a:pt x="957714" y="891463"/>
                  </a:lnTo>
                  <a:lnTo>
                    <a:pt x="944218" y="903904"/>
                  </a:lnTo>
                  <a:lnTo>
                    <a:pt x="916960" y="928520"/>
                  </a:lnTo>
                  <a:lnTo>
                    <a:pt x="888380" y="953665"/>
                  </a:lnTo>
                  <a:lnTo>
                    <a:pt x="888115" y="954459"/>
                  </a:lnTo>
                  <a:lnTo>
                    <a:pt x="886792" y="957900"/>
                  </a:lnTo>
                  <a:lnTo>
                    <a:pt x="885204" y="962664"/>
                  </a:lnTo>
                  <a:lnTo>
                    <a:pt x="883616" y="968487"/>
                  </a:lnTo>
                  <a:lnTo>
                    <a:pt x="881764" y="975369"/>
                  </a:lnTo>
                  <a:lnTo>
                    <a:pt x="880441" y="981457"/>
                  </a:lnTo>
                  <a:lnTo>
                    <a:pt x="879118" y="986221"/>
                  </a:lnTo>
                  <a:lnTo>
                    <a:pt x="876736" y="993632"/>
                  </a:lnTo>
                  <a:lnTo>
                    <a:pt x="876207" y="997338"/>
                  </a:lnTo>
                  <a:lnTo>
                    <a:pt x="875677" y="1002102"/>
                  </a:lnTo>
                  <a:lnTo>
                    <a:pt x="875148" y="1008984"/>
                  </a:lnTo>
                  <a:lnTo>
                    <a:pt x="875148" y="1017719"/>
                  </a:lnTo>
                  <a:lnTo>
                    <a:pt x="875148" y="1025130"/>
                  </a:lnTo>
                  <a:lnTo>
                    <a:pt x="875413" y="1030953"/>
                  </a:lnTo>
                  <a:lnTo>
                    <a:pt x="875942" y="1035453"/>
                  </a:lnTo>
                  <a:lnTo>
                    <a:pt x="876471" y="1038894"/>
                  </a:lnTo>
                  <a:lnTo>
                    <a:pt x="878059" y="1046305"/>
                  </a:lnTo>
                  <a:lnTo>
                    <a:pt x="879118" y="1051069"/>
                  </a:lnTo>
                  <a:lnTo>
                    <a:pt x="880176" y="1056892"/>
                  </a:lnTo>
                  <a:lnTo>
                    <a:pt x="880970" y="1062715"/>
                  </a:lnTo>
                  <a:lnTo>
                    <a:pt x="882293" y="1068009"/>
                  </a:lnTo>
                  <a:lnTo>
                    <a:pt x="884675" y="1077009"/>
                  </a:lnTo>
                  <a:lnTo>
                    <a:pt x="887057" y="1083890"/>
                  </a:lnTo>
                  <a:lnTo>
                    <a:pt x="888644" y="1088125"/>
                  </a:lnTo>
                  <a:lnTo>
                    <a:pt x="916960" y="1113271"/>
                  </a:lnTo>
                  <a:lnTo>
                    <a:pt x="944482" y="1137886"/>
                  </a:lnTo>
                  <a:lnTo>
                    <a:pt x="957714" y="1150327"/>
                  </a:lnTo>
                  <a:lnTo>
                    <a:pt x="970681" y="1162767"/>
                  </a:lnTo>
                  <a:lnTo>
                    <a:pt x="983384" y="1174942"/>
                  </a:lnTo>
                  <a:lnTo>
                    <a:pt x="995557" y="1187118"/>
                  </a:lnTo>
                  <a:lnTo>
                    <a:pt x="1007995" y="1199558"/>
                  </a:lnTo>
                  <a:lnTo>
                    <a:pt x="1019903" y="1211734"/>
                  </a:lnTo>
                  <a:lnTo>
                    <a:pt x="1031283" y="1224174"/>
                  </a:lnTo>
                  <a:lnTo>
                    <a:pt x="1042662" y="1236614"/>
                  </a:lnTo>
                  <a:lnTo>
                    <a:pt x="1053512" y="1249055"/>
                  </a:lnTo>
                  <a:lnTo>
                    <a:pt x="1064097" y="1261495"/>
                  </a:lnTo>
                  <a:lnTo>
                    <a:pt x="1074947" y="1274200"/>
                  </a:lnTo>
                  <a:lnTo>
                    <a:pt x="1085004" y="1286905"/>
                  </a:lnTo>
                  <a:lnTo>
                    <a:pt x="1094795" y="1299874"/>
                  </a:lnTo>
                  <a:lnTo>
                    <a:pt x="1104586" y="1312844"/>
                  </a:lnTo>
                  <a:lnTo>
                    <a:pt x="1113849" y="1325814"/>
                  </a:lnTo>
                  <a:lnTo>
                    <a:pt x="1123111" y="1339048"/>
                  </a:lnTo>
                  <a:lnTo>
                    <a:pt x="1131844" y="1352547"/>
                  </a:lnTo>
                  <a:lnTo>
                    <a:pt x="1140312" y="1366046"/>
                  </a:lnTo>
                  <a:lnTo>
                    <a:pt x="1148516" y="1379810"/>
                  </a:lnTo>
                  <a:lnTo>
                    <a:pt x="1156455" y="1393309"/>
                  </a:lnTo>
                  <a:lnTo>
                    <a:pt x="1163865" y="1407337"/>
                  </a:lnTo>
                  <a:lnTo>
                    <a:pt x="1171010" y="1421365"/>
                  </a:lnTo>
                  <a:lnTo>
                    <a:pt x="1177890" y="1435394"/>
                  </a:lnTo>
                  <a:lnTo>
                    <a:pt x="1184506" y="1449951"/>
                  </a:lnTo>
                  <a:lnTo>
                    <a:pt x="1190593" y="1464509"/>
                  </a:lnTo>
                  <a:lnTo>
                    <a:pt x="1196415" y="1479332"/>
                  </a:lnTo>
                  <a:lnTo>
                    <a:pt x="1202237" y="1493889"/>
                  </a:lnTo>
                  <a:lnTo>
                    <a:pt x="1207265" y="1508976"/>
                  </a:lnTo>
                  <a:lnTo>
                    <a:pt x="1211499" y="1521946"/>
                  </a:lnTo>
                  <a:lnTo>
                    <a:pt x="1215204" y="1535710"/>
                  </a:lnTo>
                  <a:lnTo>
                    <a:pt x="1218644" y="1549473"/>
                  </a:lnTo>
                  <a:lnTo>
                    <a:pt x="1222349" y="1563767"/>
                  </a:lnTo>
                  <a:lnTo>
                    <a:pt x="1225525" y="1578854"/>
                  </a:lnTo>
                  <a:lnTo>
                    <a:pt x="1228436" y="1593676"/>
                  </a:lnTo>
                  <a:lnTo>
                    <a:pt x="1231347" y="1609028"/>
                  </a:lnTo>
                  <a:lnTo>
                    <a:pt x="1234258" y="1624909"/>
                  </a:lnTo>
                  <a:lnTo>
                    <a:pt x="1239286" y="1656407"/>
                  </a:lnTo>
                  <a:lnTo>
                    <a:pt x="1243785" y="1687640"/>
                  </a:lnTo>
                  <a:lnTo>
                    <a:pt x="1247490" y="1719137"/>
                  </a:lnTo>
                  <a:lnTo>
                    <a:pt x="1250930" y="1749576"/>
                  </a:lnTo>
                  <a:lnTo>
                    <a:pt x="1254899" y="1785838"/>
                  </a:lnTo>
                  <a:lnTo>
                    <a:pt x="1258075" y="1818659"/>
                  </a:lnTo>
                  <a:lnTo>
                    <a:pt x="1263103" y="1819189"/>
                  </a:lnTo>
                  <a:lnTo>
                    <a:pt x="1268131" y="1820247"/>
                  </a:lnTo>
                  <a:lnTo>
                    <a:pt x="1273159" y="1821571"/>
                  </a:lnTo>
                  <a:lnTo>
                    <a:pt x="1278187" y="1822894"/>
                  </a:lnTo>
                  <a:lnTo>
                    <a:pt x="1282950" y="1824218"/>
                  </a:lnTo>
                  <a:lnTo>
                    <a:pt x="1287714" y="1826335"/>
                  </a:lnTo>
                  <a:lnTo>
                    <a:pt x="1292477" y="1828188"/>
                  </a:lnTo>
                  <a:lnTo>
                    <a:pt x="1296976" y="1830570"/>
                  </a:lnTo>
                  <a:lnTo>
                    <a:pt x="1301475" y="1832688"/>
                  </a:lnTo>
                  <a:lnTo>
                    <a:pt x="1305709" y="1835599"/>
                  </a:lnTo>
                  <a:lnTo>
                    <a:pt x="1309943" y="1838246"/>
                  </a:lnTo>
                  <a:lnTo>
                    <a:pt x="1313913" y="1841158"/>
                  </a:lnTo>
                  <a:lnTo>
                    <a:pt x="1317882" y="1844334"/>
                  </a:lnTo>
                  <a:lnTo>
                    <a:pt x="1321852" y="1847510"/>
                  </a:lnTo>
                  <a:lnTo>
                    <a:pt x="1325028" y="1850951"/>
                  </a:lnTo>
                  <a:lnTo>
                    <a:pt x="1328732" y="1854657"/>
                  </a:lnTo>
                  <a:lnTo>
                    <a:pt x="1331908" y="1858627"/>
                  </a:lnTo>
                  <a:lnTo>
                    <a:pt x="1335084" y="1862597"/>
                  </a:lnTo>
                  <a:lnTo>
                    <a:pt x="1337995" y="1866568"/>
                  </a:lnTo>
                  <a:lnTo>
                    <a:pt x="1340906" y="1870538"/>
                  </a:lnTo>
                  <a:lnTo>
                    <a:pt x="1343287" y="1874773"/>
                  </a:lnTo>
                  <a:lnTo>
                    <a:pt x="1345669" y="1879273"/>
                  </a:lnTo>
                  <a:lnTo>
                    <a:pt x="1347786" y="1883772"/>
                  </a:lnTo>
                  <a:lnTo>
                    <a:pt x="1349903" y="1888537"/>
                  </a:lnTo>
                  <a:lnTo>
                    <a:pt x="1351491" y="1893301"/>
                  </a:lnTo>
                  <a:lnTo>
                    <a:pt x="1353344" y="1898065"/>
                  </a:lnTo>
                  <a:lnTo>
                    <a:pt x="1354402" y="1903359"/>
                  </a:lnTo>
                  <a:lnTo>
                    <a:pt x="1355460" y="1908388"/>
                  </a:lnTo>
                  <a:lnTo>
                    <a:pt x="1356254" y="1913417"/>
                  </a:lnTo>
                  <a:lnTo>
                    <a:pt x="1356784" y="1918711"/>
                  </a:lnTo>
                  <a:lnTo>
                    <a:pt x="1357313" y="1924004"/>
                  </a:lnTo>
                  <a:lnTo>
                    <a:pt x="1357313" y="1929298"/>
                  </a:lnTo>
                  <a:lnTo>
                    <a:pt x="1357313" y="1934857"/>
                  </a:lnTo>
                  <a:lnTo>
                    <a:pt x="1356784" y="1940944"/>
                  </a:lnTo>
                  <a:lnTo>
                    <a:pt x="1356254" y="1946503"/>
                  </a:lnTo>
                  <a:lnTo>
                    <a:pt x="1355196" y="1951797"/>
                  </a:lnTo>
                  <a:lnTo>
                    <a:pt x="1354137" y="1957355"/>
                  </a:lnTo>
                  <a:lnTo>
                    <a:pt x="1352285" y="1962913"/>
                  </a:lnTo>
                  <a:lnTo>
                    <a:pt x="1350697" y="1967942"/>
                  </a:lnTo>
                  <a:lnTo>
                    <a:pt x="1348845" y="1972971"/>
                  </a:lnTo>
                  <a:lnTo>
                    <a:pt x="1346463" y="1978000"/>
                  </a:lnTo>
                  <a:lnTo>
                    <a:pt x="1344081" y="1982765"/>
                  </a:lnTo>
                  <a:lnTo>
                    <a:pt x="1341435" y="1987529"/>
                  </a:lnTo>
                  <a:lnTo>
                    <a:pt x="1338259" y="1992029"/>
                  </a:lnTo>
                  <a:lnTo>
                    <a:pt x="1335348" y="1996529"/>
                  </a:lnTo>
                  <a:lnTo>
                    <a:pt x="1331908" y="2000764"/>
                  </a:lnTo>
                  <a:lnTo>
                    <a:pt x="1328468" y="2004734"/>
                  </a:lnTo>
                  <a:lnTo>
                    <a:pt x="1324498" y="2008704"/>
                  </a:lnTo>
                  <a:lnTo>
                    <a:pt x="1321058" y="2012410"/>
                  </a:lnTo>
                  <a:lnTo>
                    <a:pt x="1316824" y="2015851"/>
                  </a:lnTo>
                  <a:lnTo>
                    <a:pt x="1312590" y="2019292"/>
                  </a:lnTo>
                  <a:lnTo>
                    <a:pt x="1308091" y="2022468"/>
                  </a:lnTo>
                  <a:lnTo>
                    <a:pt x="1303592" y="2025115"/>
                  </a:lnTo>
                  <a:lnTo>
                    <a:pt x="1299093" y="2028026"/>
                  </a:lnTo>
                  <a:lnTo>
                    <a:pt x="1294065" y="2030408"/>
                  </a:lnTo>
                  <a:lnTo>
                    <a:pt x="1289302" y="2032791"/>
                  </a:lnTo>
                  <a:lnTo>
                    <a:pt x="1284009" y="2034643"/>
                  </a:lnTo>
                  <a:lnTo>
                    <a:pt x="1278716" y="2036496"/>
                  </a:lnTo>
                  <a:lnTo>
                    <a:pt x="1273424" y="2038084"/>
                  </a:lnTo>
                  <a:lnTo>
                    <a:pt x="1268131" y="2039143"/>
                  </a:lnTo>
                  <a:lnTo>
                    <a:pt x="1262574" y="2040466"/>
                  </a:lnTo>
                  <a:lnTo>
                    <a:pt x="1257016" y="2040996"/>
                  </a:lnTo>
                  <a:lnTo>
                    <a:pt x="1251194" y="2041525"/>
                  </a:lnTo>
                  <a:lnTo>
                    <a:pt x="1245372" y="2041525"/>
                  </a:lnTo>
                  <a:lnTo>
                    <a:pt x="111941" y="2041525"/>
                  </a:lnTo>
                  <a:lnTo>
                    <a:pt x="106119" y="2041525"/>
                  </a:lnTo>
                  <a:lnTo>
                    <a:pt x="100561" y="2040996"/>
                  </a:lnTo>
                  <a:lnTo>
                    <a:pt x="94739" y="2040466"/>
                  </a:lnTo>
                  <a:lnTo>
                    <a:pt x="89447" y="2039143"/>
                  </a:lnTo>
                  <a:lnTo>
                    <a:pt x="83889" y="2038084"/>
                  </a:lnTo>
                  <a:lnTo>
                    <a:pt x="78861" y="2036496"/>
                  </a:lnTo>
                  <a:lnTo>
                    <a:pt x="73569" y="2034643"/>
                  </a:lnTo>
                  <a:lnTo>
                    <a:pt x="68540" y="2032791"/>
                  </a:lnTo>
                  <a:lnTo>
                    <a:pt x="63248" y="2030408"/>
                  </a:lnTo>
                  <a:lnTo>
                    <a:pt x="58484" y="2028026"/>
                  </a:lnTo>
                  <a:lnTo>
                    <a:pt x="53721" y="2025115"/>
                  </a:lnTo>
                  <a:lnTo>
                    <a:pt x="49222" y="2022468"/>
                  </a:lnTo>
                  <a:lnTo>
                    <a:pt x="44988" y="2019292"/>
                  </a:lnTo>
                  <a:lnTo>
                    <a:pt x="40754" y="2015851"/>
                  </a:lnTo>
                  <a:lnTo>
                    <a:pt x="36784" y="2012410"/>
                  </a:lnTo>
                  <a:lnTo>
                    <a:pt x="32815" y="2008704"/>
                  </a:lnTo>
                  <a:lnTo>
                    <a:pt x="29110" y="2004734"/>
                  </a:lnTo>
                  <a:lnTo>
                    <a:pt x="25405" y="2000764"/>
                  </a:lnTo>
                  <a:lnTo>
                    <a:pt x="22229" y="1996529"/>
                  </a:lnTo>
                  <a:lnTo>
                    <a:pt x="19054" y="1992029"/>
                  </a:lnTo>
                  <a:lnTo>
                    <a:pt x="16143" y="1987529"/>
                  </a:lnTo>
                  <a:lnTo>
                    <a:pt x="13232" y="1982765"/>
                  </a:lnTo>
                  <a:lnTo>
                    <a:pt x="11115" y="1978000"/>
                  </a:lnTo>
                  <a:lnTo>
                    <a:pt x="8733" y="1972971"/>
                  </a:lnTo>
                  <a:lnTo>
                    <a:pt x="6881" y="1967942"/>
                  </a:lnTo>
                  <a:lnTo>
                    <a:pt x="5028" y="1962913"/>
                  </a:lnTo>
                  <a:lnTo>
                    <a:pt x="3440" y="1957355"/>
                  </a:lnTo>
                  <a:lnTo>
                    <a:pt x="2117" y="1951797"/>
                  </a:lnTo>
                  <a:lnTo>
                    <a:pt x="1323" y="1946503"/>
                  </a:lnTo>
                  <a:lnTo>
                    <a:pt x="529" y="1940944"/>
                  </a:lnTo>
                  <a:lnTo>
                    <a:pt x="265" y="1934857"/>
                  </a:lnTo>
                  <a:lnTo>
                    <a:pt x="0" y="1929298"/>
                  </a:lnTo>
                  <a:lnTo>
                    <a:pt x="265" y="1924004"/>
                  </a:lnTo>
                  <a:lnTo>
                    <a:pt x="529" y="1918711"/>
                  </a:lnTo>
                  <a:lnTo>
                    <a:pt x="1059" y="1913417"/>
                  </a:lnTo>
                  <a:lnTo>
                    <a:pt x="1852" y="1908388"/>
                  </a:lnTo>
                  <a:lnTo>
                    <a:pt x="2911" y="1903359"/>
                  </a:lnTo>
                  <a:lnTo>
                    <a:pt x="4499" y="1898065"/>
                  </a:lnTo>
                  <a:lnTo>
                    <a:pt x="5822" y="1893301"/>
                  </a:lnTo>
                  <a:lnTo>
                    <a:pt x="7674" y="1888537"/>
                  </a:lnTo>
                  <a:lnTo>
                    <a:pt x="9791" y="1883772"/>
                  </a:lnTo>
                  <a:lnTo>
                    <a:pt x="11644" y="1879273"/>
                  </a:lnTo>
                  <a:lnTo>
                    <a:pt x="14290" y="1874773"/>
                  </a:lnTo>
                  <a:lnTo>
                    <a:pt x="16672" y="1870538"/>
                  </a:lnTo>
                  <a:lnTo>
                    <a:pt x="19583" y="1866568"/>
                  </a:lnTo>
                  <a:lnTo>
                    <a:pt x="22229" y="1862597"/>
                  </a:lnTo>
                  <a:lnTo>
                    <a:pt x="25405" y="1858627"/>
                  </a:lnTo>
                  <a:lnTo>
                    <a:pt x="28845" y="1854657"/>
                  </a:lnTo>
                  <a:lnTo>
                    <a:pt x="32285" y="1850951"/>
                  </a:lnTo>
                  <a:lnTo>
                    <a:pt x="35726" y="1847510"/>
                  </a:lnTo>
                  <a:lnTo>
                    <a:pt x="39431" y="1844334"/>
                  </a:lnTo>
                  <a:lnTo>
                    <a:pt x="43400" y="1841158"/>
                  </a:lnTo>
                  <a:lnTo>
                    <a:pt x="47634" y="1838246"/>
                  </a:lnTo>
                  <a:lnTo>
                    <a:pt x="51604" y="1835599"/>
                  </a:lnTo>
                  <a:lnTo>
                    <a:pt x="56103" y="1832688"/>
                  </a:lnTo>
                  <a:lnTo>
                    <a:pt x="60601" y="1830570"/>
                  </a:lnTo>
                  <a:lnTo>
                    <a:pt x="65100" y="1828188"/>
                  </a:lnTo>
                  <a:lnTo>
                    <a:pt x="69599" y="1826335"/>
                  </a:lnTo>
                  <a:lnTo>
                    <a:pt x="74362" y="1824218"/>
                  </a:lnTo>
                  <a:lnTo>
                    <a:pt x="79391" y="1822894"/>
                  </a:lnTo>
                  <a:lnTo>
                    <a:pt x="84154" y="1821571"/>
                  </a:lnTo>
                  <a:lnTo>
                    <a:pt x="89182" y="1820247"/>
                  </a:lnTo>
                  <a:lnTo>
                    <a:pt x="94210" y="1819189"/>
                  </a:lnTo>
                  <a:lnTo>
                    <a:pt x="99503" y="1818659"/>
                  </a:lnTo>
                  <a:lnTo>
                    <a:pt x="103737" y="1775516"/>
                  </a:lnTo>
                  <a:lnTo>
                    <a:pt x="106383" y="1751694"/>
                  </a:lnTo>
                  <a:lnTo>
                    <a:pt x="108765" y="1727078"/>
                  </a:lnTo>
                  <a:lnTo>
                    <a:pt x="112205" y="1701668"/>
                  </a:lnTo>
                  <a:lnTo>
                    <a:pt x="115646" y="1675993"/>
                  </a:lnTo>
                  <a:lnTo>
                    <a:pt x="119615" y="1650319"/>
                  </a:lnTo>
                  <a:lnTo>
                    <a:pt x="123585" y="1624909"/>
                  </a:lnTo>
                  <a:lnTo>
                    <a:pt x="126231" y="1609028"/>
                  </a:lnTo>
                  <a:lnTo>
                    <a:pt x="129142" y="1593676"/>
                  </a:lnTo>
                  <a:lnTo>
                    <a:pt x="132053" y="1578854"/>
                  </a:lnTo>
                  <a:lnTo>
                    <a:pt x="135228" y="1563767"/>
                  </a:lnTo>
                  <a:lnTo>
                    <a:pt x="138669" y="1549473"/>
                  </a:lnTo>
                  <a:lnTo>
                    <a:pt x="142374" y="1535710"/>
                  </a:lnTo>
                  <a:lnTo>
                    <a:pt x="146343" y="1521946"/>
                  </a:lnTo>
                  <a:lnTo>
                    <a:pt x="150313" y="1508976"/>
                  </a:lnTo>
                  <a:lnTo>
                    <a:pt x="155605" y="1493889"/>
                  </a:lnTo>
                  <a:lnTo>
                    <a:pt x="161163" y="1479332"/>
                  </a:lnTo>
                  <a:lnTo>
                    <a:pt x="166985" y="1464509"/>
                  </a:lnTo>
                  <a:lnTo>
                    <a:pt x="173071" y="1449951"/>
                  </a:lnTo>
                  <a:lnTo>
                    <a:pt x="179687" y="1435394"/>
                  </a:lnTo>
                  <a:lnTo>
                    <a:pt x="186568" y="1421365"/>
                  </a:lnTo>
                  <a:lnTo>
                    <a:pt x="193713" y="1407337"/>
                  </a:lnTo>
                  <a:lnTo>
                    <a:pt x="201387" y="1393309"/>
                  </a:lnTo>
                  <a:lnTo>
                    <a:pt x="209062" y="1379810"/>
                  </a:lnTo>
                  <a:lnTo>
                    <a:pt x="217265" y="1366046"/>
                  </a:lnTo>
                  <a:lnTo>
                    <a:pt x="225734" y="1352547"/>
                  </a:lnTo>
                  <a:lnTo>
                    <a:pt x="234467" y="1339048"/>
                  </a:lnTo>
                  <a:lnTo>
                    <a:pt x="243729" y="1325814"/>
                  </a:lnTo>
                  <a:lnTo>
                    <a:pt x="252991" y="1312844"/>
                  </a:lnTo>
                  <a:lnTo>
                    <a:pt x="262783" y="1299874"/>
                  </a:lnTo>
                  <a:lnTo>
                    <a:pt x="272574" y="1286905"/>
                  </a:lnTo>
                  <a:lnTo>
                    <a:pt x="282630" y="1274200"/>
                  </a:lnTo>
                  <a:lnTo>
                    <a:pt x="293216" y="1261495"/>
                  </a:lnTo>
                  <a:lnTo>
                    <a:pt x="304066" y="1249055"/>
                  </a:lnTo>
                  <a:lnTo>
                    <a:pt x="314916" y="1236614"/>
                  </a:lnTo>
                  <a:lnTo>
                    <a:pt x="326295" y="1224174"/>
                  </a:lnTo>
                  <a:lnTo>
                    <a:pt x="337674" y="1211734"/>
                  </a:lnTo>
                  <a:lnTo>
                    <a:pt x="349583" y="1199558"/>
                  </a:lnTo>
                  <a:lnTo>
                    <a:pt x="361756" y="1187118"/>
                  </a:lnTo>
                  <a:lnTo>
                    <a:pt x="374194" y="1174678"/>
                  </a:lnTo>
                  <a:lnTo>
                    <a:pt x="386896" y="1162767"/>
                  </a:lnTo>
                  <a:lnTo>
                    <a:pt x="399864" y="1150327"/>
                  </a:lnTo>
                  <a:lnTo>
                    <a:pt x="413095" y="1137886"/>
                  </a:lnTo>
                  <a:lnTo>
                    <a:pt x="440617" y="1113271"/>
                  </a:lnTo>
                  <a:lnTo>
                    <a:pt x="468933" y="1088125"/>
                  </a:lnTo>
                  <a:lnTo>
                    <a:pt x="469198" y="1087331"/>
                  </a:lnTo>
                  <a:lnTo>
                    <a:pt x="470786" y="1083890"/>
                  </a:lnTo>
                  <a:lnTo>
                    <a:pt x="472374" y="1079126"/>
                  </a:lnTo>
                  <a:lnTo>
                    <a:pt x="473961" y="1073303"/>
                  </a:lnTo>
                  <a:lnTo>
                    <a:pt x="475814" y="1066156"/>
                  </a:lnTo>
                  <a:lnTo>
                    <a:pt x="478460" y="1054510"/>
                  </a:lnTo>
                  <a:lnTo>
                    <a:pt x="479519" y="1049746"/>
                  </a:lnTo>
                  <a:lnTo>
                    <a:pt x="480577" y="1044982"/>
                  </a:lnTo>
                  <a:lnTo>
                    <a:pt x="481371" y="1039952"/>
                  </a:lnTo>
                  <a:lnTo>
                    <a:pt x="481900" y="1033865"/>
                  </a:lnTo>
                  <a:lnTo>
                    <a:pt x="482165" y="1026718"/>
                  </a:lnTo>
                  <a:lnTo>
                    <a:pt x="482430" y="1017719"/>
                  </a:lnTo>
                  <a:lnTo>
                    <a:pt x="482430" y="1010308"/>
                  </a:lnTo>
                  <a:lnTo>
                    <a:pt x="482165" y="1005279"/>
                  </a:lnTo>
                  <a:lnTo>
                    <a:pt x="481636" y="1001838"/>
                  </a:lnTo>
                  <a:lnTo>
                    <a:pt x="481106" y="999455"/>
                  </a:lnTo>
                  <a:lnTo>
                    <a:pt x="479254" y="994426"/>
                  </a:lnTo>
                  <a:lnTo>
                    <a:pt x="478460" y="990456"/>
                  </a:lnTo>
                  <a:lnTo>
                    <a:pt x="477402" y="984633"/>
                  </a:lnTo>
                  <a:lnTo>
                    <a:pt x="476343" y="978810"/>
                  </a:lnTo>
                  <a:lnTo>
                    <a:pt x="475549" y="973516"/>
                  </a:lnTo>
                  <a:lnTo>
                    <a:pt x="472903" y="964517"/>
                  </a:lnTo>
                  <a:lnTo>
                    <a:pt x="470786" y="957900"/>
                  </a:lnTo>
                  <a:lnTo>
                    <a:pt x="468933" y="953665"/>
                  </a:lnTo>
                  <a:lnTo>
                    <a:pt x="440617" y="928520"/>
                  </a:lnTo>
                  <a:lnTo>
                    <a:pt x="413095" y="903904"/>
                  </a:lnTo>
                  <a:lnTo>
                    <a:pt x="399864" y="891463"/>
                  </a:lnTo>
                  <a:lnTo>
                    <a:pt x="386896" y="879288"/>
                  </a:lnTo>
                  <a:lnTo>
                    <a:pt x="374194" y="866848"/>
                  </a:lnTo>
                  <a:lnTo>
                    <a:pt x="361756" y="854407"/>
                  </a:lnTo>
                  <a:lnTo>
                    <a:pt x="349583" y="841967"/>
                  </a:lnTo>
                  <a:lnTo>
                    <a:pt x="337674" y="829792"/>
                  </a:lnTo>
                  <a:lnTo>
                    <a:pt x="326295" y="817351"/>
                  </a:lnTo>
                  <a:lnTo>
                    <a:pt x="314916" y="804911"/>
                  </a:lnTo>
                  <a:lnTo>
                    <a:pt x="304066" y="792736"/>
                  </a:lnTo>
                  <a:lnTo>
                    <a:pt x="293216" y="780031"/>
                  </a:lnTo>
                  <a:lnTo>
                    <a:pt x="282630" y="767590"/>
                  </a:lnTo>
                  <a:lnTo>
                    <a:pt x="272574" y="754885"/>
                  </a:lnTo>
                  <a:lnTo>
                    <a:pt x="262783" y="742180"/>
                  </a:lnTo>
                  <a:lnTo>
                    <a:pt x="252991" y="728946"/>
                  </a:lnTo>
                  <a:lnTo>
                    <a:pt x="243729" y="715712"/>
                  </a:lnTo>
                  <a:lnTo>
                    <a:pt x="234467" y="702478"/>
                  </a:lnTo>
                  <a:lnTo>
                    <a:pt x="225734" y="689243"/>
                  </a:lnTo>
                  <a:lnTo>
                    <a:pt x="217265" y="675480"/>
                  </a:lnTo>
                  <a:lnTo>
                    <a:pt x="209062" y="661981"/>
                  </a:lnTo>
                  <a:lnTo>
                    <a:pt x="201387" y="648217"/>
                  </a:lnTo>
                  <a:lnTo>
                    <a:pt x="193713" y="634188"/>
                  </a:lnTo>
                  <a:lnTo>
                    <a:pt x="186568" y="620160"/>
                  </a:lnTo>
                  <a:lnTo>
                    <a:pt x="179687" y="606132"/>
                  </a:lnTo>
                  <a:lnTo>
                    <a:pt x="173071" y="591839"/>
                  </a:lnTo>
                  <a:lnTo>
                    <a:pt x="166985" y="577016"/>
                  </a:lnTo>
                  <a:lnTo>
                    <a:pt x="161163" y="562458"/>
                  </a:lnTo>
                  <a:lnTo>
                    <a:pt x="155605" y="547636"/>
                  </a:lnTo>
                  <a:lnTo>
                    <a:pt x="150313" y="532814"/>
                  </a:lnTo>
                  <a:lnTo>
                    <a:pt x="146343" y="519579"/>
                  </a:lnTo>
                  <a:lnTo>
                    <a:pt x="142374" y="506080"/>
                  </a:lnTo>
                  <a:lnTo>
                    <a:pt x="138669" y="492052"/>
                  </a:lnTo>
                  <a:lnTo>
                    <a:pt x="135228" y="477759"/>
                  </a:lnTo>
                  <a:lnTo>
                    <a:pt x="132053" y="462936"/>
                  </a:lnTo>
                  <a:lnTo>
                    <a:pt x="129142" y="447849"/>
                  </a:lnTo>
                  <a:lnTo>
                    <a:pt x="126231" y="432762"/>
                  </a:lnTo>
                  <a:lnTo>
                    <a:pt x="123585" y="416881"/>
                  </a:lnTo>
                  <a:lnTo>
                    <a:pt x="118292" y="385648"/>
                  </a:lnTo>
                  <a:lnTo>
                    <a:pt x="113793" y="353886"/>
                  </a:lnTo>
                  <a:lnTo>
                    <a:pt x="110088" y="322653"/>
                  </a:lnTo>
                  <a:lnTo>
                    <a:pt x="106383" y="292214"/>
                  </a:lnTo>
                  <a:lnTo>
                    <a:pt x="102678" y="255952"/>
                  </a:lnTo>
                  <a:lnTo>
                    <a:pt x="99503" y="223131"/>
                  </a:lnTo>
                  <a:lnTo>
                    <a:pt x="94210" y="222337"/>
                  </a:lnTo>
                  <a:lnTo>
                    <a:pt x="89182" y="221543"/>
                  </a:lnTo>
                  <a:lnTo>
                    <a:pt x="84154" y="220219"/>
                  </a:lnTo>
                  <a:lnTo>
                    <a:pt x="79391" y="218896"/>
                  </a:lnTo>
                  <a:lnTo>
                    <a:pt x="74362" y="217308"/>
                  </a:lnTo>
                  <a:lnTo>
                    <a:pt x="69599" y="215455"/>
                  </a:lnTo>
                  <a:lnTo>
                    <a:pt x="65100" y="213602"/>
                  </a:lnTo>
                  <a:lnTo>
                    <a:pt x="60601" y="211220"/>
                  </a:lnTo>
                  <a:lnTo>
                    <a:pt x="56103" y="208838"/>
                  </a:lnTo>
                  <a:lnTo>
                    <a:pt x="51604" y="206191"/>
                  </a:lnTo>
                  <a:lnTo>
                    <a:pt x="47634" y="203544"/>
                  </a:lnTo>
                  <a:lnTo>
                    <a:pt x="43400" y="200368"/>
                  </a:lnTo>
                  <a:lnTo>
                    <a:pt x="39431" y="197191"/>
                  </a:lnTo>
                  <a:lnTo>
                    <a:pt x="35726" y="194280"/>
                  </a:lnTo>
                  <a:lnTo>
                    <a:pt x="32285" y="190574"/>
                  </a:lnTo>
                  <a:lnTo>
                    <a:pt x="28845" y="186869"/>
                  </a:lnTo>
                  <a:lnTo>
                    <a:pt x="25405" y="183163"/>
                  </a:lnTo>
                  <a:lnTo>
                    <a:pt x="22229" y="179193"/>
                  </a:lnTo>
                  <a:lnTo>
                    <a:pt x="19583" y="174958"/>
                  </a:lnTo>
                  <a:lnTo>
                    <a:pt x="16672" y="171252"/>
                  </a:lnTo>
                  <a:lnTo>
                    <a:pt x="14290" y="166753"/>
                  </a:lnTo>
                  <a:lnTo>
                    <a:pt x="11644" y="162253"/>
                  </a:lnTo>
                  <a:lnTo>
                    <a:pt x="9791" y="157753"/>
                  </a:lnTo>
                  <a:lnTo>
                    <a:pt x="7674" y="152989"/>
                  </a:lnTo>
                  <a:lnTo>
                    <a:pt x="5822" y="148225"/>
                  </a:lnTo>
                  <a:lnTo>
                    <a:pt x="4499" y="143460"/>
                  </a:lnTo>
                  <a:lnTo>
                    <a:pt x="2911" y="138166"/>
                  </a:lnTo>
                  <a:lnTo>
                    <a:pt x="1852" y="133137"/>
                  </a:lnTo>
                  <a:lnTo>
                    <a:pt x="1059" y="128108"/>
                  </a:lnTo>
                  <a:lnTo>
                    <a:pt x="529" y="122815"/>
                  </a:lnTo>
                  <a:lnTo>
                    <a:pt x="265" y="117786"/>
                  </a:lnTo>
                  <a:lnTo>
                    <a:pt x="0" y="112227"/>
                  </a:lnTo>
                  <a:lnTo>
                    <a:pt x="265" y="106404"/>
                  </a:lnTo>
                  <a:lnTo>
                    <a:pt x="529" y="100846"/>
                  </a:lnTo>
                  <a:lnTo>
                    <a:pt x="1323" y="95287"/>
                  </a:lnTo>
                  <a:lnTo>
                    <a:pt x="2117" y="89729"/>
                  </a:lnTo>
                  <a:lnTo>
                    <a:pt x="3440" y="84435"/>
                  </a:lnTo>
                  <a:lnTo>
                    <a:pt x="5028" y="78877"/>
                  </a:lnTo>
                  <a:lnTo>
                    <a:pt x="6881" y="73583"/>
                  </a:lnTo>
                  <a:lnTo>
                    <a:pt x="8733" y="68554"/>
                  </a:lnTo>
                  <a:lnTo>
                    <a:pt x="11115" y="63525"/>
                  </a:lnTo>
                  <a:lnTo>
                    <a:pt x="13232" y="58761"/>
                  </a:lnTo>
                  <a:lnTo>
                    <a:pt x="16143" y="53996"/>
                  </a:lnTo>
                  <a:lnTo>
                    <a:pt x="19054" y="49497"/>
                  </a:lnTo>
                  <a:lnTo>
                    <a:pt x="22229" y="45262"/>
                  </a:lnTo>
                  <a:lnTo>
                    <a:pt x="25405" y="41027"/>
                  </a:lnTo>
                  <a:lnTo>
                    <a:pt x="29110" y="36792"/>
                  </a:lnTo>
                  <a:lnTo>
                    <a:pt x="32815" y="32821"/>
                  </a:lnTo>
                  <a:lnTo>
                    <a:pt x="36784" y="29380"/>
                  </a:lnTo>
                  <a:lnTo>
                    <a:pt x="40754" y="25675"/>
                  </a:lnTo>
                  <a:lnTo>
                    <a:pt x="44988" y="22499"/>
                  </a:lnTo>
                  <a:lnTo>
                    <a:pt x="49222" y="19058"/>
                  </a:lnTo>
                  <a:lnTo>
                    <a:pt x="53721" y="16411"/>
                  </a:lnTo>
                  <a:lnTo>
                    <a:pt x="58484" y="13499"/>
                  </a:lnTo>
                  <a:lnTo>
                    <a:pt x="63248" y="11382"/>
                  </a:lnTo>
                  <a:lnTo>
                    <a:pt x="68540" y="9000"/>
                  </a:lnTo>
                  <a:lnTo>
                    <a:pt x="73569" y="6882"/>
                  </a:lnTo>
                  <a:lnTo>
                    <a:pt x="78861" y="5029"/>
                  </a:lnTo>
                  <a:lnTo>
                    <a:pt x="83889" y="3706"/>
                  </a:lnTo>
                  <a:lnTo>
                    <a:pt x="89447" y="2382"/>
                  </a:lnTo>
                  <a:lnTo>
                    <a:pt x="94739" y="1324"/>
                  </a:lnTo>
                  <a:lnTo>
                    <a:pt x="100561" y="530"/>
                  </a:lnTo>
                  <a:lnTo>
                    <a:pt x="106119" y="265"/>
                  </a:lnTo>
                  <a:lnTo>
                    <a:pt x="111941" y="0"/>
                  </a:lnTo>
                  <a:close/>
                </a:path>
              </a:pathLst>
            </a:custGeom>
            <a:grpFill/>
            <a:ln>
              <a:solidFill>
                <a:schemeClr val="bg1"/>
              </a:solid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grpSp>
      <p:grpSp>
        <p:nvGrpSpPr>
          <p:cNvPr id="31" name="组合 30"/>
          <p:cNvGrpSpPr/>
          <p:nvPr/>
        </p:nvGrpSpPr>
        <p:grpSpPr>
          <a:xfrm>
            <a:off x="4019642" y="5235476"/>
            <a:ext cx="504056" cy="504056"/>
            <a:chOff x="792004" y="1576525"/>
            <a:chExt cx="504056" cy="504056"/>
          </a:xfrm>
          <a:solidFill>
            <a:srgbClr val="92D050"/>
          </a:solidFill>
        </p:grpSpPr>
        <p:sp>
          <p:nvSpPr>
            <p:cNvPr id="32" name="泪滴形 31"/>
            <p:cNvSpPr/>
            <p:nvPr/>
          </p:nvSpPr>
          <p:spPr>
            <a:xfrm rot="8100000">
              <a:off x="792004" y="1576525"/>
              <a:ext cx="504056" cy="50405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KSO_Shape"/>
            <p:cNvSpPr/>
            <p:nvPr/>
          </p:nvSpPr>
          <p:spPr bwMode="auto">
            <a:xfrm>
              <a:off x="958094" y="1707654"/>
              <a:ext cx="171876" cy="258460"/>
            </a:xfrm>
            <a:custGeom>
              <a:avLst/>
              <a:gdLst>
                <a:gd name="T0" fmla="*/ 901841 w 1357313"/>
                <a:gd name="T1" fmla="*/ 1418297 h 2041525"/>
                <a:gd name="T2" fmla="*/ 952713 w 1357313"/>
                <a:gd name="T3" fmla="*/ 1537310 h 2041525"/>
                <a:gd name="T4" fmla="*/ 324238 w 1357313"/>
                <a:gd name="T5" fmla="*/ 1501582 h 2041525"/>
                <a:gd name="T6" fmla="*/ 380048 w 1357313"/>
                <a:gd name="T7" fmla="*/ 1395135 h 2041525"/>
                <a:gd name="T8" fmla="*/ 837417 w 1357313"/>
                <a:gd name="T9" fmla="*/ 530566 h 2041525"/>
                <a:gd name="T10" fmla="*/ 669920 w 1357313"/>
                <a:gd name="T11" fmla="*/ 686107 h 2041525"/>
                <a:gd name="T12" fmla="*/ 595424 w 1357313"/>
                <a:gd name="T13" fmla="*/ 686107 h 2041525"/>
                <a:gd name="T14" fmla="*/ 427927 w 1357313"/>
                <a:gd name="T15" fmla="*/ 530566 h 2041525"/>
                <a:gd name="T16" fmla="*/ 206486 w 1357313"/>
                <a:gd name="T17" fmla="*/ 405798 h 2041525"/>
                <a:gd name="T18" fmla="*/ 269716 w 1357313"/>
                <a:gd name="T19" fmla="*/ 553495 h 2041525"/>
                <a:gd name="T20" fmla="*/ 416183 w 1357313"/>
                <a:gd name="T21" fmla="*/ 730090 h 2041525"/>
                <a:gd name="T22" fmla="*/ 523871 w 1357313"/>
                <a:gd name="T23" fmla="*/ 839505 h 2041525"/>
                <a:gd name="T24" fmla="*/ 549065 w 1357313"/>
                <a:gd name="T25" fmla="*/ 957810 h 2041525"/>
                <a:gd name="T26" fmla="*/ 521401 w 1357313"/>
                <a:gd name="T27" fmla="*/ 1070930 h 2041525"/>
                <a:gd name="T28" fmla="*/ 406056 w 1357313"/>
                <a:gd name="T29" fmla="*/ 1185778 h 2041525"/>
                <a:gd name="T30" fmla="*/ 263047 w 1357313"/>
                <a:gd name="T31" fmla="*/ 1361879 h 2041525"/>
                <a:gd name="T32" fmla="*/ 205745 w 1357313"/>
                <a:gd name="T33" fmla="*/ 1502167 h 2041525"/>
                <a:gd name="T34" fmla="*/ 1072195 w 1357313"/>
                <a:gd name="T35" fmla="*/ 1557244 h 2041525"/>
                <a:gd name="T36" fmla="*/ 1021808 w 1357313"/>
                <a:gd name="T37" fmla="*/ 1393740 h 2041525"/>
                <a:gd name="T38" fmla="*/ 889667 w 1357313"/>
                <a:gd name="T39" fmla="*/ 1217639 h 2041525"/>
                <a:gd name="T40" fmla="*/ 755797 w 1357313"/>
                <a:gd name="T41" fmla="*/ 1087231 h 2041525"/>
                <a:gd name="T42" fmla="*/ 719983 w 1357313"/>
                <a:gd name="T43" fmla="*/ 986954 h 2041525"/>
                <a:gd name="T44" fmla="*/ 728381 w 1357313"/>
                <a:gd name="T45" fmla="*/ 880504 h 2041525"/>
                <a:gd name="T46" fmla="*/ 790870 w 1357313"/>
                <a:gd name="T47" fmla="*/ 784920 h 2041525"/>
                <a:gd name="T48" fmla="*/ 959566 w 1357313"/>
                <a:gd name="T49" fmla="*/ 605115 h 2041525"/>
                <a:gd name="T50" fmla="*/ 1046261 w 1357313"/>
                <a:gd name="T51" fmla="*/ 456677 h 2041525"/>
                <a:gd name="T52" fmla="*/ 1090473 w 1357313"/>
                <a:gd name="T53" fmla="*/ 209197 h 2041525"/>
                <a:gd name="T54" fmla="*/ 1216685 w 1357313"/>
                <a:gd name="T55" fmla="*/ 15314 h 2041525"/>
                <a:gd name="T56" fmla="*/ 1260650 w 1357313"/>
                <a:gd name="T57" fmla="*/ 68662 h 2041525"/>
                <a:gd name="T58" fmla="*/ 1261391 w 1357313"/>
                <a:gd name="T59" fmla="*/ 138313 h 2041525"/>
                <a:gd name="T60" fmla="*/ 1222613 w 1357313"/>
                <a:gd name="T61" fmla="*/ 189932 h 2041525"/>
                <a:gd name="T62" fmla="*/ 1165311 w 1357313"/>
                <a:gd name="T63" fmla="*/ 293419 h 2041525"/>
                <a:gd name="T64" fmla="*/ 1116654 w 1357313"/>
                <a:gd name="T65" fmla="*/ 524844 h 2041525"/>
                <a:gd name="T66" fmla="*/ 1012670 w 1357313"/>
                <a:gd name="T67" fmla="*/ 704403 h 2041525"/>
                <a:gd name="T68" fmla="*/ 829154 w 1357313"/>
                <a:gd name="T69" fmla="*/ 889890 h 2041525"/>
                <a:gd name="T70" fmla="*/ 817052 w 1357313"/>
                <a:gd name="T71" fmla="*/ 962009 h 2041525"/>
                <a:gd name="T72" fmla="*/ 905969 w 1357313"/>
                <a:gd name="T73" fmla="*/ 1085008 h 2041525"/>
                <a:gd name="T74" fmla="*/ 1048237 w 1357313"/>
                <a:gd name="T75" fmla="*/ 1249500 h 2041525"/>
                <a:gd name="T76" fmla="*/ 1134190 w 1357313"/>
                <a:gd name="T77" fmla="*/ 1433011 h 2041525"/>
                <a:gd name="T78" fmla="*/ 1183588 w 1357313"/>
                <a:gd name="T79" fmla="*/ 1698520 h 2041525"/>
                <a:gd name="T80" fmla="*/ 1240149 w 1357313"/>
                <a:gd name="T81" fmla="*/ 1730629 h 2041525"/>
                <a:gd name="T82" fmla="*/ 1266331 w 1357313"/>
                <a:gd name="T83" fmla="*/ 1790399 h 2041525"/>
                <a:gd name="T84" fmla="*/ 1249041 w 1357313"/>
                <a:gd name="T85" fmla="*/ 1858814 h 2041525"/>
                <a:gd name="T86" fmla="*/ 1193468 w 1357313"/>
                <a:gd name="T87" fmla="*/ 1900307 h 2041525"/>
                <a:gd name="T88" fmla="*/ 68664 w 1357313"/>
                <a:gd name="T89" fmla="*/ 1898578 h 2041525"/>
                <a:gd name="T90" fmla="*/ 15067 w 1357313"/>
                <a:gd name="T91" fmla="*/ 1854615 h 2041525"/>
                <a:gd name="T92" fmla="*/ 988 w 1357313"/>
                <a:gd name="T93" fmla="*/ 1785459 h 2041525"/>
                <a:gd name="T94" fmla="*/ 30133 w 1357313"/>
                <a:gd name="T95" fmla="*/ 1727170 h 2041525"/>
                <a:gd name="T96" fmla="*/ 87929 w 1357313"/>
                <a:gd name="T97" fmla="*/ 1697533 h 2041525"/>
                <a:gd name="T98" fmla="*/ 132882 w 1357313"/>
                <a:gd name="T99" fmla="*/ 1433011 h 2041525"/>
                <a:gd name="T100" fmla="*/ 218836 w 1357313"/>
                <a:gd name="T101" fmla="*/ 1249500 h 2041525"/>
                <a:gd name="T102" fmla="*/ 361103 w 1357313"/>
                <a:gd name="T103" fmla="*/ 1085008 h 2041525"/>
                <a:gd name="T104" fmla="*/ 449773 w 1357313"/>
                <a:gd name="T105" fmla="*/ 964726 h 2041525"/>
                <a:gd name="T106" fmla="*/ 437671 w 1357313"/>
                <a:gd name="T107" fmla="*/ 889890 h 2041525"/>
                <a:gd name="T108" fmla="*/ 254402 w 1357313"/>
                <a:gd name="T109" fmla="*/ 704403 h 2041525"/>
                <a:gd name="T110" fmla="*/ 150419 w 1357313"/>
                <a:gd name="T111" fmla="*/ 524844 h 2041525"/>
                <a:gd name="T112" fmla="*/ 99291 w 1357313"/>
                <a:gd name="T113" fmla="*/ 272672 h 2041525"/>
                <a:gd name="T114" fmla="*/ 40507 w 1357313"/>
                <a:gd name="T115" fmla="*/ 186969 h 2041525"/>
                <a:gd name="T116" fmla="*/ 4199 w 1357313"/>
                <a:gd name="T117" fmla="*/ 133866 h 2041525"/>
                <a:gd name="T118" fmla="*/ 8151 w 1357313"/>
                <a:gd name="T119" fmla="*/ 63970 h 2041525"/>
                <a:gd name="T120" fmla="*/ 54585 w 1357313"/>
                <a:gd name="T121" fmla="*/ 12596 h 20415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57313" h="2041525">
                  <a:moveTo>
                    <a:pt x="550334" y="1339850"/>
                  </a:moveTo>
                  <a:lnTo>
                    <a:pt x="806980" y="1339850"/>
                  </a:lnTo>
                  <a:lnTo>
                    <a:pt x="827353" y="1358335"/>
                  </a:lnTo>
                  <a:lnTo>
                    <a:pt x="846138" y="1376291"/>
                  </a:lnTo>
                  <a:lnTo>
                    <a:pt x="864130" y="1393983"/>
                  </a:lnTo>
                  <a:lnTo>
                    <a:pt x="880799" y="1411676"/>
                  </a:lnTo>
                  <a:lnTo>
                    <a:pt x="896674" y="1428840"/>
                  </a:lnTo>
                  <a:lnTo>
                    <a:pt x="911490" y="1445476"/>
                  </a:lnTo>
                  <a:lnTo>
                    <a:pt x="925249" y="1462376"/>
                  </a:lnTo>
                  <a:lnTo>
                    <a:pt x="938213" y="1479012"/>
                  </a:lnTo>
                  <a:lnTo>
                    <a:pt x="950120" y="1495120"/>
                  </a:lnTo>
                  <a:lnTo>
                    <a:pt x="955940" y="1503570"/>
                  </a:lnTo>
                  <a:lnTo>
                    <a:pt x="961232" y="1511756"/>
                  </a:lnTo>
                  <a:lnTo>
                    <a:pt x="966259" y="1519942"/>
                  </a:lnTo>
                  <a:lnTo>
                    <a:pt x="971286" y="1527863"/>
                  </a:lnTo>
                  <a:lnTo>
                    <a:pt x="976049" y="1535785"/>
                  </a:lnTo>
                  <a:lnTo>
                    <a:pt x="980547" y="1543971"/>
                  </a:lnTo>
                  <a:lnTo>
                    <a:pt x="985045" y="1552157"/>
                  </a:lnTo>
                  <a:lnTo>
                    <a:pt x="989278" y="1560343"/>
                  </a:lnTo>
                  <a:lnTo>
                    <a:pt x="993247" y="1568265"/>
                  </a:lnTo>
                  <a:lnTo>
                    <a:pt x="996951" y="1576451"/>
                  </a:lnTo>
                  <a:lnTo>
                    <a:pt x="1000391" y="1584637"/>
                  </a:lnTo>
                  <a:lnTo>
                    <a:pt x="1003830" y="1592823"/>
                  </a:lnTo>
                  <a:lnTo>
                    <a:pt x="1007005" y="1601273"/>
                  </a:lnTo>
                  <a:lnTo>
                    <a:pt x="1010180" y="1609195"/>
                  </a:lnTo>
                  <a:lnTo>
                    <a:pt x="1013355" y="1620286"/>
                  </a:lnTo>
                  <a:lnTo>
                    <a:pt x="1017059" y="1632697"/>
                  </a:lnTo>
                  <a:lnTo>
                    <a:pt x="1020764" y="1647484"/>
                  </a:lnTo>
                  <a:lnTo>
                    <a:pt x="1024203" y="1663592"/>
                  </a:lnTo>
                  <a:lnTo>
                    <a:pt x="1027643" y="1681284"/>
                  </a:lnTo>
                  <a:lnTo>
                    <a:pt x="1031347" y="1700297"/>
                  </a:lnTo>
                  <a:lnTo>
                    <a:pt x="1034786" y="1721158"/>
                  </a:lnTo>
                  <a:lnTo>
                    <a:pt x="1038226" y="1743075"/>
                  </a:lnTo>
                  <a:lnTo>
                    <a:pt x="319088" y="1743075"/>
                  </a:lnTo>
                  <a:lnTo>
                    <a:pt x="322528" y="1721158"/>
                  </a:lnTo>
                  <a:lnTo>
                    <a:pt x="325967" y="1700297"/>
                  </a:lnTo>
                  <a:lnTo>
                    <a:pt x="329407" y="1681284"/>
                  </a:lnTo>
                  <a:lnTo>
                    <a:pt x="332846" y="1663592"/>
                  </a:lnTo>
                  <a:lnTo>
                    <a:pt x="336551" y="1647484"/>
                  </a:lnTo>
                  <a:lnTo>
                    <a:pt x="339990" y="1632697"/>
                  </a:lnTo>
                  <a:lnTo>
                    <a:pt x="343694" y="1620286"/>
                  </a:lnTo>
                  <a:lnTo>
                    <a:pt x="347398" y="1609195"/>
                  </a:lnTo>
                  <a:lnTo>
                    <a:pt x="350309" y="1601273"/>
                  </a:lnTo>
                  <a:lnTo>
                    <a:pt x="353484" y="1592823"/>
                  </a:lnTo>
                  <a:lnTo>
                    <a:pt x="356923" y="1584637"/>
                  </a:lnTo>
                  <a:lnTo>
                    <a:pt x="360363" y="1576451"/>
                  </a:lnTo>
                  <a:lnTo>
                    <a:pt x="364067" y="1568265"/>
                  </a:lnTo>
                  <a:lnTo>
                    <a:pt x="368036" y="1560343"/>
                  </a:lnTo>
                  <a:lnTo>
                    <a:pt x="372269" y="1552157"/>
                  </a:lnTo>
                  <a:lnTo>
                    <a:pt x="376503" y="1543971"/>
                  </a:lnTo>
                  <a:lnTo>
                    <a:pt x="381265" y="1535785"/>
                  </a:lnTo>
                  <a:lnTo>
                    <a:pt x="386028" y="1527863"/>
                  </a:lnTo>
                  <a:lnTo>
                    <a:pt x="390790" y="1519942"/>
                  </a:lnTo>
                  <a:lnTo>
                    <a:pt x="396082" y="1511756"/>
                  </a:lnTo>
                  <a:lnTo>
                    <a:pt x="401373" y="1503570"/>
                  </a:lnTo>
                  <a:lnTo>
                    <a:pt x="407194" y="1495120"/>
                  </a:lnTo>
                  <a:lnTo>
                    <a:pt x="419101" y="1479012"/>
                  </a:lnTo>
                  <a:lnTo>
                    <a:pt x="432065" y="1462376"/>
                  </a:lnTo>
                  <a:lnTo>
                    <a:pt x="445824" y="1445476"/>
                  </a:lnTo>
                  <a:lnTo>
                    <a:pt x="460640" y="1428840"/>
                  </a:lnTo>
                  <a:lnTo>
                    <a:pt x="476515" y="1411676"/>
                  </a:lnTo>
                  <a:lnTo>
                    <a:pt x="493184" y="1393983"/>
                  </a:lnTo>
                  <a:lnTo>
                    <a:pt x="511176" y="1376291"/>
                  </a:lnTo>
                  <a:lnTo>
                    <a:pt x="530226" y="1358335"/>
                  </a:lnTo>
                  <a:lnTo>
                    <a:pt x="550334" y="1339850"/>
                  </a:lnTo>
                  <a:close/>
                  <a:moveTo>
                    <a:pt x="430213" y="534988"/>
                  </a:moveTo>
                  <a:lnTo>
                    <a:pt x="925513" y="534988"/>
                  </a:lnTo>
                  <a:lnTo>
                    <a:pt x="916527" y="545836"/>
                  </a:lnTo>
                  <a:lnTo>
                    <a:pt x="907012" y="557478"/>
                  </a:lnTo>
                  <a:lnTo>
                    <a:pt x="897233" y="568590"/>
                  </a:lnTo>
                  <a:lnTo>
                    <a:pt x="886925" y="580232"/>
                  </a:lnTo>
                  <a:lnTo>
                    <a:pt x="876089" y="591609"/>
                  </a:lnTo>
                  <a:lnTo>
                    <a:pt x="864988" y="603515"/>
                  </a:lnTo>
                  <a:lnTo>
                    <a:pt x="853095" y="615422"/>
                  </a:lnTo>
                  <a:lnTo>
                    <a:pt x="840937" y="627328"/>
                  </a:lnTo>
                  <a:lnTo>
                    <a:pt x="828250" y="639499"/>
                  </a:lnTo>
                  <a:lnTo>
                    <a:pt x="815035" y="651934"/>
                  </a:lnTo>
                  <a:lnTo>
                    <a:pt x="801292" y="664105"/>
                  </a:lnTo>
                  <a:lnTo>
                    <a:pt x="787019" y="677069"/>
                  </a:lnTo>
                  <a:lnTo>
                    <a:pt x="772218" y="690034"/>
                  </a:lnTo>
                  <a:lnTo>
                    <a:pt x="756625" y="702999"/>
                  </a:lnTo>
                  <a:lnTo>
                    <a:pt x="740767" y="716492"/>
                  </a:lnTo>
                  <a:lnTo>
                    <a:pt x="724116" y="729986"/>
                  </a:lnTo>
                  <a:lnTo>
                    <a:pt x="717772" y="735278"/>
                  </a:lnTo>
                  <a:lnTo>
                    <a:pt x="711429" y="740834"/>
                  </a:lnTo>
                  <a:lnTo>
                    <a:pt x="705350" y="746655"/>
                  </a:lnTo>
                  <a:lnTo>
                    <a:pt x="699536" y="753005"/>
                  </a:lnTo>
                  <a:lnTo>
                    <a:pt x="693985" y="759090"/>
                  </a:lnTo>
                  <a:lnTo>
                    <a:pt x="688171" y="765969"/>
                  </a:lnTo>
                  <a:lnTo>
                    <a:pt x="682885" y="772584"/>
                  </a:lnTo>
                  <a:lnTo>
                    <a:pt x="677863" y="779463"/>
                  </a:lnTo>
                  <a:lnTo>
                    <a:pt x="672841" y="772584"/>
                  </a:lnTo>
                  <a:lnTo>
                    <a:pt x="667555" y="765969"/>
                  </a:lnTo>
                  <a:lnTo>
                    <a:pt x="662005" y="759090"/>
                  </a:lnTo>
                  <a:lnTo>
                    <a:pt x="656190" y="753005"/>
                  </a:lnTo>
                  <a:lnTo>
                    <a:pt x="650376" y="746655"/>
                  </a:lnTo>
                  <a:lnTo>
                    <a:pt x="644297" y="740834"/>
                  </a:lnTo>
                  <a:lnTo>
                    <a:pt x="637954" y="735278"/>
                  </a:lnTo>
                  <a:lnTo>
                    <a:pt x="631610" y="729986"/>
                  </a:lnTo>
                  <a:lnTo>
                    <a:pt x="614959" y="716492"/>
                  </a:lnTo>
                  <a:lnTo>
                    <a:pt x="599101" y="702999"/>
                  </a:lnTo>
                  <a:lnTo>
                    <a:pt x="583508" y="690034"/>
                  </a:lnTo>
                  <a:lnTo>
                    <a:pt x="568707" y="677069"/>
                  </a:lnTo>
                  <a:lnTo>
                    <a:pt x="554434" y="664105"/>
                  </a:lnTo>
                  <a:lnTo>
                    <a:pt x="540691" y="651934"/>
                  </a:lnTo>
                  <a:lnTo>
                    <a:pt x="527476" y="639499"/>
                  </a:lnTo>
                  <a:lnTo>
                    <a:pt x="514789" y="627328"/>
                  </a:lnTo>
                  <a:lnTo>
                    <a:pt x="502631" y="615422"/>
                  </a:lnTo>
                  <a:lnTo>
                    <a:pt x="490738" y="603515"/>
                  </a:lnTo>
                  <a:lnTo>
                    <a:pt x="479637" y="591609"/>
                  </a:lnTo>
                  <a:lnTo>
                    <a:pt x="468801" y="580232"/>
                  </a:lnTo>
                  <a:lnTo>
                    <a:pt x="458493" y="568590"/>
                  </a:lnTo>
                  <a:lnTo>
                    <a:pt x="448714" y="557478"/>
                  </a:lnTo>
                  <a:lnTo>
                    <a:pt x="439199" y="545836"/>
                  </a:lnTo>
                  <a:lnTo>
                    <a:pt x="430213" y="534988"/>
                  </a:lnTo>
                  <a:close/>
                  <a:moveTo>
                    <a:pt x="188949" y="224189"/>
                  </a:moveTo>
                  <a:lnTo>
                    <a:pt x="193448" y="263892"/>
                  </a:lnTo>
                  <a:lnTo>
                    <a:pt x="195830" y="284803"/>
                  </a:lnTo>
                  <a:lnTo>
                    <a:pt x="198741" y="306507"/>
                  </a:lnTo>
                  <a:lnTo>
                    <a:pt x="201917" y="328741"/>
                  </a:lnTo>
                  <a:lnTo>
                    <a:pt x="204828" y="350710"/>
                  </a:lnTo>
                  <a:lnTo>
                    <a:pt x="208532" y="372678"/>
                  </a:lnTo>
                  <a:lnTo>
                    <a:pt x="212502" y="394118"/>
                  </a:lnTo>
                  <a:lnTo>
                    <a:pt x="215413" y="408146"/>
                  </a:lnTo>
                  <a:lnTo>
                    <a:pt x="218059" y="421645"/>
                  </a:lnTo>
                  <a:lnTo>
                    <a:pt x="221235" y="434880"/>
                  </a:lnTo>
                  <a:lnTo>
                    <a:pt x="224410" y="447585"/>
                  </a:lnTo>
                  <a:lnTo>
                    <a:pt x="227321" y="459496"/>
                  </a:lnTo>
                  <a:lnTo>
                    <a:pt x="230497" y="470348"/>
                  </a:lnTo>
                  <a:lnTo>
                    <a:pt x="233673" y="480406"/>
                  </a:lnTo>
                  <a:lnTo>
                    <a:pt x="236584" y="489405"/>
                  </a:lnTo>
                  <a:lnTo>
                    <a:pt x="241082" y="501316"/>
                  </a:lnTo>
                  <a:lnTo>
                    <a:pt x="246111" y="513227"/>
                  </a:lnTo>
                  <a:lnTo>
                    <a:pt x="251403" y="524873"/>
                  </a:lnTo>
                  <a:lnTo>
                    <a:pt x="256961" y="536784"/>
                  </a:lnTo>
                  <a:lnTo>
                    <a:pt x="262783" y="547901"/>
                  </a:lnTo>
                  <a:lnTo>
                    <a:pt x="268605" y="559547"/>
                  </a:lnTo>
                  <a:lnTo>
                    <a:pt x="275220" y="570664"/>
                  </a:lnTo>
                  <a:lnTo>
                    <a:pt x="281836" y="581781"/>
                  </a:lnTo>
                  <a:lnTo>
                    <a:pt x="288981" y="593162"/>
                  </a:lnTo>
                  <a:lnTo>
                    <a:pt x="296127" y="604014"/>
                  </a:lnTo>
                  <a:lnTo>
                    <a:pt x="304066" y="615396"/>
                  </a:lnTo>
                  <a:lnTo>
                    <a:pt x="312005" y="626248"/>
                  </a:lnTo>
                  <a:lnTo>
                    <a:pt x="320473" y="637365"/>
                  </a:lnTo>
                  <a:lnTo>
                    <a:pt x="329206" y="648482"/>
                  </a:lnTo>
                  <a:lnTo>
                    <a:pt x="338468" y="659334"/>
                  </a:lnTo>
                  <a:lnTo>
                    <a:pt x="347730" y="670450"/>
                  </a:lnTo>
                  <a:lnTo>
                    <a:pt x="366784" y="692419"/>
                  </a:lnTo>
                  <a:lnTo>
                    <a:pt x="385309" y="714388"/>
                  </a:lnTo>
                  <a:lnTo>
                    <a:pt x="404362" y="736887"/>
                  </a:lnTo>
                  <a:lnTo>
                    <a:pt x="414154" y="748268"/>
                  </a:lnTo>
                  <a:lnTo>
                    <a:pt x="424210" y="759385"/>
                  </a:lnTo>
                  <a:lnTo>
                    <a:pt x="435060" y="771031"/>
                  </a:lnTo>
                  <a:lnTo>
                    <a:pt x="445910" y="782413"/>
                  </a:lnTo>
                  <a:lnTo>
                    <a:pt x="457554" y="794059"/>
                  </a:lnTo>
                  <a:lnTo>
                    <a:pt x="469463" y="805440"/>
                  </a:lnTo>
                  <a:lnTo>
                    <a:pt x="482165" y="817351"/>
                  </a:lnTo>
                  <a:lnTo>
                    <a:pt x="495661" y="829262"/>
                  </a:lnTo>
                  <a:lnTo>
                    <a:pt x="509952" y="841173"/>
                  </a:lnTo>
                  <a:lnTo>
                    <a:pt x="525036" y="853349"/>
                  </a:lnTo>
                  <a:lnTo>
                    <a:pt x="531916" y="858907"/>
                  </a:lnTo>
                  <a:lnTo>
                    <a:pt x="537738" y="864730"/>
                  </a:lnTo>
                  <a:lnTo>
                    <a:pt x="543031" y="870818"/>
                  </a:lnTo>
                  <a:lnTo>
                    <a:pt x="547530" y="876376"/>
                  </a:lnTo>
                  <a:lnTo>
                    <a:pt x="551764" y="882199"/>
                  </a:lnTo>
                  <a:lnTo>
                    <a:pt x="555204" y="888023"/>
                  </a:lnTo>
                  <a:lnTo>
                    <a:pt x="558644" y="893846"/>
                  </a:lnTo>
                  <a:lnTo>
                    <a:pt x="561291" y="899669"/>
                  </a:lnTo>
                  <a:lnTo>
                    <a:pt x="564202" y="905227"/>
                  </a:lnTo>
                  <a:lnTo>
                    <a:pt x="566848" y="911315"/>
                  </a:lnTo>
                  <a:lnTo>
                    <a:pt x="568965" y="916873"/>
                  </a:lnTo>
                  <a:lnTo>
                    <a:pt x="570818" y="922696"/>
                  </a:lnTo>
                  <a:lnTo>
                    <a:pt x="574523" y="934607"/>
                  </a:lnTo>
                  <a:lnTo>
                    <a:pt x="577698" y="946518"/>
                  </a:lnTo>
                  <a:lnTo>
                    <a:pt x="582462" y="966370"/>
                  </a:lnTo>
                  <a:lnTo>
                    <a:pt x="584314" y="973781"/>
                  </a:lnTo>
                  <a:lnTo>
                    <a:pt x="585902" y="980927"/>
                  </a:lnTo>
                  <a:lnTo>
                    <a:pt x="587225" y="988074"/>
                  </a:lnTo>
                  <a:lnTo>
                    <a:pt x="587754" y="996015"/>
                  </a:lnTo>
                  <a:lnTo>
                    <a:pt x="588284" y="1005808"/>
                  </a:lnTo>
                  <a:lnTo>
                    <a:pt x="588548" y="1017719"/>
                  </a:lnTo>
                  <a:lnTo>
                    <a:pt x="588284" y="1026453"/>
                  </a:lnTo>
                  <a:lnTo>
                    <a:pt x="588019" y="1033600"/>
                  </a:lnTo>
                  <a:lnTo>
                    <a:pt x="587754" y="1039423"/>
                  </a:lnTo>
                  <a:lnTo>
                    <a:pt x="587225" y="1044717"/>
                  </a:lnTo>
                  <a:lnTo>
                    <a:pt x="585373" y="1055304"/>
                  </a:lnTo>
                  <a:lnTo>
                    <a:pt x="582726" y="1070391"/>
                  </a:lnTo>
                  <a:lnTo>
                    <a:pt x="581138" y="1079655"/>
                  </a:lnTo>
                  <a:lnTo>
                    <a:pt x="579021" y="1088919"/>
                  </a:lnTo>
                  <a:lnTo>
                    <a:pt x="576904" y="1097919"/>
                  </a:lnTo>
                  <a:lnTo>
                    <a:pt x="574523" y="1106918"/>
                  </a:lnTo>
                  <a:lnTo>
                    <a:pt x="571876" y="1115917"/>
                  </a:lnTo>
                  <a:lnTo>
                    <a:pt x="568701" y="1124652"/>
                  </a:lnTo>
                  <a:lnTo>
                    <a:pt x="565260" y="1133387"/>
                  </a:lnTo>
                  <a:lnTo>
                    <a:pt x="561291" y="1142121"/>
                  </a:lnTo>
                  <a:lnTo>
                    <a:pt x="558644" y="1147680"/>
                  </a:lnTo>
                  <a:lnTo>
                    <a:pt x="555204" y="1153768"/>
                  </a:lnTo>
                  <a:lnTo>
                    <a:pt x="551764" y="1159326"/>
                  </a:lnTo>
                  <a:lnTo>
                    <a:pt x="547530" y="1165149"/>
                  </a:lnTo>
                  <a:lnTo>
                    <a:pt x="543031" y="1170972"/>
                  </a:lnTo>
                  <a:lnTo>
                    <a:pt x="538003" y="1176795"/>
                  </a:lnTo>
                  <a:lnTo>
                    <a:pt x="532181" y="1182618"/>
                  </a:lnTo>
                  <a:lnTo>
                    <a:pt x="525300" y="1188177"/>
                  </a:lnTo>
                  <a:lnTo>
                    <a:pt x="510216" y="1200352"/>
                  </a:lnTo>
                  <a:lnTo>
                    <a:pt x="495926" y="1212263"/>
                  </a:lnTo>
                  <a:lnTo>
                    <a:pt x="482430" y="1224174"/>
                  </a:lnTo>
                  <a:lnTo>
                    <a:pt x="469463" y="1236085"/>
                  </a:lnTo>
                  <a:lnTo>
                    <a:pt x="457554" y="1247466"/>
                  </a:lnTo>
                  <a:lnTo>
                    <a:pt x="445910" y="1259377"/>
                  </a:lnTo>
                  <a:lnTo>
                    <a:pt x="435060" y="1270759"/>
                  </a:lnTo>
                  <a:lnTo>
                    <a:pt x="424210" y="1282140"/>
                  </a:lnTo>
                  <a:lnTo>
                    <a:pt x="414154" y="1293257"/>
                  </a:lnTo>
                  <a:lnTo>
                    <a:pt x="404362" y="1304903"/>
                  </a:lnTo>
                  <a:lnTo>
                    <a:pt x="385309" y="1326872"/>
                  </a:lnTo>
                  <a:lnTo>
                    <a:pt x="366784" y="1349106"/>
                  </a:lnTo>
                  <a:lnTo>
                    <a:pt x="347730" y="1371340"/>
                  </a:lnTo>
                  <a:lnTo>
                    <a:pt x="338468" y="1382456"/>
                  </a:lnTo>
                  <a:lnTo>
                    <a:pt x="329206" y="1393309"/>
                  </a:lnTo>
                  <a:lnTo>
                    <a:pt x="320473" y="1404161"/>
                  </a:lnTo>
                  <a:lnTo>
                    <a:pt x="312005" y="1415278"/>
                  </a:lnTo>
                  <a:lnTo>
                    <a:pt x="304066" y="1426394"/>
                  </a:lnTo>
                  <a:lnTo>
                    <a:pt x="296127" y="1437511"/>
                  </a:lnTo>
                  <a:lnTo>
                    <a:pt x="288981" y="1448628"/>
                  </a:lnTo>
                  <a:lnTo>
                    <a:pt x="281836" y="1459480"/>
                  </a:lnTo>
                  <a:lnTo>
                    <a:pt x="275220" y="1470862"/>
                  </a:lnTo>
                  <a:lnTo>
                    <a:pt x="268605" y="1482243"/>
                  </a:lnTo>
                  <a:lnTo>
                    <a:pt x="262783" y="1493625"/>
                  </a:lnTo>
                  <a:lnTo>
                    <a:pt x="256961" y="1505006"/>
                  </a:lnTo>
                  <a:lnTo>
                    <a:pt x="251403" y="1516652"/>
                  </a:lnTo>
                  <a:lnTo>
                    <a:pt x="246111" y="1528563"/>
                  </a:lnTo>
                  <a:lnTo>
                    <a:pt x="241082" y="1540209"/>
                  </a:lnTo>
                  <a:lnTo>
                    <a:pt x="236584" y="1552385"/>
                  </a:lnTo>
                  <a:lnTo>
                    <a:pt x="233937" y="1560326"/>
                  </a:lnTo>
                  <a:lnTo>
                    <a:pt x="231026" y="1568796"/>
                  </a:lnTo>
                  <a:lnTo>
                    <a:pt x="228115" y="1578060"/>
                  </a:lnTo>
                  <a:lnTo>
                    <a:pt x="225734" y="1588382"/>
                  </a:lnTo>
                  <a:lnTo>
                    <a:pt x="222823" y="1598705"/>
                  </a:lnTo>
                  <a:lnTo>
                    <a:pt x="220441" y="1609822"/>
                  </a:lnTo>
                  <a:lnTo>
                    <a:pt x="215413" y="1633114"/>
                  </a:lnTo>
                  <a:lnTo>
                    <a:pt x="210649" y="1658260"/>
                  </a:lnTo>
                  <a:lnTo>
                    <a:pt x="206415" y="1683934"/>
                  </a:lnTo>
                  <a:lnTo>
                    <a:pt x="202181" y="1709609"/>
                  </a:lnTo>
                  <a:lnTo>
                    <a:pt x="198741" y="1735548"/>
                  </a:lnTo>
                  <a:lnTo>
                    <a:pt x="193448" y="1778162"/>
                  </a:lnTo>
                  <a:lnTo>
                    <a:pt x="188949" y="1817336"/>
                  </a:lnTo>
                  <a:lnTo>
                    <a:pt x="1168364" y="1817336"/>
                  </a:lnTo>
                  <a:lnTo>
                    <a:pt x="1164130" y="1777898"/>
                  </a:lnTo>
                  <a:lnTo>
                    <a:pt x="1161748" y="1756987"/>
                  </a:lnTo>
                  <a:lnTo>
                    <a:pt x="1158837" y="1735019"/>
                  </a:lnTo>
                  <a:lnTo>
                    <a:pt x="1155661" y="1713050"/>
                  </a:lnTo>
                  <a:lnTo>
                    <a:pt x="1152486" y="1690816"/>
                  </a:lnTo>
                  <a:lnTo>
                    <a:pt x="1148781" y="1668847"/>
                  </a:lnTo>
                  <a:lnTo>
                    <a:pt x="1144811" y="1647672"/>
                  </a:lnTo>
                  <a:lnTo>
                    <a:pt x="1142165" y="1633644"/>
                  </a:lnTo>
                  <a:lnTo>
                    <a:pt x="1139518" y="1619880"/>
                  </a:lnTo>
                  <a:lnTo>
                    <a:pt x="1136343" y="1606910"/>
                  </a:lnTo>
                  <a:lnTo>
                    <a:pt x="1133167" y="1594205"/>
                  </a:lnTo>
                  <a:lnTo>
                    <a:pt x="1130256" y="1582295"/>
                  </a:lnTo>
                  <a:lnTo>
                    <a:pt x="1127080" y="1571442"/>
                  </a:lnTo>
                  <a:lnTo>
                    <a:pt x="1123905" y="1561384"/>
                  </a:lnTo>
                  <a:lnTo>
                    <a:pt x="1120994" y="1552385"/>
                  </a:lnTo>
                  <a:lnTo>
                    <a:pt x="1116230" y="1540209"/>
                  </a:lnTo>
                  <a:lnTo>
                    <a:pt x="1111467" y="1528563"/>
                  </a:lnTo>
                  <a:lnTo>
                    <a:pt x="1106174" y="1516652"/>
                  </a:lnTo>
                  <a:lnTo>
                    <a:pt x="1100617" y="1505006"/>
                  </a:lnTo>
                  <a:lnTo>
                    <a:pt x="1094795" y="1493625"/>
                  </a:lnTo>
                  <a:lnTo>
                    <a:pt x="1088708" y="1482243"/>
                  </a:lnTo>
                  <a:lnTo>
                    <a:pt x="1082357" y="1470862"/>
                  </a:lnTo>
                  <a:lnTo>
                    <a:pt x="1075741" y="1459480"/>
                  </a:lnTo>
                  <a:lnTo>
                    <a:pt x="1068596" y="1448628"/>
                  </a:lnTo>
                  <a:lnTo>
                    <a:pt x="1061186" y="1437511"/>
                  </a:lnTo>
                  <a:lnTo>
                    <a:pt x="1053512" y="1426394"/>
                  </a:lnTo>
                  <a:lnTo>
                    <a:pt x="1045308" y="1415278"/>
                  </a:lnTo>
                  <a:lnTo>
                    <a:pt x="1037105" y="1404161"/>
                  </a:lnTo>
                  <a:lnTo>
                    <a:pt x="1028107" y="1393309"/>
                  </a:lnTo>
                  <a:lnTo>
                    <a:pt x="1019374" y="1382456"/>
                  </a:lnTo>
                  <a:lnTo>
                    <a:pt x="1009847" y="1371340"/>
                  </a:lnTo>
                  <a:lnTo>
                    <a:pt x="990794" y="1349106"/>
                  </a:lnTo>
                  <a:lnTo>
                    <a:pt x="972269" y="1326872"/>
                  </a:lnTo>
                  <a:lnTo>
                    <a:pt x="953215" y="1304903"/>
                  </a:lnTo>
                  <a:lnTo>
                    <a:pt x="943424" y="1293257"/>
                  </a:lnTo>
                  <a:lnTo>
                    <a:pt x="933368" y="1282140"/>
                  </a:lnTo>
                  <a:lnTo>
                    <a:pt x="922518" y="1270759"/>
                  </a:lnTo>
                  <a:lnTo>
                    <a:pt x="911668" y="1259377"/>
                  </a:lnTo>
                  <a:lnTo>
                    <a:pt x="900024" y="1247731"/>
                  </a:lnTo>
                  <a:lnTo>
                    <a:pt x="888115" y="1236085"/>
                  </a:lnTo>
                  <a:lnTo>
                    <a:pt x="875148" y="1224174"/>
                  </a:lnTo>
                  <a:lnTo>
                    <a:pt x="861652" y="1212263"/>
                  </a:lnTo>
                  <a:lnTo>
                    <a:pt x="847361" y="1200352"/>
                  </a:lnTo>
                  <a:lnTo>
                    <a:pt x="832277" y="1188177"/>
                  </a:lnTo>
                  <a:lnTo>
                    <a:pt x="825397" y="1182618"/>
                  </a:lnTo>
                  <a:lnTo>
                    <a:pt x="819575" y="1176795"/>
                  </a:lnTo>
                  <a:lnTo>
                    <a:pt x="814547" y="1170972"/>
                  </a:lnTo>
                  <a:lnTo>
                    <a:pt x="809783" y="1165149"/>
                  </a:lnTo>
                  <a:lnTo>
                    <a:pt x="805814" y="1159326"/>
                  </a:lnTo>
                  <a:lnTo>
                    <a:pt x="802109" y="1153768"/>
                  </a:lnTo>
                  <a:lnTo>
                    <a:pt x="798933" y="1147680"/>
                  </a:lnTo>
                  <a:lnTo>
                    <a:pt x="796287" y="1142121"/>
                  </a:lnTo>
                  <a:lnTo>
                    <a:pt x="793376" y="1136563"/>
                  </a:lnTo>
                  <a:lnTo>
                    <a:pt x="790994" y="1130740"/>
                  </a:lnTo>
                  <a:lnTo>
                    <a:pt x="788612" y="1124652"/>
                  </a:lnTo>
                  <a:lnTo>
                    <a:pt x="786760" y="1119094"/>
                  </a:lnTo>
                  <a:lnTo>
                    <a:pt x="784643" y="1113271"/>
                  </a:lnTo>
                  <a:lnTo>
                    <a:pt x="783055" y="1107183"/>
                  </a:lnTo>
                  <a:lnTo>
                    <a:pt x="779879" y="1095272"/>
                  </a:lnTo>
                  <a:lnTo>
                    <a:pt x="774851" y="1074362"/>
                  </a:lnTo>
                  <a:lnTo>
                    <a:pt x="773264" y="1065627"/>
                  </a:lnTo>
                  <a:lnTo>
                    <a:pt x="771411" y="1057686"/>
                  </a:lnTo>
                  <a:lnTo>
                    <a:pt x="770353" y="1049216"/>
                  </a:lnTo>
                  <a:lnTo>
                    <a:pt x="769559" y="1040217"/>
                  </a:lnTo>
                  <a:lnTo>
                    <a:pt x="769294" y="1029630"/>
                  </a:lnTo>
                  <a:lnTo>
                    <a:pt x="769029" y="1017719"/>
                  </a:lnTo>
                  <a:lnTo>
                    <a:pt x="769029" y="1009249"/>
                  </a:lnTo>
                  <a:lnTo>
                    <a:pt x="769294" y="1002896"/>
                  </a:lnTo>
                  <a:lnTo>
                    <a:pt x="769823" y="998132"/>
                  </a:lnTo>
                  <a:lnTo>
                    <a:pt x="770353" y="993897"/>
                  </a:lnTo>
                  <a:lnTo>
                    <a:pt x="772470" y="985427"/>
                  </a:lnTo>
                  <a:lnTo>
                    <a:pt x="773528" y="979075"/>
                  </a:lnTo>
                  <a:lnTo>
                    <a:pt x="774851" y="971399"/>
                  </a:lnTo>
                  <a:lnTo>
                    <a:pt x="776439" y="961870"/>
                  </a:lnTo>
                  <a:lnTo>
                    <a:pt x="778556" y="952606"/>
                  </a:lnTo>
                  <a:lnTo>
                    <a:pt x="780409" y="943607"/>
                  </a:lnTo>
                  <a:lnTo>
                    <a:pt x="783055" y="934607"/>
                  </a:lnTo>
                  <a:lnTo>
                    <a:pt x="785437" y="925608"/>
                  </a:lnTo>
                  <a:lnTo>
                    <a:pt x="788612" y="916873"/>
                  </a:lnTo>
                  <a:lnTo>
                    <a:pt x="792317" y="908139"/>
                  </a:lnTo>
                  <a:lnTo>
                    <a:pt x="796287" y="899669"/>
                  </a:lnTo>
                  <a:lnTo>
                    <a:pt x="798933" y="893846"/>
                  </a:lnTo>
                  <a:lnTo>
                    <a:pt x="802109" y="888023"/>
                  </a:lnTo>
                  <a:lnTo>
                    <a:pt x="805814" y="882199"/>
                  </a:lnTo>
                  <a:lnTo>
                    <a:pt x="809783" y="876376"/>
                  </a:lnTo>
                  <a:lnTo>
                    <a:pt x="814547" y="870818"/>
                  </a:lnTo>
                  <a:lnTo>
                    <a:pt x="819575" y="864730"/>
                  </a:lnTo>
                  <a:lnTo>
                    <a:pt x="825397" y="858907"/>
                  </a:lnTo>
                  <a:lnTo>
                    <a:pt x="832277" y="853349"/>
                  </a:lnTo>
                  <a:lnTo>
                    <a:pt x="847361" y="841173"/>
                  </a:lnTo>
                  <a:lnTo>
                    <a:pt x="861652" y="829262"/>
                  </a:lnTo>
                  <a:lnTo>
                    <a:pt x="875148" y="817351"/>
                  </a:lnTo>
                  <a:lnTo>
                    <a:pt x="888115" y="805440"/>
                  </a:lnTo>
                  <a:lnTo>
                    <a:pt x="900024" y="794059"/>
                  </a:lnTo>
                  <a:lnTo>
                    <a:pt x="911668" y="782413"/>
                  </a:lnTo>
                  <a:lnTo>
                    <a:pt x="922518" y="771031"/>
                  </a:lnTo>
                  <a:lnTo>
                    <a:pt x="933368" y="759385"/>
                  </a:lnTo>
                  <a:lnTo>
                    <a:pt x="943424" y="748268"/>
                  </a:lnTo>
                  <a:lnTo>
                    <a:pt x="953215" y="736887"/>
                  </a:lnTo>
                  <a:lnTo>
                    <a:pt x="972269" y="714388"/>
                  </a:lnTo>
                  <a:lnTo>
                    <a:pt x="990794" y="692419"/>
                  </a:lnTo>
                  <a:lnTo>
                    <a:pt x="1009847" y="670450"/>
                  </a:lnTo>
                  <a:lnTo>
                    <a:pt x="1019374" y="659334"/>
                  </a:lnTo>
                  <a:lnTo>
                    <a:pt x="1028107" y="648482"/>
                  </a:lnTo>
                  <a:lnTo>
                    <a:pt x="1037105" y="637365"/>
                  </a:lnTo>
                  <a:lnTo>
                    <a:pt x="1045308" y="626248"/>
                  </a:lnTo>
                  <a:lnTo>
                    <a:pt x="1053512" y="615396"/>
                  </a:lnTo>
                  <a:lnTo>
                    <a:pt x="1061186" y="604014"/>
                  </a:lnTo>
                  <a:lnTo>
                    <a:pt x="1068596" y="593162"/>
                  </a:lnTo>
                  <a:lnTo>
                    <a:pt x="1075741" y="581781"/>
                  </a:lnTo>
                  <a:lnTo>
                    <a:pt x="1082357" y="570664"/>
                  </a:lnTo>
                  <a:lnTo>
                    <a:pt x="1088708" y="559547"/>
                  </a:lnTo>
                  <a:lnTo>
                    <a:pt x="1094795" y="547901"/>
                  </a:lnTo>
                  <a:lnTo>
                    <a:pt x="1100617" y="536784"/>
                  </a:lnTo>
                  <a:lnTo>
                    <a:pt x="1106174" y="524873"/>
                  </a:lnTo>
                  <a:lnTo>
                    <a:pt x="1111467" y="513227"/>
                  </a:lnTo>
                  <a:lnTo>
                    <a:pt x="1116230" y="501316"/>
                  </a:lnTo>
                  <a:lnTo>
                    <a:pt x="1120994" y="489405"/>
                  </a:lnTo>
                  <a:lnTo>
                    <a:pt x="1123640" y="481729"/>
                  </a:lnTo>
                  <a:lnTo>
                    <a:pt x="1126287" y="472995"/>
                  </a:lnTo>
                  <a:lnTo>
                    <a:pt x="1129198" y="463466"/>
                  </a:lnTo>
                  <a:lnTo>
                    <a:pt x="1131844" y="453408"/>
                  </a:lnTo>
                  <a:lnTo>
                    <a:pt x="1134490" y="442820"/>
                  </a:lnTo>
                  <a:lnTo>
                    <a:pt x="1137137" y="431968"/>
                  </a:lnTo>
                  <a:lnTo>
                    <a:pt x="1142165" y="408146"/>
                  </a:lnTo>
                  <a:lnTo>
                    <a:pt x="1146664" y="383531"/>
                  </a:lnTo>
                  <a:lnTo>
                    <a:pt x="1151162" y="357591"/>
                  </a:lnTo>
                  <a:lnTo>
                    <a:pt x="1155132" y="331917"/>
                  </a:lnTo>
                  <a:lnTo>
                    <a:pt x="1158837" y="305978"/>
                  </a:lnTo>
                  <a:lnTo>
                    <a:pt x="1161748" y="284273"/>
                  </a:lnTo>
                  <a:lnTo>
                    <a:pt x="1164130" y="263628"/>
                  </a:lnTo>
                  <a:lnTo>
                    <a:pt x="1168364" y="224189"/>
                  </a:lnTo>
                  <a:lnTo>
                    <a:pt x="188949" y="224189"/>
                  </a:lnTo>
                  <a:close/>
                  <a:moveTo>
                    <a:pt x="111941" y="0"/>
                  </a:moveTo>
                  <a:lnTo>
                    <a:pt x="1245372" y="0"/>
                  </a:lnTo>
                  <a:lnTo>
                    <a:pt x="1251194" y="265"/>
                  </a:lnTo>
                  <a:lnTo>
                    <a:pt x="1257016" y="530"/>
                  </a:lnTo>
                  <a:lnTo>
                    <a:pt x="1262574" y="1324"/>
                  </a:lnTo>
                  <a:lnTo>
                    <a:pt x="1268131" y="2382"/>
                  </a:lnTo>
                  <a:lnTo>
                    <a:pt x="1273424" y="3706"/>
                  </a:lnTo>
                  <a:lnTo>
                    <a:pt x="1278716" y="5029"/>
                  </a:lnTo>
                  <a:lnTo>
                    <a:pt x="1284009" y="6882"/>
                  </a:lnTo>
                  <a:lnTo>
                    <a:pt x="1289302" y="9000"/>
                  </a:lnTo>
                  <a:lnTo>
                    <a:pt x="1294065" y="11382"/>
                  </a:lnTo>
                  <a:lnTo>
                    <a:pt x="1299093" y="13499"/>
                  </a:lnTo>
                  <a:lnTo>
                    <a:pt x="1303592" y="16411"/>
                  </a:lnTo>
                  <a:lnTo>
                    <a:pt x="1308091" y="19058"/>
                  </a:lnTo>
                  <a:lnTo>
                    <a:pt x="1312590" y="22499"/>
                  </a:lnTo>
                  <a:lnTo>
                    <a:pt x="1316824" y="25675"/>
                  </a:lnTo>
                  <a:lnTo>
                    <a:pt x="1321058" y="29380"/>
                  </a:lnTo>
                  <a:lnTo>
                    <a:pt x="1324498" y="32821"/>
                  </a:lnTo>
                  <a:lnTo>
                    <a:pt x="1328468" y="36792"/>
                  </a:lnTo>
                  <a:lnTo>
                    <a:pt x="1331908" y="41027"/>
                  </a:lnTo>
                  <a:lnTo>
                    <a:pt x="1335348" y="45262"/>
                  </a:lnTo>
                  <a:lnTo>
                    <a:pt x="1338259" y="49497"/>
                  </a:lnTo>
                  <a:lnTo>
                    <a:pt x="1341435" y="53996"/>
                  </a:lnTo>
                  <a:lnTo>
                    <a:pt x="1344081" y="58761"/>
                  </a:lnTo>
                  <a:lnTo>
                    <a:pt x="1346463" y="63525"/>
                  </a:lnTo>
                  <a:lnTo>
                    <a:pt x="1348845" y="68554"/>
                  </a:lnTo>
                  <a:lnTo>
                    <a:pt x="1350697" y="73583"/>
                  </a:lnTo>
                  <a:lnTo>
                    <a:pt x="1352285" y="78877"/>
                  </a:lnTo>
                  <a:lnTo>
                    <a:pt x="1354137" y="84435"/>
                  </a:lnTo>
                  <a:lnTo>
                    <a:pt x="1355196" y="89729"/>
                  </a:lnTo>
                  <a:lnTo>
                    <a:pt x="1356254" y="95287"/>
                  </a:lnTo>
                  <a:lnTo>
                    <a:pt x="1356784" y="100846"/>
                  </a:lnTo>
                  <a:lnTo>
                    <a:pt x="1357313" y="106404"/>
                  </a:lnTo>
                  <a:lnTo>
                    <a:pt x="1357313" y="112227"/>
                  </a:lnTo>
                  <a:lnTo>
                    <a:pt x="1357313" y="117786"/>
                  </a:lnTo>
                  <a:lnTo>
                    <a:pt x="1356784" y="122815"/>
                  </a:lnTo>
                  <a:lnTo>
                    <a:pt x="1356254" y="128108"/>
                  </a:lnTo>
                  <a:lnTo>
                    <a:pt x="1355460" y="133137"/>
                  </a:lnTo>
                  <a:lnTo>
                    <a:pt x="1354402" y="138166"/>
                  </a:lnTo>
                  <a:lnTo>
                    <a:pt x="1353344" y="143460"/>
                  </a:lnTo>
                  <a:lnTo>
                    <a:pt x="1351491" y="148225"/>
                  </a:lnTo>
                  <a:lnTo>
                    <a:pt x="1349903" y="152989"/>
                  </a:lnTo>
                  <a:lnTo>
                    <a:pt x="1347786" y="157753"/>
                  </a:lnTo>
                  <a:lnTo>
                    <a:pt x="1345669" y="162253"/>
                  </a:lnTo>
                  <a:lnTo>
                    <a:pt x="1343287" y="166753"/>
                  </a:lnTo>
                  <a:lnTo>
                    <a:pt x="1340906" y="170988"/>
                  </a:lnTo>
                  <a:lnTo>
                    <a:pt x="1337995" y="174958"/>
                  </a:lnTo>
                  <a:lnTo>
                    <a:pt x="1335084" y="179193"/>
                  </a:lnTo>
                  <a:lnTo>
                    <a:pt x="1331908" y="183163"/>
                  </a:lnTo>
                  <a:lnTo>
                    <a:pt x="1328732" y="186869"/>
                  </a:lnTo>
                  <a:lnTo>
                    <a:pt x="1325028" y="190574"/>
                  </a:lnTo>
                  <a:lnTo>
                    <a:pt x="1321852" y="194015"/>
                  </a:lnTo>
                  <a:lnTo>
                    <a:pt x="1317882" y="197191"/>
                  </a:lnTo>
                  <a:lnTo>
                    <a:pt x="1313913" y="200368"/>
                  </a:lnTo>
                  <a:lnTo>
                    <a:pt x="1309943" y="203544"/>
                  </a:lnTo>
                  <a:lnTo>
                    <a:pt x="1305709" y="206191"/>
                  </a:lnTo>
                  <a:lnTo>
                    <a:pt x="1301475" y="208838"/>
                  </a:lnTo>
                  <a:lnTo>
                    <a:pt x="1296976" y="211220"/>
                  </a:lnTo>
                  <a:lnTo>
                    <a:pt x="1292477" y="213602"/>
                  </a:lnTo>
                  <a:lnTo>
                    <a:pt x="1287714" y="215455"/>
                  </a:lnTo>
                  <a:lnTo>
                    <a:pt x="1282950" y="217308"/>
                  </a:lnTo>
                  <a:lnTo>
                    <a:pt x="1278187" y="218896"/>
                  </a:lnTo>
                  <a:lnTo>
                    <a:pt x="1273159" y="220219"/>
                  </a:lnTo>
                  <a:lnTo>
                    <a:pt x="1268131" y="221543"/>
                  </a:lnTo>
                  <a:lnTo>
                    <a:pt x="1263103" y="222337"/>
                  </a:lnTo>
                  <a:lnTo>
                    <a:pt x="1258075" y="223131"/>
                  </a:lnTo>
                  <a:lnTo>
                    <a:pt x="1253841" y="266275"/>
                  </a:lnTo>
                  <a:lnTo>
                    <a:pt x="1251194" y="290096"/>
                  </a:lnTo>
                  <a:lnTo>
                    <a:pt x="1248548" y="314447"/>
                  </a:lnTo>
                  <a:lnTo>
                    <a:pt x="1245372" y="340122"/>
                  </a:lnTo>
                  <a:lnTo>
                    <a:pt x="1241932" y="365532"/>
                  </a:lnTo>
                  <a:lnTo>
                    <a:pt x="1237963" y="391471"/>
                  </a:lnTo>
                  <a:lnTo>
                    <a:pt x="1234258" y="416881"/>
                  </a:lnTo>
                  <a:lnTo>
                    <a:pt x="1231347" y="432762"/>
                  </a:lnTo>
                  <a:lnTo>
                    <a:pt x="1228436" y="447849"/>
                  </a:lnTo>
                  <a:lnTo>
                    <a:pt x="1225525" y="462936"/>
                  </a:lnTo>
                  <a:lnTo>
                    <a:pt x="1222349" y="477759"/>
                  </a:lnTo>
                  <a:lnTo>
                    <a:pt x="1218644" y="492052"/>
                  </a:lnTo>
                  <a:lnTo>
                    <a:pt x="1215204" y="506080"/>
                  </a:lnTo>
                  <a:lnTo>
                    <a:pt x="1211499" y="519579"/>
                  </a:lnTo>
                  <a:lnTo>
                    <a:pt x="1207265" y="532814"/>
                  </a:lnTo>
                  <a:lnTo>
                    <a:pt x="1202237" y="547636"/>
                  </a:lnTo>
                  <a:lnTo>
                    <a:pt x="1196415" y="562458"/>
                  </a:lnTo>
                  <a:lnTo>
                    <a:pt x="1190593" y="577016"/>
                  </a:lnTo>
                  <a:lnTo>
                    <a:pt x="1184506" y="591839"/>
                  </a:lnTo>
                  <a:lnTo>
                    <a:pt x="1177890" y="606132"/>
                  </a:lnTo>
                  <a:lnTo>
                    <a:pt x="1171010" y="620160"/>
                  </a:lnTo>
                  <a:lnTo>
                    <a:pt x="1163865" y="634188"/>
                  </a:lnTo>
                  <a:lnTo>
                    <a:pt x="1156455" y="648217"/>
                  </a:lnTo>
                  <a:lnTo>
                    <a:pt x="1148516" y="661981"/>
                  </a:lnTo>
                  <a:lnTo>
                    <a:pt x="1140312" y="675480"/>
                  </a:lnTo>
                  <a:lnTo>
                    <a:pt x="1131844" y="689243"/>
                  </a:lnTo>
                  <a:lnTo>
                    <a:pt x="1123111" y="702478"/>
                  </a:lnTo>
                  <a:lnTo>
                    <a:pt x="1113849" y="715712"/>
                  </a:lnTo>
                  <a:lnTo>
                    <a:pt x="1104586" y="728946"/>
                  </a:lnTo>
                  <a:lnTo>
                    <a:pt x="1094795" y="742180"/>
                  </a:lnTo>
                  <a:lnTo>
                    <a:pt x="1085004" y="754885"/>
                  </a:lnTo>
                  <a:lnTo>
                    <a:pt x="1074947" y="767590"/>
                  </a:lnTo>
                  <a:lnTo>
                    <a:pt x="1064097" y="780031"/>
                  </a:lnTo>
                  <a:lnTo>
                    <a:pt x="1053512" y="792736"/>
                  </a:lnTo>
                  <a:lnTo>
                    <a:pt x="1042662" y="804911"/>
                  </a:lnTo>
                  <a:lnTo>
                    <a:pt x="1031283" y="817351"/>
                  </a:lnTo>
                  <a:lnTo>
                    <a:pt x="1019903" y="829792"/>
                  </a:lnTo>
                  <a:lnTo>
                    <a:pt x="1007995" y="841967"/>
                  </a:lnTo>
                  <a:lnTo>
                    <a:pt x="995557" y="854407"/>
                  </a:lnTo>
                  <a:lnTo>
                    <a:pt x="983384" y="866848"/>
                  </a:lnTo>
                  <a:lnTo>
                    <a:pt x="970681" y="879288"/>
                  </a:lnTo>
                  <a:lnTo>
                    <a:pt x="957714" y="891463"/>
                  </a:lnTo>
                  <a:lnTo>
                    <a:pt x="944218" y="903904"/>
                  </a:lnTo>
                  <a:lnTo>
                    <a:pt x="916960" y="928520"/>
                  </a:lnTo>
                  <a:lnTo>
                    <a:pt x="888380" y="953665"/>
                  </a:lnTo>
                  <a:lnTo>
                    <a:pt x="888115" y="954459"/>
                  </a:lnTo>
                  <a:lnTo>
                    <a:pt x="886792" y="957900"/>
                  </a:lnTo>
                  <a:lnTo>
                    <a:pt x="885204" y="962664"/>
                  </a:lnTo>
                  <a:lnTo>
                    <a:pt x="883616" y="968487"/>
                  </a:lnTo>
                  <a:lnTo>
                    <a:pt x="881764" y="975369"/>
                  </a:lnTo>
                  <a:lnTo>
                    <a:pt x="880441" y="981457"/>
                  </a:lnTo>
                  <a:lnTo>
                    <a:pt x="879118" y="986221"/>
                  </a:lnTo>
                  <a:lnTo>
                    <a:pt x="876736" y="993632"/>
                  </a:lnTo>
                  <a:lnTo>
                    <a:pt x="876207" y="997338"/>
                  </a:lnTo>
                  <a:lnTo>
                    <a:pt x="875677" y="1002102"/>
                  </a:lnTo>
                  <a:lnTo>
                    <a:pt x="875148" y="1008984"/>
                  </a:lnTo>
                  <a:lnTo>
                    <a:pt x="875148" y="1017719"/>
                  </a:lnTo>
                  <a:lnTo>
                    <a:pt x="875148" y="1025130"/>
                  </a:lnTo>
                  <a:lnTo>
                    <a:pt x="875413" y="1030953"/>
                  </a:lnTo>
                  <a:lnTo>
                    <a:pt x="875942" y="1035453"/>
                  </a:lnTo>
                  <a:lnTo>
                    <a:pt x="876471" y="1038894"/>
                  </a:lnTo>
                  <a:lnTo>
                    <a:pt x="878059" y="1046305"/>
                  </a:lnTo>
                  <a:lnTo>
                    <a:pt x="879118" y="1051069"/>
                  </a:lnTo>
                  <a:lnTo>
                    <a:pt x="880176" y="1056892"/>
                  </a:lnTo>
                  <a:lnTo>
                    <a:pt x="880970" y="1062715"/>
                  </a:lnTo>
                  <a:lnTo>
                    <a:pt x="882293" y="1068009"/>
                  </a:lnTo>
                  <a:lnTo>
                    <a:pt x="884675" y="1077009"/>
                  </a:lnTo>
                  <a:lnTo>
                    <a:pt x="887057" y="1083890"/>
                  </a:lnTo>
                  <a:lnTo>
                    <a:pt x="888644" y="1088125"/>
                  </a:lnTo>
                  <a:lnTo>
                    <a:pt x="916960" y="1113271"/>
                  </a:lnTo>
                  <a:lnTo>
                    <a:pt x="944482" y="1137886"/>
                  </a:lnTo>
                  <a:lnTo>
                    <a:pt x="957714" y="1150327"/>
                  </a:lnTo>
                  <a:lnTo>
                    <a:pt x="970681" y="1162767"/>
                  </a:lnTo>
                  <a:lnTo>
                    <a:pt x="983384" y="1174942"/>
                  </a:lnTo>
                  <a:lnTo>
                    <a:pt x="995557" y="1187118"/>
                  </a:lnTo>
                  <a:lnTo>
                    <a:pt x="1007995" y="1199558"/>
                  </a:lnTo>
                  <a:lnTo>
                    <a:pt x="1019903" y="1211734"/>
                  </a:lnTo>
                  <a:lnTo>
                    <a:pt x="1031283" y="1224174"/>
                  </a:lnTo>
                  <a:lnTo>
                    <a:pt x="1042662" y="1236614"/>
                  </a:lnTo>
                  <a:lnTo>
                    <a:pt x="1053512" y="1249055"/>
                  </a:lnTo>
                  <a:lnTo>
                    <a:pt x="1064097" y="1261495"/>
                  </a:lnTo>
                  <a:lnTo>
                    <a:pt x="1074947" y="1274200"/>
                  </a:lnTo>
                  <a:lnTo>
                    <a:pt x="1085004" y="1286905"/>
                  </a:lnTo>
                  <a:lnTo>
                    <a:pt x="1094795" y="1299874"/>
                  </a:lnTo>
                  <a:lnTo>
                    <a:pt x="1104586" y="1312844"/>
                  </a:lnTo>
                  <a:lnTo>
                    <a:pt x="1113849" y="1325814"/>
                  </a:lnTo>
                  <a:lnTo>
                    <a:pt x="1123111" y="1339048"/>
                  </a:lnTo>
                  <a:lnTo>
                    <a:pt x="1131844" y="1352547"/>
                  </a:lnTo>
                  <a:lnTo>
                    <a:pt x="1140312" y="1366046"/>
                  </a:lnTo>
                  <a:lnTo>
                    <a:pt x="1148516" y="1379810"/>
                  </a:lnTo>
                  <a:lnTo>
                    <a:pt x="1156455" y="1393309"/>
                  </a:lnTo>
                  <a:lnTo>
                    <a:pt x="1163865" y="1407337"/>
                  </a:lnTo>
                  <a:lnTo>
                    <a:pt x="1171010" y="1421365"/>
                  </a:lnTo>
                  <a:lnTo>
                    <a:pt x="1177890" y="1435394"/>
                  </a:lnTo>
                  <a:lnTo>
                    <a:pt x="1184506" y="1449951"/>
                  </a:lnTo>
                  <a:lnTo>
                    <a:pt x="1190593" y="1464509"/>
                  </a:lnTo>
                  <a:lnTo>
                    <a:pt x="1196415" y="1479332"/>
                  </a:lnTo>
                  <a:lnTo>
                    <a:pt x="1202237" y="1493889"/>
                  </a:lnTo>
                  <a:lnTo>
                    <a:pt x="1207265" y="1508976"/>
                  </a:lnTo>
                  <a:lnTo>
                    <a:pt x="1211499" y="1521946"/>
                  </a:lnTo>
                  <a:lnTo>
                    <a:pt x="1215204" y="1535710"/>
                  </a:lnTo>
                  <a:lnTo>
                    <a:pt x="1218644" y="1549473"/>
                  </a:lnTo>
                  <a:lnTo>
                    <a:pt x="1222349" y="1563767"/>
                  </a:lnTo>
                  <a:lnTo>
                    <a:pt x="1225525" y="1578854"/>
                  </a:lnTo>
                  <a:lnTo>
                    <a:pt x="1228436" y="1593676"/>
                  </a:lnTo>
                  <a:lnTo>
                    <a:pt x="1231347" y="1609028"/>
                  </a:lnTo>
                  <a:lnTo>
                    <a:pt x="1234258" y="1624909"/>
                  </a:lnTo>
                  <a:lnTo>
                    <a:pt x="1239286" y="1656407"/>
                  </a:lnTo>
                  <a:lnTo>
                    <a:pt x="1243785" y="1687640"/>
                  </a:lnTo>
                  <a:lnTo>
                    <a:pt x="1247490" y="1719137"/>
                  </a:lnTo>
                  <a:lnTo>
                    <a:pt x="1250930" y="1749576"/>
                  </a:lnTo>
                  <a:lnTo>
                    <a:pt x="1254899" y="1785838"/>
                  </a:lnTo>
                  <a:lnTo>
                    <a:pt x="1258075" y="1818659"/>
                  </a:lnTo>
                  <a:lnTo>
                    <a:pt x="1263103" y="1819189"/>
                  </a:lnTo>
                  <a:lnTo>
                    <a:pt x="1268131" y="1820247"/>
                  </a:lnTo>
                  <a:lnTo>
                    <a:pt x="1273159" y="1821571"/>
                  </a:lnTo>
                  <a:lnTo>
                    <a:pt x="1278187" y="1822894"/>
                  </a:lnTo>
                  <a:lnTo>
                    <a:pt x="1282950" y="1824218"/>
                  </a:lnTo>
                  <a:lnTo>
                    <a:pt x="1287714" y="1826335"/>
                  </a:lnTo>
                  <a:lnTo>
                    <a:pt x="1292477" y="1828188"/>
                  </a:lnTo>
                  <a:lnTo>
                    <a:pt x="1296976" y="1830570"/>
                  </a:lnTo>
                  <a:lnTo>
                    <a:pt x="1301475" y="1832688"/>
                  </a:lnTo>
                  <a:lnTo>
                    <a:pt x="1305709" y="1835599"/>
                  </a:lnTo>
                  <a:lnTo>
                    <a:pt x="1309943" y="1838246"/>
                  </a:lnTo>
                  <a:lnTo>
                    <a:pt x="1313913" y="1841158"/>
                  </a:lnTo>
                  <a:lnTo>
                    <a:pt x="1317882" y="1844334"/>
                  </a:lnTo>
                  <a:lnTo>
                    <a:pt x="1321852" y="1847510"/>
                  </a:lnTo>
                  <a:lnTo>
                    <a:pt x="1325028" y="1850951"/>
                  </a:lnTo>
                  <a:lnTo>
                    <a:pt x="1328732" y="1854657"/>
                  </a:lnTo>
                  <a:lnTo>
                    <a:pt x="1331908" y="1858627"/>
                  </a:lnTo>
                  <a:lnTo>
                    <a:pt x="1335084" y="1862597"/>
                  </a:lnTo>
                  <a:lnTo>
                    <a:pt x="1337995" y="1866568"/>
                  </a:lnTo>
                  <a:lnTo>
                    <a:pt x="1340906" y="1870538"/>
                  </a:lnTo>
                  <a:lnTo>
                    <a:pt x="1343287" y="1874773"/>
                  </a:lnTo>
                  <a:lnTo>
                    <a:pt x="1345669" y="1879273"/>
                  </a:lnTo>
                  <a:lnTo>
                    <a:pt x="1347786" y="1883772"/>
                  </a:lnTo>
                  <a:lnTo>
                    <a:pt x="1349903" y="1888537"/>
                  </a:lnTo>
                  <a:lnTo>
                    <a:pt x="1351491" y="1893301"/>
                  </a:lnTo>
                  <a:lnTo>
                    <a:pt x="1353344" y="1898065"/>
                  </a:lnTo>
                  <a:lnTo>
                    <a:pt x="1354402" y="1903359"/>
                  </a:lnTo>
                  <a:lnTo>
                    <a:pt x="1355460" y="1908388"/>
                  </a:lnTo>
                  <a:lnTo>
                    <a:pt x="1356254" y="1913417"/>
                  </a:lnTo>
                  <a:lnTo>
                    <a:pt x="1356784" y="1918711"/>
                  </a:lnTo>
                  <a:lnTo>
                    <a:pt x="1357313" y="1924004"/>
                  </a:lnTo>
                  <a:lnTo>
                    <a:pt x="1357313" y="1929298"/>
                  </a:lnTo>
                  <a:lnTo>
                    <a:pt x="1357313" y="1934857"/>
                  </a:lnTo>
                  <a:lnTo>
                    <a:pt x="1356784" y="1940944"/>
                  </a:lnTo>
                  <a:lnTo>
                    <a:pt x="1356254" y="1946503"/>
                  </a:lnTo>
                  <a:lnTo>
                    <a:pt x="1355196" y="1951797"/>
                  </a:lnTo>
                  <a:lnTo>
                    <a:pt x="1354137" y="1957355"/>
                  </a:lnTo>
                  <a:lnTo>
                    <a:pt x="1352285" y="1962913"/>
                  </a:lnTo>
                  <a:lnTo>
                    <a:pt x="1350697" y="1967942"/>
                  </a:lnTo>
                  <a:lnTo>
                    <a:pt x="1348845" y="1972971"/>
                  </a:lnTo>
                  <a:lnTo>
                    <a:pt x="1346463" y="1978000"/>
                  </a:lnTo>
                  <a:lnTo>
                    <a:pt x="1344081" y="1982765"/>
                  </a:lnTo>
                  <a:lnTo>
                    <a:pt x="1341435" y="1987529"/>
                  </a:lnTo>
                  <a:lnTo>
                    <a:pt x="1338259" y="1992029"/>
                  </a:lnTo>
                  <a:lnTo>
                    <a:pt x="1335348" y="1996529"/>
                  </a:lnTo>
                  <a:lnTo>
                    <a:pt x="1331908" y="2000764"/>
                  </a:lnTo>
                  <a:lnTo>
                    <a:pt x="1328468" y="2004734"/>
                  </a:lnTo>
                  <a:lnTo>
                    <a:pt x="1324498" y="2008704"/>
                  </a:lnTo>
                  <a:lnTo>
                    <a:pt x="1321058" y="2012410"/>
                  </a:lnTo>
                  <a:lnTo>
                    <a:pt x="1316824" y="2015851"/>
                  </a:lnTo>
                  <a:lnTo>
                    <a:pt x="1312590" y="2019292"/>
                  </a:lnTo>
                  <a:lnTo>
                    <a:pt x="1308091" y="2022468"/>
                  </a:lnTo>
                  <a:lnTo>
                    <a:pt x="1303592" y="2025115"/>
                  </a:lnTo>
                  <a:lnTo>
                    <a:pt x="1299093" y="2028026"/>
                  </a:lnTo>
                  <a:lnTo>
                    <a:pt x="1294065" y="2030408"/>
                  </a:lnTo>
                  <a:lnTo>
                    <a:pt x="1289302" y="2032791"/>
                  </a:lnTo>
                  <a:lnTo>
                    <a:pt x="1284009" y="2034643"/>
                  </a:lnTo>
                  <a:lnTo>
                    <a:pt x="1278716" y="2036496"/>
                  </a:lnTo>
                  <a:lnTo>
                    <a:pt x="1273424" y="2038084"/>
                  </a:lnTo>
                  <a:lnTo>
                    <a:pt x="1268131" y="2039143"/>
                  </a:lnTo>
                  <a:lnTo>
                    <a:pt x="1262574" y="2040466"/>
                  </a:lnTo>
                  <a:lnTo>
                    <a:pt x="1257016" y="2040996"/>
                  </a:lnTo>
                  <a:lnTo>
                    <a:pt x="1251194" y="2041525"/>
                  </a:lnTo>
                  <a:lnTo>
                    <a:pt x="1245372" y="2041525"/>
                  </a:lnTo>
                  <a:lnTo>
                    <a:pt x="111941" y="2041525"/>
                  </a:lnTo>
                  <a:lnTo>
                    <a:pt x="106119" y="2041525"/>
                  </a:lnTo>
                  <a:lnTo>
                    <a:pt x="100561" y="2040996"/>
                  </a:lnTo>
                  <a:lnTo>
                    <a:pt x="94739" y="2040466"/>
                  </a:lnTo>
                  <a:lnTo>
                    <a:pt x="89447" y="2039143"/>
                  </a:lnTo>
                  <a:lnTo>
                    <a:pt x="83889" y="2038084"/>
                  </a:lnTo>
                  <a:lnTo>
                    <a:pt x="78861" y="2036496"/>
                  </a:lnTo>
                  <a:lnTo>
                    <a:pt x="73569" y="2034643"/>
                  </a:lnTo>
                  <a:lnTo>
                    <a:pt x="68540" y="2032791"/>
                  </a:lnTo>
                  <a:lnTo>
                    <a:pt x="63248" y="2030408"/>
                  </a:lnTo>
                  <a:lnTo>
                    <a:pt x="58484" y="2028026"/>
                  </a:lnTo>
                  <a:lnTo>
                    <a:pt x="53721" y="2025115"/>
                  </a:lnTo>
                  <a:lnTo>
                    <a:pt x="49222" y="2022468"/>
                  </a:lnTo>
                  <a:lnTo>
                    <a:pt x="44988" y="2019292"/>
                  </a:lnTo>
                  <a:lnTo>
                    <a:pt x="40754" y="2015851"/>
                  </a:lnTo>
                  <a:lnTo>
                    <a:pt x="36784" y="2012410"/>
                  </a:lnTo>
                  <a:lnTo>
                    <a:pt x="32815" y="2008704"/>
                  </a:lnTo>
                  <a:lnTo>
                    <a:pt x="29110" y="2004734"/>
                  </a:lnTo>
                  <a:lnTo>
                    <a:pt x="25405" y="2000764"/>
                  </a:lnTo>
                  <a:lnTo>
                    <a:pt x="22229" y="1996529"/>
                  </a:lnTo>
                  <a:lnTo>
                    <a:pt x="19054" y="1992029"/>
                  </a:lnTo>
                  <a:lnTo>
                    <a:pt x="16143" y="1987529"/>
                  </a:lnTo>
                  <a:lnTo>
                    <a:pt x="13232" y="1982765"/>
                  </a:lnTo>
                  <a:lnTo>
                    <a:pt x="11115" y="1978000"/>
                  </a:lnTo>
                  <a:lnTo>
                    <a:pt x="8733" y="1972971"/>
                  </a:lnTo>
                  <a:lnTo>
                    <a:pt x="6881" y="1967942"/>
                  </a:lnTo>
                  <a:lnTo>
                    <a:pt x="5028" y="1962913"/>
                  </a:lnTo>
                  <a:lnTo>
                    <a:pt x="3440" y="1957355"/>
                  </a:lnTo>
                  <a:lnTo>
                    <a:pt x="2117" y="1951797"/>
                  </a:lnTo>
                  <a:lnTo>
                    <a:pt x="1323" y="1946503"/>
                  </a:lnTo>
                  <a:lnTo>
                    <a:pt x="529" y="1940944"/>
                  </a:lnTo>
                  <a:lnTo>
                    <a:pt x="265" y="1934857"/>
                  </a:lnTo>
                  <a:lnTo>
                    <a:pt x="0" y="1929298"/>
                  </a:lnTo>
                  <a:lnTo>
                    <a:pt x="265" y="1924004"/>
                  </a:lnTo>
                  <a:lnTo>
                    <a:pt x="529" y="1918711"/>
                  </a:lnTo>
                  <a:lnTo>
                    <a:pt x="1059" y="1913417"/>
                  </a:lnTo>
                  <a:lnTo>
                    <a:pt x="1852" y="1908388"/>
                  </a:lnTo>
                  <a:lnTo>
                    <a:pt x="2911" y="1903359"/>
                  </a:lnTo>
                  <a:lnTo>
                    <a:pt x="4499" y="1898065"/>
                  </a:lnTo>
                  <a:lnTo>
                    <a:pt x="5822" y="1893301"/>
                  </a:lnTo>
                  <a:lnTo>
                    <a:pt x="7674" y="1888537"/>
                  </a:lnTo>
                  <a:lnTo>
                    <a:pt x="9791" y="1883772"/>
                  </a:lnTo>
                  <a:lnTo>
                    <a:pt x="11644" y="1879273"/>
                  </a:lnTo>
                  <a:lnTo>
                    <a:pt x="14290" y="1874773"/>
                  </a:lnTo>
                  <a:lnTo>
                    <a:pt x="16672" y="1870538"/>
                  </a:lnTo>
                  <a:lnTo>
                    <a:pt x="19583" y="1866568"/>
                  </a:lnTo>
                  <a:lnTo>
                    <a:pt x="22229" y="1862597"/>
                  </a:lnTo>
                  <a:lnTo>
                    <a:pt x="25405" y="1858627"/>
                  </a:lnTo>
                  <a:lnTo>
                    <a:pt x="28845" y="1854657"/>
                  </a:lnTo>
                  <a:lnTo>
                    <a:pt x="32285" y="1850951"/>
                  </a:lnTo>
                  <a:lnTo>
                    <a:pt x="35726" y="1847510"/>
                  </a:lnTo>
                  <a:lnTo>
                    <a:pt x="39431" y="1844334"/>
                  </a:lnTo>
                  <a:lnTo>
                    <a:pt x="43400" y="1841158"/>
                  </a:lnTo>
                  <a:lnTo>
                    <a:pt x="47634" y="1838246"/>
                  </a:lnTo>
                  <a:lnTo>
                    <a:pt x="51604" y="1835599"/>
                  </a:lnTo>
                  <a:lnTo>
                    <a:pt x="56103" y="1832688"/>
                  </a:lnTo>
                  <a:lnTo>
                    <a:pt x="60601" y="1830570"/>
                  </a:lnTo>
                  <a:lnTo>
                    <a:pt x="65100" y="1828188"/>
                  </a:lnTo>
                  <a:lnTo>
                    <a:pt x="69599" y="1826335"/>
                  </a:lnTo>
                  <a:lnTo>
                    <a:pt x="74362" y="1824218"/>
                  </a:lnTo>
                  <a:lnTo>
                    <a:pt x="79391" y="1822894"/>
                  </a:lnTo>
                  <a:lnTo>
                    <a:pt x="84154" y="1821571"/>
                  </a:lnTo>
                  <a:lnTo>
                    <a:pt x="89182" y="1820247"/>
                  </a:lnTo>
                  <a:lnTo>
                    <a:pt x="94210" y="1819189"/>
                  </a:lnTo>
                  <a:lnTo>
                    <a:pt x="99503" y="1818659"/>
                  </a:lnTo>
                  <a:lnTo>
                    <a:pt x="103737" y="1775516"/>
                  </a:lnTo>
                  <a:lnTo>
                    <a:pt x="106383" y="1751694"/>
                  </a:lnTo>
                  <a:lnTo>
                    <a:pt x="108765" y="1727078"/>
                  </a:lnTo>
                  <a:lnTo>
                    <a:pt x="112205" y="1701668"/>
                  </a:lnTo>
                  <a:lnTo>
                    <a:pt x="115646" y="1675993"/>
                  </a:lnTo>
                  <a:lnTo>
                    <a:pt x="119615" y="1650319"/>
                  </a:lnTo>
                  <a:lnTo>
                    <a:pt x="123585" y="1624909"/>
                  </a:lnTo>
                  <a:lnTo>
                    <a:pt x="126231" y="1609028"/>
                  </a:lnTo>
                  <a:lnTo>
                    <a:pt x="129142" y="1593676"/>
                  </a:lnTo>
                  <a:lnTo>
                    <a:pt x="132053" y="1578854"/>
                  </a:lnTo>
                  <a:lnTo>
                    <a:pt x="135228" y="1563767"/>
                  </a:lnTo>
                  <a:lnTo>
                    <a:pt x="138669" y="1549473"/>
                  </a:lnTo>
                  <a:lnTo>
                    <a:pt x="142374" y="1535710"/>
                  </a:lnTo>
                  <a:lnTo>
                    <a:pt x="146343" y="1521946"/>
                  </a:lnTo>
                  <a:lnTo>
                    <a:pt x="150313" y="1508976"/>
                  </a:lnTo>
                  <a:lnTo>
                    <a:pt x="155605" y="1493889"/>
                  </a:lnTo>
                  <a:lnTo>
                    <a:pt x="161163" y="1479332"/>
                  </a:lnTo>
                  <a:lnTo>
                    <a:pt x="166985" y="1464509"/>
                  </a:lnTo>
                  <a:lnTo>
                    <a:pt x="173071" y="1449951"/>
                  </a:lnTo>
                  <a:lnTo>
                    <a:pt x="179687" y="1435394"/>
                  </a:lnTo>
                  <a:lnTo>
                    <a:pt x="186568" y="1421365"/>
                  </a:lnTo>
                  <a:lnTo>
                    <a:pt x="193713" y="1407337"/>
                  </a:lnTo>
                  <a:lnTo>
                    <a:pt x="201387" y="1393309"/>
                  </a:lnTo>
                  <a:lnTo>
                    <a:pt x="209062" y="1379810"/>
                  </a:lnTo>
                  <a:lnTo>
                    <a:pt x="217265" y="1366046"/>
                  </a:lnTo>
                  <a:lnTo>
                    <a:pt x="225734" y="1352547"/>
                  </a:lnTo>
                  <a:lnTo>
                    <a:pt x="234467" y="1339048"/>
                  </a:lnTo>
                  <a:lnTo>
                    <a:pt x="243729" y="1325814"/>
                  </a:lnTo>
                  <a:lnTo>
                    <a:pt x="252991" y="1312844"/>
                  </a:lnTo>
                  <a:lnTo>
                    <a:pt x="262783" y="1299874"/>
                  </a:lnTo>
                  <a:lnTo>
                    <a:pt x="272574" y="1286905"/>
                  </a:lnTo>
                  <a:lnTo>
                    <a:pt x="282630" y="1274200"/>
                  </a:lnTo>
                  <a:lnTo>
                    <a:pt x="293216" y="1261495"/>
                  </a:lnTo>
                  <a:lnTo>
                    <a:pt x="304066" y="1249055"/>
                  </a:lnTo>
                  <a:lnTo>
                    <a:pt x="314916" y="1236614"/>
                  </a:lnTo>
                  <a:lnTo>
                    <a:pt x="326295" y="1224174"/>
                  </a:lnTo>
                  <a:lnTo>
                    <a:pt x="337674" y="1211734"/>
                  </a:lnTo>
                  <a:lnTo>
                    <a:pt x="349583" y="1199558"/>
                  </a:lnTo>
                  <a:lnTo>
                    <a:pt x="361756" y="1187118"/>
                  </a:lnTo>
                  <a:lnTo>
                    <a:pt x="374194" y="1174678"/>
                  </a:lnTo>
                  <a:lnTo>
                    <a:pt x="386896" y="1162767"/>
                  </a:lnTo>
                  <a:lnTo>
                    <a:pt x="399864" y="1150327"/>
                  </a:lnTo>
                  <a:lnTo>
                    <a:pt x="413095" y="1137886"/>
                  </a:lnTo>
                  <a:lnTo>
                    <a:pt x="440617" y="1113271"/>
                  </a:lnTo>
                  <a:lnTo>
                    <a:pt x="468933" y="1088125"/>
                  </a:lnTo>
                  <a:lnTo>
                    <a:pt x="469198" y="1087331"/>
                  </a:lnTo>
                  <a:lnTo>
                    <a:pt x="470786" y="1083890"/>
                  </a:lnTo>
                  <a:lnTo>
                    <a:pt x="472374" y="1079126"/>
                  </a:lnTo>
                  <a:lnTo>
                    <a:pt x="473961" y="1073303"/>
                  </a:lnTo>
                  <a:lnTo>
                    <a:pt x="475814" y="1066156"/>
                  </a:lnTo>
                  <a:lnTo>
                    <a:pt x="478460" y="1054510"/>
                  </a:lnTo>
                  <a:lnTo>
                    <a:pt x="479519" y="1049746"/>
                  </a:lnTo>
                  <a:lnTo>
                    <a:pt x="480577" y="1044982"/>
                  </a:lnTo>
                  <a:lnTo>
                    <a:pt x="481371" y="1039952"/>
                  </a:lnTo>
                  <a:lnTo>
                    <a:pt x="481900" y="1033865"/>
                  </a:lnTo>
                  <a:lnTo>
                    <a:pt x="482165" y="1026718"/>
                  </a:lnTo>
                  <a:lnTo>
                    <a:pt x="482430" y="1017719"/>
                  </a:lnTo>
                  <a:lnTo>
                    <a:pt x="482430" y="1010308"/>
                  </a:lnTo>
                  <a:lnTo>
                    <a:pt x="482165" y="1005279"/>
                  </a:lnTo>
                  <a:lnTo>
                    <a:pt x="481636" y="1001838"/>
                  </a:lnTo>
                  <a:lnTo>
                    <a:pt x="481106" y="999455"/>
                  </a:lnTo>
                  <a:lnTo>
                    <a:pt x="479254" y="994426"/>
                  </a:lnTo>
                  <a:lnTo>
                    <a:pt x="478460" y="990456"/>
                  </a:lnTo>
                  <a:lnTo>
                    <a:pt x="477402" y="984633"/>
                  </a:lnTo>
                  <a:lnTo>
                    <a:pt x="476343" y="978810"/>
                  </a:lnTo>
                  <a:lnTo>
                    <a:pt x="475549" y="973516"/>
                  </a:lnTo>
                  <a:lnTo>
                    <a:pt x="472903" y="964517"/>
                  </a:lnTo>
                  <a:lnTo>
                    <a:pt x="470786" y="957900"/>
                  </a:lnTo>
                  <a:lnTo>
                    <a:pt x="468933" y="953665"/>
                  </a:lnTo>
                  <a:lnTo>
                    <a:pt x="440617" y="928520"/>
                  </a:lnTo>
                  <a:lnTo>
                    <a:pt x="413095" y="903904"/>
                  </a:lnTo>
                  <a:lnTo>
                    <a:pt x="399864" y="891463"/>
                  </a:lnTo>
                  <a:lnTo>
                    <a:pt x="386896" y="879288"/>
                  </a:lnTo>
                  <a:lnTo>
                    <a:pt x="374194" y="866848"/>
                  </a:lnTo>
                  <a:lnTo>
                    <a:pt x="361756" y="854407"/>
                  </a:lnTo>
                  <a:lnTo>
                    <a:pt x="349583" y="841967"/>
                  </a:lnTo>
                  <a:lnTo>
                    <a:pt x="337674" y="829792"/>
                  </a:lnTo>
                  <a:lnTo>
                    <a:pt x="326295" y="817351"/>
                  </a:lnTo>
                  <a:lnTo>
                    <a:pt x="314916" y="804911"/>
                  </a:lnTo>
                  <a:lnTo>
                    <a:pt x="304066" y="792736"/>
                  </a:lnTo>
                  <a:lnTo>
                    <a:pt x="293216" y="780031"/>
                  </a:lnTo>
                  <a:lnTo>
                    <a:pt x="282630" y="767590"/>
                  </a:lnTo>
                  <a:lnTo>
                    <a:pt x="272574" y="754885"/>
                  </a:lnTo>
                  <a:lnTo>
                    <a:pt x="262783" y="742180"/>
                  </a:lnTo>
                  <a:lnTo>
                    <a:pt x="252991" y="728946"/>
                  </a:lnTo>
                  <a:lnTo>
                    <a:pt x="243729" y="715712"/>
                  </a:lnTo>
                  <a:lnTo>
                    <a:pt x="234467" y="702478"/>
                  </a:lnTo>
                  <a:lnTo>
                    <a:pt x="225734" y="689243"/>
                  </a:lnTo>
                  <a:lnTo>
                    <a:pt x="217265" y="675480"/>
                  </a:lnTo>
                  <a:lnTo>
                    <a:pt x="209062" y="661981"/>
                  </a:lnTo>
                  <a:lnTo>
                    <a:pt x="201387" y="648217"/>
                  </a:lnTo>
                  <a:lnTo>
                    <a:pt x="193713" y="634188"/>
                  </a:lnTo>
                  <a:lnTo>
                    <a:pt x="186568" y="620160"/>
                  </a:lnTo>
                  <a:lnTo>
                    <a:pt x="179687" y="606132"/>
                  </a:lnTo>
                  <a:lnTo>
                    <a:pt x="173071" y="591839"/>
                  </a:lnTo>
                  <a:lnTo>
                    <a:pt x="166985" y="577016"/>
                  </a:lnTo>
                  <a:lnTo>
                    <a:pt x="161163" y="562458"/>
                  </a:lnTo>
                  <a:lnTo>
                    <a:pt x="155605" y="547636"/>
                  </a:lnTo>
                  <a:lnTo>
                    <a:pt x="150313" y="532814"/>
                  </a:lnTo>
                  <a:lnTo>
                    <a:pt x="146343" y="519579"/>
                  </a:lnTo>
                  <a:lnTo>
                    <a:pt x="142374" y="506080"/>
                  </a:lnTo>
                  <a:lnTo>
                    <a:pt x="138669" y="492052"/>
                  </a:lnTo>
                  <a:lnTo>
                    <a:pt x="135228" y="477759"/>
                  </a:lnTo>
                  <a:lnTo>
                    <a:pt x="132053" y="462936"/>
                  </a:lnTo>
                  <a:lnTo>
                    <a:pt x="129142" y="447849"/>
                  </a:lnTo>
                  <a:lnTo>
                    <a:pt x="126231" y="432762"/>
                  </a:lnTo>
                  <a:lnTo>
                    <a:pt x="123585" y="416881"/>
                  </a:lnTo>
                  <a:lnTo>
                    <a:pt x="118292" y="385648"/>
                  </a:lnTo>
                  <a:lnTo>
                    <a:pt x="113793" y="353886"/>
                  </a:lnTo>
                  <a:lnTo>
                    <a:pt x="110088" y="322653"/>
                  </a:lnTo>
                  <a:lnTo>
                    <a:pt x="106383" y="292214"/>
                  </a:lnTo>
                  <a:lnTo>
                    <a:pt x="102678" y="255952"/>
                  </a:lnTo>
                  <a:lnTo>
                    <a:pt x="99503" y="223131"/>
                  </a:lnTo>
                  <a:lnTo>
                    <a:pt x="94210" y="222337"/>
                  </a:lnTo>
                  <a:lnTo>
                    <a:pt x="89182" y="221543"/>
                  </a:lnTo>
                  <a:lnTo>
                    <a:pt x="84154" y="220219"/>
                  </a:lnTo>
                  <a:lnTo>
                    <a:pt x="79391" y="218896"/>
                  </a:lnTo>
                  <a:lnTo>
                    <a:pt x="74362" y="217308"/>
                  </a:lnTo>
                  <a:lnTo>
                    <a:pt x="69599" y="215455"/>
                  </a:lnTo>
                  <a:lnTo>
                    <a:pt x="65100" y="213602"/>
                  </a:lnTo>
                  <a:lnTo>
                    <a:pt x="60601" y="211220"/>
                  </a:lnTo>
                  <a:lnTo>
                    <a:pt x="56103" y="208838"/>
                  </a:lnTo>
                  <a:lnTo>
                    <a:pt x="51604" y="206191"/>
                  </a:lnTo>
                  <a:lnTo>
                    <a:pt x="47634" y="203544"/>
                  </a:lnTo>
                  <a:lnTo>
                    <a:pt x="43400" y="200368"/>
                  </a:lnTo>
                  <a:lnTo>
                    <a:pt x="39431" y="197191"/>
                  </a:lnTo>
                  <a:lnTo>
                    <a:pt x="35726" y="194280"/>
                  </a:lnTo>
                  <a:lnTo>
                    <a:pt x="32285" y="190574"/>
                  </a:lnTo>
                  <a:lnTo>
                    <a:pt x="28845" y="186869"/>
                  </a:lnTo>
                  <a:lnTo>
                    <a:pt x="25405" y="183163"/>
                  </a:lnTo>
                  <a:lnTo>
                    <a:pt x="22229" y="179193"/>
                  </a:lnTo>
                  <a:lnTo>
                    <a:pt x="19583" y="174958"/>
                  </a:lnTo>
                  <a:lnTo>
                    <a:pt x="16672" y="171252"/>
                  </a:lnTo>
                  <a:lnTo>
                    <a:pt x="14290" y="166753"/>
                  </a:lnTo>
                  <a:lnTo>
                    <a:pt x="11644" y="162253"/>
                  </a:lnTo>
                  <a:lnTo>
                    <a:pt x="9791" y="157753"/>
                  </a:lnTo>
                  <a:lnTo>
                    <a:pt x="7674" y="152989"/>
                  </a:lnTo>
                  <a:lnTo>
                    <a:pt x="5822" y="148225"/>
                  </a:lnTo>
                  <a:lnTo>
                    <a:pt x="4499" y="143460"/>
                  </a:lnTo>
                  <a:lnTo>
                    <a:pt x="2911" y="138166"/>
                  </a:lnTo>
                  <a:lnTo>
                    <a:pt x="1852" y="133137"/>
                  </a:lnTo>
                  <a:lnTo>
                    <a:pt x="1059" y="128108"/>
                  </a:lnTo>
                  <a:lnTo>
                    <a:pt x="529" y="122815"/>
                  </a:lnTo>
                  <a:lnTo>
                    <a:pt x="265" y="117786"/>
                  </a:lnTo>
                  <a:lnTo>
                    <a:pt x="0" y="112227"/>
                  </a:lnTo>
                  <a:lnTo>
                    <a:pt x="265" y="106404"/>
                  </a:lnTo>
                  <a:lnTo>
                    <a:pt x="529" y="100846"/>
                  </a:lnTo>
                  <a:lnTo>
                    <a:pt x="1323" y="95287"/>
                  </a:lnTo>
                  <a:lnTo>
                    <a:pt x="2117" y="89729"/>
                  </a:lnTo>
                  <a:lnTo>
                    <a:pt x="3440" y="84435"/>
                  </a:lnTo>
                  <a:lnTo>
                    <a:pt x="5028" y="78877"/>
                  </a:lnTo>
                  <a:lnTo>
                    <a:pt x="6881" y="73583"/>
                  </a:lnTo>
                  <a:lnTo>
                    <a:pt x="8733" y="68554"/>
                  </a:lnTo>
                  <a:lnTo>
                    <a:pt x="11115" y="63525"/>
                  </a:lnTo>
                  <a:lnTo>
                    <a:pt x="13232" y="58761"/>
                  </a:lnTo>
                  <a:lnTo>
                    <a:pt x="16143" y="53996"/>
                  </a:lnTo>
                  <a:lnTo>
                    <a:pt x="19054" y="49497"/>
                  </a:lnTo>
                  <a:lnTo>
                    <a:pt x="22229" y="45262"/>
                  </a:lnTo>
                  <a:lnTo>
                    <a:pt x="25405" y="41027"/>
                  </a:lnTo>
                  <a:lnTo>
                    <a:pt x="29110" y="36792"/>
                  </a:lnTo>
                  <a:lnTo>
                    <a:pt x="32815" y="32821"/>
                  </a:lnTo>
                  <a:lnTo>
                    <a:pt x="36784" y="29380"/>
                  </a:lnTo>
                  <a:lnTo>
                    <a:pt x="40754" y="25675"/>
                  </a:lnTo>
                  <a:lnTo>
                    <a:pt x="44988" y="22499"/>
                  </a:lnTo>
                  <a:lnTo>
                    <a:pt x="49222" y="19058"/>
                  </a:lnTo>
                  <a:lnTo>
                    <a:pt x="53721" y="16411"/>
                  </a:lnTo>
                  <a:lnTo>
                    <a:pt x="58484" y="13499"/>
                  </a:lnTo>
                  <a:lnTo>
                    <a:pt x="63248" y="11382"/>
                  </a:lnTo>
                  <a:lnTo>
                    <a:pt x="68540" y="9000"/>
                  </a:lnTo>
                  <a:lnTo>
                    <a:pt x="73569" y="6882"/>
                  </a:lnTo>
                  <a:lnTo>
                    <a:pt x="78861" y="5029"/>
                  </a:lnTo>
                  <a:lnTo>
                    <a:pt x="83889" y="3706"/>
                  </a:lnTo>
                  <a:lnTo>
                    <a:pt x="89447" y="2382"/>
                  </a:lnTo>
                  <a:lnTo>
                    <a:pt x="94739" y="1324"/>
                  </a:lnTo>
                  <a:lnTo>
                    <a:pt x="100561" y="530"/>
                  </a:lnTo>
                  <a:lnTo>
                    <a:pt x="106119" y="265"/>
                  </a:lnTo>
                  <a:lnTo>
                    <a:pt x="111941" y="0"/>
                  </a:lnTo>
                  <a:close/>
                </a:path>
              </a:pathLst>
            </a:custGeom>
            <a:grpFill/>
            <a:ln>
              <a:solidFill>
                <a:schemeClr val="bg1"/>
              </a:solid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grpSp>
      <p:grpSp>
        <p:nvGrpSpPr>
          <p:cNvPr id="34" name="组合 33"/>
          <p:cNvGrpSpPr/>
          <p:nvPr/>
        </p:nvGrpSpPr>
        <p:grpSpPr>
          <a:xfrm>
            <a:off x="3990553" y="3372619"/>
            <a:ext cx="504056" cy="504056"/>
            <a:chOff x="792004" y="1576525"/>
            <a:chExt cx="504056" cy="504056"/>
          </a:xfrm>
          <a:solidFill>
            <a:srgbClr val="92D050"/>
          </a:solidFill>
        </p:grpSpPr>
        <p:sp>
          <p:nvSpPr>
            <p:cNvPr id="35" name="泪滴形 34"/>
            <p:cNvSpPr/>
            <p:nvPr/>
          </p:nvSpPr>
          <p:spPr>
            <a:xfrm rot="8100000">
              <a:off x="792004" y="1576525"/>
              <a:ext cx="504056" cy="50405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KSO_Shape"/>
            <p:cNvSpPr/>
            <p:nvPr/>
          </p:nvSpPr>
          <p:spPr bwMode="auto">
            <a:xfrm>
              <a:off x="958094" y="1707654"/>
              <a:ext cx="171876" cy="258460"/>
            </a:xfrm>
            <a:custGeom>
              <a:avLst/>
              <a:gdLst>
                <a:gd name="T0" fmla="*/ 901841 w 1357313"/>
                <a:gd name="T1" fmla="*/ 1418297 h 2041525"/>
                <a:gd name="T2" fmla="*/ 952713 w 1357313"/>
                <a:gd name="T3" fmla="*/ 1537310 h 2041525"/>
                <a:gd name="T4" fmla="*/ 324238 w 1357313"/>
                <a:gd name="T5" fmla="*/ 1501582 h 2041525"/>
                <a:gd name="T6" fmla="*/ 380048 w 1357313"/>
                <a:gd name="T7" fmla="*/ 1395135 h 2041525"/>
                <a:gd name="T8" fmla="*/ 837417 w 1357313"/>
                <a:gd name="T9" fmla="*/ 530566 h 2041525"/>
                <a:gd name="T10" fmla="*/ 669920 w 1357313"/>
                <a:gd name="T11" fmla="*/ 686107 h 2041525"/>
                <a:gd name="T12" fmla="*/ 595424 w 1357313"/>
                <a:gd name="T13" fmla="*/ 686107 h 2041525"/>
                <a:gd name="T14" fmla="*/ 427927 w 1357313"/>
                <a:gd name="T15" fmla="*/ 530566 h 2041525"/>
                <a:gd name="T16" fmla="*/ 206486 w 1357313"/>
                <a:gd name="T17" fmla="*/ 405798 h 2041525"/>
                <a:gd name="T18" fmla="*/ 269716 w 1357313"/>
                <a:gd name="T19" fmla="*/ 553495 h 2041525"/>
                <a:gd name="T20" fmla="*/ 416183 w 1357313"/>
                <a:gd name="T21" fmla="*/ 730090 h 2041525"/>
                <a:gd name="T22" fmla="*/ 523871 w 1357313"/>
                <a:gd name="T23" fmla="*/ 839505 h 2041525"/>
                <a:gd name="T24" fmla="*/ 549065 w 1357313"/>
                <a:gd name="T25" fmla="*/ 957810 h 2041525"/>
                <a:gd name="T26" fmla="*/ 521401 w 1357313"/>
                <a:gd name="T27" fmla="*/ 1070930 h 2041525"/>
                <a:gd name="T28" fmla="*/ 406056 w 1357313"/>
                <a:gd name="T29" fmla="*/ 1185778 h 2041525"/>
                <a:gd name="T30" fmla="*/ 263047 w 1357313"/>
                <a:gd name="T31" fmla="*/ 1361879 h 2041525"/>
                <a:gd name="T32" fmla="*/ 205745 w 1357313"/>
                <a:gd name="T33" fmla="*/ 1502167 h 2041525"/>
                <a:gd name="T34" fmla="*/ 1072195 w 1357313"/>
                <a:gd name="T35" fmla="*/ 1557244 h 2041525"/>
                <a:gd name="T36" fmla="*/ 1021808 w 1357313"/>
                <a:gd name="T37" fmla="*/ 1393740 h 2041525"/>
                <a:gd name="T38" fmla="*/ 889667 w 1357313"/>
                <a:gd name="T39" fmla="*/ 1217639 h 2041525"/>
                <a:gd name="T40" fmla="*/ 755797 w 1357313"/>
                <a:gd name="T41" fmla="*/ 1087231 h 2041525"/>
                <a:gd name="T42" fmla="*/ 719983 w 1357313"/>
                <a:gd name="T43" fmla="*/ 986954 h 2041525"/>
                <a:gd name="T44" fmla="*/ 728381 w 1357313"/>
                <a:gd name="T45" fmla="*/ 880504 h 2041525"/>
                <a:gd name="T46" fmla="*/ 790870 w 1357313"/>
                <a:gd name="T47" fmla="*/ 784920 h 2041525"/>
                <a:gd name="T48" fmla="*/ 959566 w 1357313"/>
                <a:gd name="T49" fmla="*/ 605115 h 2041525"/>
                <a:gd name="T50" fmla="*/ 1046261 w 1357313"/>
                <a:gd name="T51" fmla="*/ 456677 h 2041525"/>
                <a:gd name="T52" fmla="*/ 1090473 w 1357313"/>
                <a:gd name="T53" fmla="*/ 209197 h 2041525"/>
                <a:gd name="T54" fmla="*/ 1216685 w 1357313"/>
                <a:gd name="T55" fmla="*/ 15314 h 2041525"/>
                <a:gd name="T56" fmla="*/ 1260650 w 1357313"/>
                <a:gd name="T57" fmla="*/ 68662 h 2041525"/>
                <a:gd name="T58" fmla="*/ 1261391 w 1357313"/>
                <a:gd name="T59" fmla="*/ 138313 h 2041525"/>
                <a:gd name="T60" fmla="*/ 1222613 w 1357313"/>
                <a:gd name="T61" fmla="*/ 189932 h 2041525"/>
                <a:gd name="T62" fmla="*/ 1165311 w 1357313"/>
                <a:gd name="T63" fmla="*/ 293419 h 2041525"/>
                <a:gd name="T64" fmla="*/ 1116654 w 1357313"/>
                <a:gd name="T65" fmla="*/ 524844 h 2041525"/>
                <a:gd name="T66" fmla="*/ 1012670 w 1357313"/>
                <a:gd name="T67" fmla="*/ 704403 h 2041525"/>
                <a:gd name="T68" fmla="*/ 829154 w 1357313"/>
                <a:gd name="T69" fmla="*/ 889890 h 2041525"/>
                <a:gd name="T70" fmla="*/ 817052 w 1357313"/>
                <a:gd name="T71" fmla="*/ 962009 h 2041525"/>
                <a:gd name="T72" fmla="*/ 905969 w 1357313"/>
                <a:gd name="T73" fmla="*/ 1085008 h 2041525"/>
                <a:gd name="T74" fmla="*/ 1048237 w 1357313"/>
                <a:gd name="T75" fmla="*/ 1249500 h 2041525"/>
                <a:gd name="T76" fmla="*/ 1134190 w 1357313"/>
                <a:gd name="T77" fmla="*/ 1433011 h 2041525"/>
                <a:gd name="T78" fmla="*/ 1183588 w 1357313"/>
                <a:gd name="T79" fmla="*/ 1698520 h 2041525"/>
                <a:gd name="T80" fmla="*/ 1240149 w 1357313"/>
                <a:gd name="T81" fmla="*/ 1730629 h 2041525"/>
                <a:gd name="T82" fmla="*/ 1266331 w 1357313"/>
                <a:gd name="T83" fmla="*/ 1790399 h 2041525"/>
                <a:gd name="T84" fmla="*/ 1249041 w 1357313"/>
                <a:gd name="T85" fmla="*/ 1858814 h 2041525"/>
                <a:gd name="T86" fmla="*/ 1193468 w 1357313"/>
                <a:gd name="T87" fmla="*/ 1900307 h 2041525"/>
                <a:gd name="T88" fmla="*/ 68664 w 1357313"/>
                <a:gd name="T89" fmla="*/ 1898578 h 2041525"/>
                <a:gd name="T90" fmla="*/ 15067 w 1357313"/>
                <a:gd name="T91" fmla="*/ 1854615 h 2041525"/>
                <a:gd name="T92" fmla="*/ 988 w 1357313"/>
                <a:gd name="T93" fmla="*/ 1785459 h 2041525"/>
                <a:gd name="T94" fmla="*/ 30133 w 1357313"/>
                <a:gd name="T95" fmla="*/ 1727170 h 2041525"/>
                <a:gd name="T96" fmla="*/ 87929 w 1357313"/>
                <a:gd name="T97" fmla="*/ 1697533 h 2041525"/>
                <a:gd name="T98" fmla="*/ 132882 w 1357313"/>
                <a:gd name="T99" fmla="*/ 1433011 h 2041525"/>
                <a:gd name="T100" fmla="*/ 218836 w 1357313"/>
                <a:gd name="T101" fmla="*/ 1249500 h 2041525"/>
                <a:gd name="T102" fmla="*/ 361103 w 1357313"/>
                <a:gd name="T103" fmla="*/ 1085008 h 2041525"/>
                <a:gd name="T104" fmla="*/ 449773 w 1357313"/>
                <a:gd name="T105" fmla="*/ 964726 h 2041525"/>
                <a:gd name="T106" fmla="*/ 437671 w 1357313"/>
                <a:gd name="T107" fmla="*/ 889890 h 2041525"/>
                <a:gd name="T108" fmla="*/ 254402 w 1357313"/>
                <a:gd name="T109" fmla="*/ 704403 h 2041525"/>
                <a:gd name="T110" fmla="*/ 150419 w 1357313"/>
                <a:gd name="T111" fmla="*/ 524844 h 2041525"/>
                <a:gd name="T112" fmla="*/ 99291 w 1357313"/>
                <a:gd name="T113" fmla="*/ 272672 h 2041525"/>
                <a:gd name="T114" fmla="*/ 40507 w 1357313"/>
                <a:gd name="T115" fmla="*/ 186969 h 2041525"/>
                <a:gd name="T116" fmla="*/ 4199 w 1357313"/>
                <a:gd name="T117" fmla="*/ 133866 h 2041525"/>
                <a:gd name="T118" fmla="*/ 8151 w 1357313"/>
                <a:gd name="T119" fmla="*/ 63970 h 2041525"/>
                <a:gd name="T120" fmla="*/ 54585 w 1357313"/>
                <a:gd name="T121" fmla="*/ 12596 h 20415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57313" h="2041525">
                  <a:moveTo>
                    <a:pt x="550334" y="1339850"/>
                  </a:moveTo>
                  <a:lnTo>
                    <a:pt x="806980" y="1339850"/>
                  </a:lnTo>
                  <a:lnTo>
                    <a:pt x="827353" y="1358335"/>
                  </a:lnTo>
                  <a:lnTo>
                    <a:pt x="846138" y="1376291"/>
                  </a:lnTo>
                  <a:lnTo>
                    <a:pt x="864130" y="1393983"/>
                  </a:lnTo>
                  <a:lnTo>
                    <a:pt x="880799" y="1411676"/>
                  </a:lnTo>
                  <a:lnTo>
                    <a:pt x="896674" y="1428840"/>
                  </a:lnTo>
                  <a:lnTo>
                    <a:pt x="911490" y="1445476"/>
                  </a:lnTo>
                  <a:lnTo>
                    <a:pt x="925249" y="1462376"/>
                  </a:lnTo>
                  <a:lnTo>
                    <a:pt x="938213" y="1479012"/>
                  </a:lnTo>
                  <a:lnTo>
                    <a:pt x="950120" y="1495120"/>
                  </a:lnTo>
                  <a:lnTo>
                    <a:pt x="955940" y="1503570"/>
                  </a:lnTo>
                  <a:lnTo>
                    <a:pt x="961232" y="1511756"/>
                  </a:lnTo>
                  <a:lnTo>
                    <a:pt x="966259" y="1519942"/>
                  </a:lnTo>
                  <a:lnTo>
                    <a:pt x="971286" y="1527863"/>
                  </a:lnTo>
                  <a:lnTo>
                    <a:pt x="976049" y="1535785"/>
                  </a:lnTo>
                  <a:lnTo>
                    <a:pt x="980547" y="1543971"/>
                  </a:lnTo>
                  <a:lnTo>
                    <a:pt x="985045" y="1552157"/>
                  </a:lnTo>
                  <a:lnTo>
                    <a:pt x="989278" y="1560343"/>
                  </a:lnTo>
                  <a:lnTo>
                    <a:pt x="993247" y="1568265"/>
                  </a:lnTo>
                  <a:lnTo>
                    <a:pt x="996951" y="1576451"/>
                  </a:lnTo>
                  <a:lnTo>
                    <a:pt x="1000391" y="1584637"/>
                  </a:lnTo>
                  <a:lnTo>
                    <a:pt x="1003830" y="1592823"/>
                  </a:lnTo>
                  <a:lnTo>
                    <a:pt x="1007005" y="1601273"/>
                  </a:lnTo>
                  <a:lnTo>
                    <a:pt x="1010180" y="1609195"/>
                  </a:lnTo>
                  <a:lnTo>
                    <a:pt x="1013355" y="1620286"/>
                  </a:lnTo>
                  <a:lnTo>
                    <a:pt x="1017059" y="1632697"/>
                  </a:lnTo>
                  <a:lnTo>
                    <a:pt x="1020764" y="1647484"/>
                  </a:lnTo>
                  <a:lnTo>
                    <a:pt x="1024203" y="1663592"/>
                  </a:lnTo>
                  <a:lnTo>
                    <a:pt x="1027643" y="1681284"/>
                  </a:lnTo>
                  <a:lnTo>
                    <a:pt x="1031347" y="1700297"/>
                  </a:lnTo>
                  <a:lnTo>
                    <a:pt x="1034786" y="1721158"/>
                  </a:lnTo>
                  <a:lnTo>
                    <a:pt x="1038226" y="1743075"/>
                  </a:lnTo>
                  <a:lnTo>
                    <a:pt x="319088" y="1743075"/>
                  </a:lnTo>
                  <a:lnTo>
                    <a:pt x="322528" y="1721158"/>
                  </a:lnTo>
                  <a:lnTo>
                    <a:pt x="325967" y="1700297"/>
                  </a:lnTo>
                  <a:lnTo>
                    <a:pt x="329407" y="1681284"/>
                  </a:lnTo>
                  <a:lnTo>
                    <a:pt x="332846" y="1663592"/>
                  </a:lnTo>
                  <a:lnTo>
                    <a:pt x="336551" y="1647484"/>
                  </a:lnTo>
                  <a:lnTo>
                    <a:pt x="339990" y="1632697"/>
                  </a:lnTo>
                  <a:lnTo>
                    <a:pt x="343694" y="1620286"/>
                  </a:lnTo>
                  <a:lnTo>
                    <a:pt x="347398" y="1609195"/>
                  </a:lnTo>
                  <a:lnTo>
                    <a:pt x="350309" y="1601273"/>
                  </a:lnTo>
                  <a:lnTo>
                    <a:pt x="353484" y="1592823"/>
                  </a:lnTo>
                  <a:lnTo>
                    <a:pt x="356923" y="1584637"/>
                  </a:lnTo>
                  <a:lnTo>
                    <a:pt x="360363" y="1576451"/>
                  </a:lnTo>
                  <a:lnTo>
                    <a:pt x="364067" y="1568265"/>
                  </a:lnTo>
                  <a:lnTo>
                    <a:pt x="368036" y="1560343"/>
                  </a:lnTo>
                  <a:lnTo>
                    <a:pt x="372269" y="1552157"/>
                  </a:lnTo>
                  <a:lnTo>
                    <a:pt x="376503" y="1543971"/>
                  </a:lnTo>
                  <a:lnTo>
                    <a:pt x="381265" y="1535785"/>
                  </a:lnTo>
                  <a:lnTo>
                    <a:pt x="386028" y="1527863"/>
                  </a:lnTo>
                  <a:lnTo>
                    <a:pt x="390790" y="1519942"/>
                  </a:lnTo>
                  <a:lnTo>
                    <a:pt x="396082" y="1511756"/>
                  </a:lnTo>
                  <a:lnTo>
                    <a:pt x="401373" y="1503570"/>
                  </a:lnTo>
                  <a:lnTo>
                    <a:pt x="407194" y="1495120"/>
                  </a:lnTo>
                  <a:lnTo>
                    <a:pt x="419101" y="1479012"/>
                  </a:lnTo>
                  <a:lnTo>
                    <a:pt x="432065" y="1462376"/>
                  </a:lnTo>
                  <a:lnTo>
                    <a:pt x="445824" y="1445476"/>
                  </a:lnTo>
                  <a:lnTo>
                    <a:pt x="460640" y="1428840"/>
                  </a:lnTo>
                  <a:lnTo>
                    <a:pt x="476515" y="1411676"/>
                  </a:lnTo>
                  <a:lnTo>
                    <a:pt x="493184" y="1393983"/>
                  </a:lnTo>
                  <a:lnTo>
                    <a:pt x="511176" y="1376291"/>
                  </a:lnTo>
                  <a:lnTo>
                    <a:pt x="530226" y="1358335"/>
                  </a:lnTo>
                  <a:lnTo>
                    <a:pt x="550334" y="1339850"/>
                  </a:lnTo>
                  <a:close/>
                  <a:moveTo>
                    <a:pt x="430213" y="534988"/>
                  </a:moveTo>
                  <a:lnTo>
                    <a:pt x="925513" y="534988"/>
                  </a:lnTo>
                  <a:lnTo>
                    <a:pt x="916527" y="545836"/>
                  </a:lnTo>
                  <a:lnTo>
                    <a:pt x="907012" y="557478"/>
                  </a:lnTo>
                  <a:lnTo>
                    <a:pt x="897233" y="568590"/>
                  </a:lnTo>
                  <a:lnTo>
                    <a:pt x="886925" y="580232"/>
                  </a:lnTo>
                  <a:lnTo>
                    <a:pt x="876089" y="591609"/>
                  </a:lnTo>
                  <a:lnTo>
                    <a:pt x="864988" y="603515"/>
                  </a:lnTo>
                  <a:lnTo>
                    <a:pt x="853095" y="615422"/>
                  </a:lnTo>
                  <a:lnTo>
                    <a:pt x="840937" y="627328"/>
                  </a:lnTo>
                  <a:lnTo>
                    <a:pt x="828250" y="639499"/>
                  </a:lnTo>
                  <a:lnTo>
                    <a:pt x="815035" y="651934"/>
                  </a:lnTo>
                  <a:lnTo>
                    <a:pt x="801292" y="664105"/>
                  </a:lnTo>
                  <a:lnTo>
                    <a:pt x="787019" y="677069"/>
                  </a:lnTo>
                  <a:lnTo>
                    <a:pt x="772218" y="690034"/>
                  </a:lnTo>
                  <a:lnTo>
                    <a:pt x="756625" y="702999"/>
                  </a:lnTo>
                  <a:lnTo>
                    <a:pt x="740767" y="716492"/>
                  </a:lnTo>
                  <a:lnTo>
                    <a:pt x="724116" y="729986"/>
                  </a:lnTo>
                  <a:lnTo>
                    <a:pt x="717772" y="735278"/>
                  </a:lnTo>
                  <a:lnTo>
                    <a:pt x="711429" y="740834"/>
                  </a:lnTo>
                  <a:lnTo>
                    <a:pt x="705350" y="746655"/>
                  </a:lnTo>
                  <a:lnTo>
                    <a:pt x="699536" y="753005"/>
                  </a:lnTo>
                  <a:lnTo>
                    <a:pt x="693985" y="759090"/>
                  </a:lnTo>
                  <a:lnTo>
                    <a:pt x="688171" y="765969"/>
                  </a:lnTo>
                  <a:lnTo>
                    <a:pt x="682885" y="772584"/>
                  </a:lnTo>
                  <a:lnTo>
                    <a:pt x="677863" y="779463"/>
                  </a:lnTo>
                  <a:lnTo>
                    <a:pt x="672841" y="772584"/>
                  </a:lnTo>
                  <a:lnTo>
                    <a:pt x="667555" y="765969"/>
                  </a:lnTo>
                  <a:lnTo>
                    <a:pt x="662005" y="759090"/>
                  </a:lnTo>
                  <a:lnTo>
                    <a:pt x="656190" y="753005"/>
                  </a:lnTo>
                  <a:lnTo>
                    <a:pt x="650376" y="746655"/>
                  </a:lnTo>
                  <a:lnTo>
                    <a:pt x="644297" y="740834"/>
                  </a:lnTo>
                  <a:lnTo>
                    <a:pt x="637954" y="735278"/>
                  </a:lnTo>
                  <a:lnTo>
                    <a:pt x="631610" y="729986"/>
                  </a:lnTo>
                  <a:lnTo>
                    <a:pt x="614959" y="716492"/>
                  </a:lnTo>
                  <a:lnTo>
                    <a:pt x="599101" y="702999"/>
                  </a:lnTo>
                  <a:lnTo>
                    <a:pt x="583508" y="690034"/>
                  </a:lnTo>
                  <a:lnTo>
                    <a:pt x="568707" y="677069"/>
                  </a:lnTo>
                  <a:lnTo>
                    <a:pt x="554434" y="664105"/>
                  </a:lnTo>
                  <a:lnTo>
                    <a:pt x="540691" y="651934"/>
                  </a:lnTo>
                  <a:lnTo>
                    <a:pt x="527476" y="639499"/>
                  </a:lnTo>
                  <a:lnTo>
                    <a:pt x="514789" y="627328"/>
                  </a:lnTo>
                  <a:lnTo>
                    <a:pt x="502631" y="615422"/>
                  </a:lnTo>
                  <a:lnTo>
                    <a:pt x="490738" y="603515"/>
                  </a:lnTo>
                  <a:lnTo>
                    <a:pt x="479637" y="591609"/>
                  </a:lnTo>
                  <a:lnTo>
                    <a:pt x="468801" y="580232"/>
                  </a:lnTo>
                  <a:lnTo>
                    <a:pt x="458493" y="568590"/>
                  </a:lnTo>
                  <a:lnTo>
                    <a:pt x="448714" y="557478"/>
                  </a:lnTo>
                  <a:lnTo>
                    <a:pt x="439199" y="545836"/>
                  </a:lnTo>
                  <a:lnTo>
                    <a:pt x="430213" y="534988"/>
                  </a:lnTo>
                  <a:close/>
                  <a:moveTo>
                    <a:pt x="188949" y="224189"/>
                  </a:moveTo>
                  <a:lnTo>
                    <a:pt x="193448" y="263892"/>
                  </a:lnTo>
                  <a:lnTo>
                    <a:pt x="195830" y="284803"/>
                  </a:lnTo>
                  <a:lnTo>
                    <a:pt x="198741" y="306507"/>
                  </a:lnTo>
                  <a:lnTo>
                    <a:pt x="201917" y="328741"/>
                  </a:lnTo>
                  <a:lnTo>
                    <a:pt x="204828" y="350710"/>
                  </a:lnTo>
                  <a:lnTo>
                    <a:pt x="208532" y="372678"/>
                  </a:lnTo>
                  <a:lnTo>
                    <a:pt x="212502" y="394118"/>
                  </a:lnTo>
                  <a:lnTo>
                    <a:pt x="215413" y="408146"/>
                  </a:lnTo>
                  <a:lnTo>
                    <a:pt x="218059" y="421645"/>
                  </a:lnTo>
                  <a:lnTo>
                    <a:pt x="221235" y="434880"/>
                  </a:lnTo>
                  <a:lnTo>
                    <a:pt x="224410" y="447585"/>
                  </a:lnTo>
                  <a:lnTo>
                    <a:pt x="227321" y="459496"/>
                  </a:lnTo>
                  <a:lnTo>
                    <a:pt x="230497" y="470348"/>
                  </a:lnTo>
                  <a:lnTo>
                    <a:pt x="233673" y="480406"/>
                  </a:lnTo>
                  <a:lnTo>
                    <a:pt x="236584" y="489405"/>
                  </a:lnTo>
                  <a:lnTo>
                    <a:pt x="241082" y="501316"/>
                  </a:lnTo>
                  <a:lnTo>
                    <a:pt x="246111" y="513227"/>
                  </a:lnTo>
                  <a:lnTo>
                    <a:pt x="251403" y="524873"/>
                  </a:lnTo>
                  <a:lnTo>
                    <a:pt x="256961" y="536784"/>
                  </a:lnTo>
                  <a:lnTo>
                    <a:pt x="262783" y="547901"/>
                  </a:lnTo>
                  <a:lnTo>
                    <a:pt x="268605" y="559547"/>
                  </a:lnTo>
                  <a:lnTo>
                    <a:pt x="275220" y="570664"/>
                  </a:lnTo>
                  <a:lnTo>
                    <a:pt x="281836" y="581781"/>
                  </a:lnTo>
                  <a:lnTo>
                    <a:pt x="288981" y="593162"/>
                  </a:lnTo>
                  <a:lnTo>
                    <a:pt x="296127" y="604014"/>
                  </a:lnTo>
                  <a:lnTo>
                    <a:pt x="304066" y="615396"/>
                  </a:lnTo>
                  <a:lnTo>
                    <a:pt x="312005" y="626248"/>
                  </a:lnTo>
                  <a:lnTo>
                    <a:pt x="320473" y="637365"/>
                  </a:lnTo>
                  <a:lnTo>
                    <a:pt x="329206" y="648482"/>
                  </a:lnTo>
                  <a:lnTo>
                    <a:pt x="338468" y="659334"/>
                  </a:lnTo>
                  <a:lnTo>
                    <a:pt x="347730" y="670450"/>
                  </a:lnTo>
                  <a:lnTo>
                    <a:pt x="366784" y="692419"/>
                  </a:lnTo>
                  <a:lnTo>
                    <a:pt x="385309" y="714388"/>
                  </a:lnTo>
                  <a:lnTo>
                    <a:pt x="404362" y="736887"/>
                  </a:lnTo>
                  <a:lnTo>
                    <a:pt x="414154" y="748268"/>
                  </a:lnTo>
                  <a:lnTo>
                    <a:pt x="424210" y="759385"/>
                  </a:lnTo>
                  <a:lnTo>
                    <a:pt x="435060" y="771031"/>
                  </a:lnTo>
                  <a:lnTo>
                    <a:pt x="445910" y="782413"/>
                  </a:lnTo>
                  <a:lnTo>
                    <a:pt x="457554" y="794059"/>
                  </a:lnTo>
                  <a:lnTo>
                    <a:pt x="469463" y="805440"/>
                  </a:lnTo>
                  <a:lnTo>
                    <a:pt x="482165" y="817351"/>
                  </a:lnTo>
                  <a:lnTo>
                    <a:pt x="495661" y="829262"/>
                  </a:lnTo>
                  <a:lnTo>
                    <a:pt x="509952" y="841173"/>
                  </a:lnTo>
                  <a:lnTo>
                    <a:pt x="525036" y="853349"/>
                  </a:lnTo>
                  <a:lnTo>
                    <a:pt x="531916" y="858907"/>
                  </a:lnTo>
                  <a:lnTo>
                    <a:pt x="537738" y="864730"/>
                  </a:lnTo>
                  <a:lnTo>
                    <a:pt x="543031" y="870818"/>
                  </a:lnTo>
                  <a:lnTo>
                    <a:pt x="547530" y="876376"/>
                  </a:lnTo>
                  <a:lnTo>
                    <a:pt x="551764" y="882199"/>
                  </a:lnTo>
                  <a:lnTo>
                    <a:pt x="555204" y="888023"/>
                  </a:lnTo>
                  <a:lnTo>
                    <a:pt x="558644" y="893846"/>
                  </a:lnTo>
                  <a:lnTo>
                    <a:pt x="561291" y="899669"/>
                  </a:lnTo>
                  <a:lnTo>
                    <a:pt x="564202" y="905227"/>
                  </a:lnTo>
                  <a:lnTo>
                    <a:pt x="566848" y="911315"/>
                  </a:lnTo>
                  <a:lnTo>
                    <a:pt x="568965" y="916873"/>
                  </a:lnTo>
                  <a:lnTo>
                    <a:pt x="570818" y="922696"/>
                  </a:lnTo>
                  <a:lnTo>
                    <a:pt x="574523" y="934607"/>
                  </a:lnTo>
                  <a:lnTo>
                    <a:pt x="577698" y="946518"/>
                  </a:lnTo>
                  <a:lnTo>
                    <a:pt x="582462" y="966370"/>
                  </a:lnTo>
                  <a:lnTo>
                    <a:pt x="584314" y="973781"/>
                  </a:lnTo>
                  <a:lnTo>
                    <a:pt x="585902" y="980927"/>
                  </a:lnTo>
                  <a:lnTo>
                    <a:pt x="587225" y="988074"/>
                  </a:lnTo>
                  <a:lnTo>
                    <a:pt x="587754" y="996015"/>
                  </a:lnTo>
                  <a:lnTo>
                    <a:pt x="588284" y="1005808"/>
                  </a:lnTo>
                  <a:lnTo>
                    <a:pt x="588548" y="1017719"/>
                  </a:lnTo>
                  <a:lnTo>
                    <a:pt x="588284" y="1026453"/>
                  </a:lnTo>
                  <a:lnTo>
                    <a:pt x="588019" y="1033600"/>
                  </a:lnTo>
                  <a:lnTo>
                    <a:pt x="587754" y="1039423"/>
                  </a:lnTo>
                  <a:lnTo>
                    <a:pt x="587225" y="1044717"/>
                  </a:lnTo>
                  <a:lnTo>
                    <a:pt x="585373" y="1055304"/>
                  </a:lnTo>
                  <a:lnTo>
                    <a:pt x="582726" y="1070391"/>
                  </a:lnTo>
                  <a:lnTo>
                    <a:pt x="581138" y="1079655"/>
                  </a:lnTo>
                  <a:lnTo>
                    <a:pt x="579021" y="1088919"/>
                  </a:lnTo>
                  <a:lnTo>
                    <a:pt x="576904" y="1097919"/>
                  </a:lnTo>
                  <a:lnTo>
                    <a:pt x="574523" y="1106918"/>
                  </a:lnTo>
                  <a:lnTo>
                    <a:pt x="571876" y="1115917"/>
                  </a:lnTo>
                  <a:lnTo>
                    <a:pt x="568701" y="1124652"/>
                  </a:lnTo>
                  <a:lnTo>
                    <a:pt x="565260" y="1133387"/>
                  </a:lnTo>
                  <a:lnTo>
                    <a:pt x="561291" y="1142121"/>
                  </a:lnTo>
                  <a:lnTo>
                    <a:pt x="558644" y="1147680"/>
                  </a:lnTo>
                  <a:lnTo>
                    <a:pt x="555204" y="1153768"/>
                  </a:lnTo>
                  <a:lnTo>
                    <a:pt x="551764" y="1159326"/>
                  </a:lnTo>
                  <a:lnTo>
                    <a:pt x="547530" y="1165149"/>
                  </a:lnTo>
                  <a:lnTo>
                    <a:pt x="543031" y="1170972"/>
                  </a:lnTo>
                  <a:lnTo>
                    <a:pt x="538003" y="1176795"/>
                  </a:lnTo>
                  <a:lnTo>
                    <a:pt x="532181" y="1182618"/>
                  </a:lnTo>
                  <a:lnTo>
                    <a:pt x="525300" y="1188177"/>
                  </a:lnTo>
                  <a:lnTo>
                    <a:pt x="510216" y="1200352"/>
                  </a:lnTo>
                  <a:lnTo>
                    <a:pt x="495926" y="1212263"/>
                  </a:lnTo>
                  <a:lnTo>
                    <a:pt x="482430" y="1224174"/>
                  </a:lnTo>
                  <a:lnTo>
                    <a:pt x="469463" y="1236085"/>
                  </a:lnTo>
                  <a:lnTo>
                    <a:pt x="457554" y="1247466"/>
                  </a:lnTo>
                  <a:lnTo>
                    <a:pt x="445910" y="1259377"/>
                  </a:lnTo>
                  <a:lnTo>
                    <a:pt x="435060" y="1270759"/>
                  </a:lnTo>
                  <a:lnTo>
                    <a:pt x="424210" y="1282140"/>
                  </a:lnTo>
                  <a:lnTo>
                    <a:pt x="414154" y="1293257"/>
                  </a:lnTo>
                  <a:lnTo>
                    <a:pt x="404362" y="1304903"/>
                  </a:lnTo>
                  <a:lnTo>
                    <a:pt x="385309" y="1326872"/>
                  </a:lnTo>
                  <a:lnTo>
                    <a:pt x="366784" y="1349106"/>
                  </a:lnTo>
                  <a:lnTo>
                    <a:pt x="347730" y="1371340"/>
                  </a:lnTo>
                  <a:lnTo>
                    <a:pt x="338468" y="1382456"/>
                  </a:lnTo>
                  <a:lnTo>
                    <a:pt x="329206" y="1393309"/>
                  </a:lnTo>
                  <a:lnTo>
                    <a:pt x="320473" y="1404161"/>
                  </a:lnTo>
                  <a:lnTo>
                    <a:pt x="312005" y="1415278"/>
                  </a:lnTo>
                  <a:lnTo>
                    <a:pt x="304066" y="1426394"/>
                  </a:lnTo>
                  <a:lnTo>
                    <a:pt x="296127" y="1437511"/>
                  </a:lnTo>
                  <a:lnTo>
                    <a:pt x="288981" y="1448628"/>
                  </a:lnTo>
                  <a:lnTo>
                    <a:pt x="281836" y="1459480"/>
                  </a:lnTo>
                  <a:lnTo>
                    <a:pt x="275220" y="1470862"/>
                  </a:lnTo>
                  <a:lnTo>
                    <a:pt x="268605" y="1482243"/>
                  </a:lnTo>
                  <a:lnTo>
                    <a:pt x="262783" y="1493625"/>
                  </a:lnTo>
                  <a:lnTo>
                    <a:pt x="256961" y="1505006"/>
                  </a:lnTo>
                  <a:lnTo>
                    <a:pt x="251403" y="1516652"/>
                  </a:lnTo>
                  <a:lnTo>
                    <a:pt x="246111" y="1528563"/>
                  </a:lnTo>
                  <a:lnTo>
                    <a:pt x="241082" y="1540209"/>
                  </a:lnTo>
                  <a:lnTo>
                    <a:pt x="236584" y="1552385"/>
                  </a:lnTo>
                  <a:lnTo>
                    <a:pt x="233937" y="1560326"/>
                  </a:lnTo>
                  <a:lnTo>
                    <a:pt x="231026" y="1568796"/>
                  </a:lnTo>
                  <a:lnTo>
                    <a:pt x="228115" y="1578060"/>
                  </a:lnTo>
                  <a:lnTo>
                    <a:pt x="225734" y="1588382"/>
                  </a:lnTo>
                  <a:lnTo>
                    <a:pt x="222823" y="1598705"/>
                  </a:lnTo>
                  <a:lnTo>
                    <a:pt x="220441" y="1609822"/>
                  </a:lnTo>
                  <a:lnTo>
                    <a:pt x="215413" y="1633114"/>
                  </a:lnTo>
                  <a:lnTo>
                    <a:pt x="210649" y="1658260"/>
                  </a:lnTo>
                  <a:lnTo>
                    <a:pt x="206415" y="1683934"/>
                  </a:lnTo>
                  <a:lnTo>
                    <a:pt x="202181" y="1709609"/>
                  </a:lnTo>
                  <a:lnTo>
                    <a:pt x="198741" y="1735548"/>
                  </a:lnTo>
                  <a:lnTo>
                    <a:pt x="193448" y="1778162"/>
                  </a:lnTo>
                  <a:lnTo>
                    <a:pt x="188949" y="1817336"/>
                  </a:lnTo>
                  <a:lnTo>
                    <a:pt x="1168364" y="1817336"/>
                  </a:lnTo>
                  <a:lnTo>
                    <a:pt x="1164130" y="1777898"/>
                  </a:lnTo>
                  <a:lnTo>
                    <a:pt x="1161748" y="1756987"/>
                  </a:lnTo>
                  <a:lnTo>
                    <a:pt x="1158837" y="1735019"/>
                  </a:lnTo>
                  <a:lnTo>
                    <a:pt x="1155661" y="1713050"/>
                  </a:lnTo>
                  <a:lnTo>
                    <a:pt x="1152486" y="1690816"/>
                  </a:lnTo>
                  <a:lnTo>
                    <a:pt x="1148781" y="1668847"/>
                  </a:lnTo>
                  <a:lnTo>
                    <a:pt x="1144811" y="1647672"/>
                  </a:lnTo>
                  <a:lnTo>
                    <a:pt x="1142165" y="1633644"/>
                  </a:lnTo>
                  <a:lnTo>
                    <a:pt x="1139518" y="1619880"/>
                  </a:lnTo>
                  <a:lnTo>
                    <a:pt x="1136343" y="1606910"/>
                  </a:lnTo>
                  <a:lnTo>
                    <a:pt x="1133167" y="1594205"/>
                  </a:lnTo>
                  <a:lnTo>
                    <a:pt x="1130256" y="1582295"/>
                  </a:lnTo>
                  <a:lnTo>
                    <a:pt x="1127080" y="1571442"/>
                  </a:lnTo>
                  <a:lnTo>
                    <a:pt x="1123905" y="1561384"/>
                  </a:lnTo>
                  <a:lnTo>
                    <a:pt x="1120994" y="1552385"/>
                  </a:lnTo>
                  <a:lnTo>
                    <a:pt x="1116230" y="1540209"/>
                  </a:lnTo>
                  <a:lnTo>
                    <a:pt x="1111467" y="1528563"/>
                  </a:lnTo>
                  <a:lnTo>
                    <a:pt x="1106174" y="1516652"/>
                  </a:lnTo>
                  <a:lnTo>
                    <a:pt x="1100617" y="1505006"/>
                  </a:lnTo>
                  <a:lnTo>
                    <a:pt x="1094795" y="1493625"/>
                  </a:lnTo>
                  <a:lnTo>
                    <a:pt x="1088708" y="1482243"/>
                  </a:lnTo>
                  <a:lnTo>
                    <a:pt x="1082357" y="1470862"/>
                  </a:lnTo>
                  <a:lnTo>
                    <a:pt x="1075741" y="1459480"/>
                  </a:lnTo>
                  <a:lnTo>
                    <a:pt x="1068596" y="1448628"/>
                  </a:lnTo>
                  <a:lnTo>
                    <a:pt x="1061186" y="1437511"/>
                  </a:lnTo>
                  <a:lnTo>
                    <a:pt x="1053512" y="1426394"/>
                  </a:lnTo>
                  <a:lnTo>
                    <a:pt x="1045308" y="1415278"/>
                  </a:lnTo>
                  <a:lnTo>
                    <a:pt x="1037105" y="1404161"/>
                  </a:lnTo>
                  <a:lnTo>
                    <a:pt x="1028107" y="1393309"/>
                  </a:lnTo>
                  <a:lnTo>
                    <a:pt x="1019374" y="1382456"/>
                  </a:lnTo>
                  <a:lnTo>
                    <a:pt x="1009847" y="1371340"/>
                  </a:lnTo>
                  <a:lnTo>
                    <a:pt x="990794" y="1349106"/>
                  </a:lnTo>
                  <a:lnTo>
                    <a:pt x="972269" y="1326872"/>
                  </a:lnTo>
                  <a:lnTo>
                    <a:pt x="953215" y="1304903"/>
                  </a:lnTo>
                  <a:lnTo>
                    <a:pt x="943424" y="1293257"/>
                  </a:lnTo>
                  <a:lnTo>
                    <a:pt x="933368" y="1282140"/>
                  </a:lnTo>
                  <a:lnTo>
                    <a:pt x="922518" y="1270759"/>
                  </a:lnTo>
                  <a:lnTo>
                    <a:pt x="911668" y="1259377"/>
                  </a:lnTo>
                  <a:lnTo>
                    <a:pt x="900024" y="1247731"/>
                  </a:lnTo>
                  <a:lnTo>
                    <a:pt x="888115" y="1236085"/>
                  </a:lnTo>
                  <a:lnTo>
                    <a:pt x="875148" y="1224174"/>
                  </a:lnTo>
                  <a:lnTo>
                    <a:pt x="861652" y="1212263"/>
                  </a:lnTo>
                  <a:lnTo>
                    <a:pt x="847361" y="1200352"/>
                  </a:lnTo>
                  <a:lnTo>
                    <a:pt x="832277" y="1188177"/>
                  </a:lnTo>
                  <a:lnTo>
                    <a:pt x="825397" y="1182618"/>
                  </a:lnTo>
                  <a:lnTo>
                    <a:pt x="819575" y="1176795"/>
                  </a:lnTo>
                  <a:lnTo>
                    <a:pt x="814547" y="1170972"/>
                  </a:lnTo>
                  <a:lnTo>
                    <a:pt x="809783" y="1165149"/>
                  </a:lnTo>
                  <a:lnTo>
                    <a:pt x="805814" y="1159326"/>
                  </a:lnTo>
                  <a:lnTo>
                    <a:pt x="802109" y="1153768"/>
                  </a:lnTo>
                  <a:lnTo>
                    <a:pt x="798933" y="1147680"/>
                  </a:lnTo>
                  <a:lnTo>
                    <a:pt x="796287" y="1142121"/>
                  </a:lnTo>
                  <a:lnTo>
                    <a:pt x="793376" y="1136563"/>
                  </a:lnTo>
                  <a:lnTo>
                    <a:pt x="790994" y="1130740"/>
                  </a:lnTo>
                  <a:lnTo>
                    <a:pt x="788612" y="1124652"/>
                  </a:lnTo>
                  <a:lnTo>
                    <a:pt x="786760" y="1119094"/>
                  </a:lnTo>
                  <a:lnTo>
                    <a:pt x="784643" y="1113271"/>
                  </a:lnTo>
                  <a:lnTo>
                    <a:pt x="783055" y="1107183"/>
                  </a:lnTo>
                  <a:lnTo>
                    <a:pt x="779879" y="1095272"/>
                  </a:lnTo>
                  <a:lnTo>
                    <a:pt x="774851" y="1074362"/>
                  </a:lnTo>
                  <a:lnTo>
                    <a:pt x="773264" y="1065627"/>
                  </a:lnTo>
                  <a:lnTo>
                    <a:pt x="771411" y="1057686"/>
                  </a:lnTo>
                  <a:lnTo>
                    <a:pt x="770353" y="1049216"/>
                  </a:lnTo>
                  <a:lnTo>
                    <a:pt x="769559" y="1040217"/>
                  </a:lnTo>
                  <a:lnTo>
                    <a:pt x="769294" y="1029630"/>
                  </a:lnTo>
                  <a:lnTo>
                    <a:pt x="769029" y="1017719"/>
                  </a:lnTo>
                  <a:lnTo>
                    <a:pt x="769029" y="1009249"/>
                  </a:lnTo>
                  <a:lnTo>
                    <a:pt x="769294" y="1002896"/>
                  </a:lnTo>
                  <a:lnTo>
                    <a:pt x="769823" y="998132"/>
                  </a:lnTo>
                  <a:lnTo>
                    <a:pt x="770353" y="993897"/>
                  </a:lnTo>
                  <a:lnTo>
                    <a:pt x="772470" y="985427"/>
                  </a:lnTo>
                  <a:lnTo>
                    <a:pt x="773528" y="979075"/>
                  </a:lnTo>
                  <a:lnTo>
                    <a:pt x="774851" y="971399"/>
                  </a:lnTo>
                  <a:lnTo>
                    <a:pt x="776439" y="961870"/>
                  </a:lnTo>
                  <a:lnTo>
                    <a:pt x="778556" y="952606"/>
                  </a:lnTo>
                  <a:lnTo>
                    <a:pt x="780409" y="943607"/>
                  </a:lnTo>
                  <a:lnTo>
                    <a:pt x="783055" y="934607"/>
                  </a:lnTo>
                  <a:lnTo>
                    <a:pt x="785437" y="925608"/>
                  </a:lnTo>
                  <a:lnTo>
                    <a:pt x="788612" y="916873"/>
                  </a:lnTo>
                  <a:lnTo>
                    <a:pt x="792317" y="908139"/>
                  </a:lnTo>
                  <a:lnTo>
                    <a:pt x="796287" y="899669"/>
                  </a:lnTo>
                  <a:lnTo>
                    <a:pt x="798933" y="893846"/>
                  </a:lnTo>
                  <a:lnTo>
                    <a:pt x="802109" y="888023"/>
                  </a:lnTo>
                  <a:lnTo>
                    <a:pt x="805814" y="882199"/>
                  </a:lnTo>
                  <a:lnTo>
                    <a:pt x="809783" y="876376"/>
                  </a:lnTo>
                  <a:lnTo>
                    <a:pt x="814547" y="870818"/>
                  </a:lnTo>
                  <a:lnTo>
                    <a:pt x="819575" y="864730"/>
                  </a:lnTo>
                  <a:lnTo>
                    <a:pt x="825397" y="858907"/>
                  </a:lnTo>
                  <a:lnTo>
                    <a:pt x="832277" y="853349"/>
                  </a:lnTo>
                  <a:lnTo>
                    <a:pt x="847361" y="841173"/>
                  </a:lnTo>
                  <a:lnTo>
                    <a:pt x="861652" y="829262"/>
                  </a:lnTo>
                  <a:lnTo>
                    <a:pt x="875148" y="817351"/>
                  </a:lnTo>
                  <a:lnTo>
                    <a:pt x="888115" y="805440"/>
                  </a:lnTo>
                  <a:lnTo>
                    <a:pt x="900024" y="794059"/>
                  </a:lnTo>
                  <a:lnTo>
                    <a:pt x="911668" y="782413"/>
                  </a:lnTo>
                  <a:lnTo>
                    <a:pt x="922518" y="771031"/>
                  </a:lnTo>
                  <a:lnTo>
                    <a:pt x="933368" y="759385"/>
                  </a:lnTo>
                  <a:lnTo>
                    <a:pt x="943424" y="748268"/>
                  </a:lnTo>
                  <a:lnTo>
                    <a:pt x="953215" y="736887"/>
                  </a:lnTo>
                  <a:lnTo>
                    <a:pt x="972269" y="714388"/>
                  </a:lnTo>
                  <a:lnTo>
                    <a:pt x="990794" y="692419"/>
                  </a:lnTo>
                  <a:lnTo>
                    <a:pt x="1009847" y="670450"/>
                  </a:lnTo>
                  <a:lnTo>
                    <a:pt x="1019374" y="659334"/>
                  </a:lnTo>
                  <a:lnTo>
                    <a:pt x="1028107" y="648482"/>
                  </a:lnTo>
                  <a:lnTo>
                    <a:pt x="1037105" y="637365"/>
                  </a:lnTo>
                  <a:lnTo>
                    <a:pt x="1045308" y="626248"/>
                  </a:lnTo>
                  <a:lnTo>
                    <a:pt x="1053512" y="615396"/>
                  </a:lnTo>
                  <a:lnTo>
                    <a:pt x="1061186" y="604014"/>
                  </a:lnTo>
                  <a:lnTo>
                    <a:pt x="1068596" y="593162"/>
                  </a:lnTo>
                  <a:lnTo>
                    <a:pt x="1075741" y="581781"/>
                  </a:lnTo>
                  <a:lnTo>
                    <a:pt x="1082357" y="570664"/>
                  </a:lnTo>
                  <a:lnTo>
                    <a:pt x="1088708" y="559547"/>
                  </a:lnTo>
                  <a:lnTo>
                    <a:pt x="1094795" y="547901"/>
                  </a:lnTo>
                  <a:lnTo>
                    <a:pt x="1100617" y="536784"/>
                  </a:lnTo>
                  <a:lnTo>
                    <a:pt x="1106174" y="524873"/>
                  </a:lnTo>
                  <a:lnTo>
                    <a:pt x="1111467" y="513227"/>
                  </a:lnTo>
                  <a:lnTo>
                    <a:pt x="1116230" y="501316"/>
                  </a:lnTo>
                  <a:lnTo>
                    <a:pt x="1120994" y="489405"/>
                  </a:lnTo>
                  <a:lnTo>
                    <a:pt x="1123640" y="481729"/>
                  </a:lnTo>
                  <a:lnTo>
                    <a:pt x="1126287" y="472995"/>
                  </a:lnTo>
                  <a:lnTo>
                    <a:pt x="1129198" y="463466"/>
                  </a:lnTo>
                  <a:lnTo>
                    <a:pt x="1131844" y="453408"/>
                  </a:lnTo>
                  <a:lnTo>
                    <a:pt x="1134490" y="442820"/>
                  </a:lnTo>
                  <a:lnTo>
                    <a:pt x="1137137" y="431968"/>
                  </a:lnTo>
                  <a:lnTo>
                    <a:pt x="1142165" y="408146"/>
                  </a:lnTo>
                  <a:lnTo>
                    <a:pt x="1146664" y="383531"/>
                  </a:lnTo>
                  <a:lnTo>
                    <a:pt x="1151162" y="357591"/>
                  </a:lnTo>
                  <a:lnTo>
                    <a:pt x="1155132" y="331917"/>
                  </a:lnTo>
                  <a:lnTo>
                    <a:pt x="1158837" y="305978"/>
                  </a:lnTo>
                  <a:lnTo>
                    <a:pt x="1161748" y="284273"/>
                  </a:lnTo>
                  <a:lnTo>
                    <a:pt x="1164130" y="263628"/>
                  </a:lnTo>
                  <a:lnTo>
                    <a:pt x="1168364" y="224189"/>
                  </a:lnTo>
                  <a:lnTo>
                    <a:pt x="188949" y="224189"/>
                  </a:lnTo>
                  <a:close/>
                  <a:moveTo>
                    <a:pt x="111941" y="0"/>
                  </a:moveTo>
                  <a:lnTo>
                    <a:pt x="1245372" y="0"/>
                  </a:lnTo>
                  <a:lnTo>
                    <a:pt x="1251194" y="265"/>
                  </a:lnTo>
                  <a:lnTo>
                    <a:pt x="1257016" y="530"/>
                  </a:lnTo>
                  <a:lnTo>
                    <a:pt x="1262574" y="1324"/>
                  </a:lnTo>
                  <a:lnTo>
                    <a:pt x="1268131" y="2382"/>
                  </a:lnTo>
                  <a:lnTo>
                    <a:pt x="1273424" y="3706"/>
                  </a:lnTo>
                  <a:lnTo>
                    <a:pt x="1278716" y="5029"/>
                  </a:lnTo>
                  <a:lnTo>
                    <a:pt x="1284009" y="6882"/>
                  </a:lnTo>
                  <a:lnTo>
                    <a:pt x="1289302" y="9000"/>
                  </a:lnTo>
                  <a:lnTo>
                    <a:pt x="1294065" y="11382"/>
                  </a:lnTo>
                  <a:lnTo>
                    <a:pt x="1299093" y="13499"/>
                  </a:lnTo>
                  <a:lnTo>
                    <a:pt x="1303592" y="16411"/>
                  </a:lnTo>
                  <a:lnTo>
                    <a:pt x="1308091" y="19058"/>
                  </a:lnTo>
                  <a:lnTo>
                    <a:pt x="1312590" y="22499"/>
                  </a:lnTo>
                  <a:lnTo>
                    <a:pt x="1316824" y="25675"/>
                  </a:lnTo>
                  <a:lnTo>
                    <a:pt x="1321058" y="29380"/>
                  </a:lnTo>
                  <a:lnTo>
                    <a:pt x="1324498" y="32821"/>
                  </a:lnTo>
                  <a:lnTo>
                    <a:pt x="1328468" y="36792"/>
                  </a:lnTo>
                  <a:lnTo>
                    <a:pt x="1331908" y="41027"/>
                  </a:lnTo>
                  <a:lnTo>
                    <a:pt x="1335348" y="45262"/>
                  </a:lnTo>
                  <a:lnTo>
                    <a:pt x="1338259" y="49497"/>
                  </a:lnTo>
                  <a:lnTo>
                    <a:pt x="1341435" y="53996"/>
                  </a:lnTo>
                  <a:lnTo>
                    <a:pt x="1344081" y="58761"/>
                  </a:lnTo>
                  <a:lnTo>
                    <a:pt x="1346463" y="63525"/>
                  </a:lnTo>
                  <a:lnTo>
                    <a:pt x="1348845" y="68554"/>
                  </a:lnTo>
                  <a:lnTo>
                    <a:pt x="1350697" y="73583"/>
                  </a:lnTo>
                  <a:lnTo>
                    <a:pt x="1352285" y="78877"/>
                  </a:lnTo>
                  <a:lnTo>
                    <a:pt x="1354137" y="84435"/>
                  </a:lnTo>
                  <a:lnTo>
                    <a:pt x="1355196" y="89729"/>
                  </a:lnTo>
                  <a:lnTo>
                    <a:pt x="1356254" y="95287"/>
                  </a:lnTo>
                  <a:lnTo>
                    <a:pt x="1356784" y="100846"/>
                  </a:lnTo>
                  <a:lnTo>
                    <a:pt x="1357313" y="106404"/>
                  </a:lnTo>
                  <a:lnTo>
                    <a:pt x="1357313" y="112227"/>
                  </a:lnTo>
                  <a:lnTo>
                    <a:pt x="1357313" y="117786"/>
                  </a:lnTo>
                  <a:lnTo>
                    <a:pt x="1356784" y="122815"/>
                  </a:lnTo>
                  <a:lnTo>
                    <a:pt x="1356254" y="128108"/>
                  </a:lnTo>
                  <a:lnTo>
                    <a:pt x="1355460" y="133137"/>
                  </a:lnTo>
                  <a:lnTo>
                    <a:pt x="1354402" y="138166"/>
                  </a:lnTo>
                  <a:lnTo>
                    <a:pt x="1353344" y="143460"/>
                  </a:lnTo>
                  <a:lnTo>
                    <a:pt x="1351491" y="148225"/>
                  </a:lnTo>
                  <a:lnTo>
                    <a:pt x="1349903" y="152989"/>
                  </a:lnTo>
                  <a:lnTo>
                    <a:pt x="1347786" y="157753"/>
                  </a:lnTo>
                  <a:lnTo>
                    <a:pt x="1345669" y="162253"/>
                  </a:lnTo>
                  <a:lnTo>
                    <a:pt x="1343287" y="166753"/>
                  </a:lnTo>
                  <a:lnTo>
                    <a:pt x="1340906" y="170988"/>
                  </a:lnTo>
                  <a:lnTo>
                    <a:pt x="1337995" y="174958"/>
                  </a:lnTo>
                  <a:lnTo>
                    <a:pt x="1335084" y="179193"/>
                  </a:lnTo>
                  <a:lnTo>
                    <a:pt x="1331908" y="183163"/>
                  </a:lnTo>
                  <a:lnTo>
                    <a:pt x="1328732" y="186869"/>
                  </a:lnTo>
                  <a:lnTo>
                    <a:pt x="1325028" y="190574"/>
                  </a:lnTo>
                  <a:lnTo>
                    <a:pt x="1321852" y="194015"/>
                  </a:lnTo>
                  <a:lnTo>
                    <a:pt x="1317882" y="197191"/>
                  </a:lnTo>
                  <a:lnTo>
                    <a:pt x="1313913" y="200368"/>
                  </a:lnTo>
                  <a:lnTo>
                    <a:pt x="1309943" y="203544"/>
                  </a:lnTo>
                  <a:lnTo>
                    <a:pt x="1305709" y="206191"/>
                  </a:lnTo>
                  <a:lnTo>
                    <a:pt x="1301475" y="208838"/>
                  </a:lnTo>
                  <a:lnTo>
                    <a:pt x="1296976" y="211220"/>
                  </a:lnTo>
                  <a:lnTo>
                    <a:pt x="1292477" y="213602"/>
                  </a:lnTo>
                  <a:lnTo>
                    <a:pt x="1287714" y="215455"/>
                  </a:lnTo>
                  <a:lnTo>
                    <a:pt x="1282950" y="217308"/>
                  </a:lnTo>
                  <a:lnTo>
                    <a:pt x="1278187" y="218896"/>
                  </a:lnTo>
                  <a:lnTo>
                    <a:pt x="1273159" y="220219"/>
                  </a:lnTo>
                  <a:lnTo>
                    <a:pt x="1268131" y="221543"/>
                  </a:lnTo>
                  <a:lnTo>
                    <a:pt x="1263103" y="222337"/>
                  </a:lnTo>
                  <a:lnTo>
                    <a:pt x="1258075" y="223131"/>
                  </a:lnTo>
                  <a:lnTo>
                    <a:pt x="1253841" y="266275"/>
                  </a:lnTo>
                  <a:lnTo>
                    <a:pt x="1251194" y="290096"/>
                  </a:lnTo>
                  <a:lnTo>
                    <a:pt x="1248548" y="314447"/>
                  </a:lnTo>
                  <a:lnTo>
                    <a:pt x="1245372" y="340122"/>
                  </a:lnTo>
                  <a:lnTo>
                    <a:pt x="1241932" y="365532"/>
                  </a:lnTo>
                  <a:lnTo>
                    <a:pt x="1237963" y="391471"/>
                  </a:lnTo>
                  <a:lnTo>
                    <a:pt x="1234258" y="416881"/>
                  </a:lnTo>
                  <a:lnTo>
                    <a:pt x="1231347" y="432762"/>
                  </a:lnTo>
                  <a:lnTo>
                    <a:pt x="1228436" y="447849"/>
                  </a:lnTo>
                  <a:lnTo>
                    <a:pt x="1225525" y="462936"/>
                  </a:lnTo>
                  <a:lnTo>
                    <a:pt x="1222349" y="477759"/>
                  </a:lnTo>
                  <a:lnTo>
                    <a:pt x="1218644" y="492052"/>
                  </a:lnTo>
                  <a:lnTo>
                    <a:pt x="1215204" y="506080"/>
                  </a:lnTo>
                  <a:lnTo>
                    <a:pt x="1211499" y="519579"/>
                  </a:lnTo>
                  <a:lnTo>
                    <a:pt x="1207265" y="532814"/>
                  </a:lnTo>
                  <a:lnTo>
                    <a:pt x="1202237" y="547636"/>
                  </a:lnTo>
                  <a:lnTo>
                    <a:pt x="1196415" y="562458"/>
                  </a:lnTo>
                  <a:lnTo>
                    <a:pt x="1190593" y="577016"/>
                  </a:lnTo>
                  <a:lnTo>
                    <a:pt x="1184506" y="591839"/>
                  </a:lnTo>
                  <a:lnTo>
                    <a:pt x="1177890" y="606132"/>
                  </a:lnTo>
                  <a:lnTo>
                    <a:pt x="1171010" y="620160"/>
                  </a:lnTo>
                  <a:lnTo>
                    <a:pt x="1163865" y="634188"/>
                  </a:lnTo>
                  <a:lnTo>
                    <a:pt x="1156455" y="648217"/>
                  </a:lnTo>
                  <a:lnTo>
                    <a:pt x="1148516" y="661981"/>
                  </a:lnTo>
                  <a:lnTo>
                    <a:pt x="1140312" y="675480"/>
                  </a:lnTo>
                  <a:lnTo>
                    <a:pt x="1131844" y="689243"/>
                  </a:lnTo>
                  <a:lnTo>
                    <a:pt x="1123111" y="702478"/>
                  </a:lnTo>
                  <a:lnTo>
                    <a:pt x="1113849" y="715712"/>
                  </a:lnTo>
                  <a:lnTo>
                    <a:pt x="1104586" y="728946"/>
                  </a:lnTo>
                  <a:lnTo>
                    <a:pt x="1094795" y="742180"/>
                  </a:lnTo>
                  <a:lnTo>
                    <a:pt x="1085004" y="754885"/>
                  </a:lnTo>
                  <a:lnTo>
                    <a:pt x="1074947" y="767590"/>
                  </a:lnTo>
                  <a:lnTo>
                    <a:pt x="1064097" y="780031"/>
                  </a:lnTo>
                  <a:lnTo>
                    <a:pt x="1053512" y="792736"/>
                  </a:lnTo>
                  <a:lnTo>
                    <a:pt x="1042662" y="804911"/>
                  </a:lnTo>
                  <a:lnTo>
                    <a:pt x="1031283" y="817351"/>
                  </a:lnTo>
                  <a:lnTo>
                    <a:pt x="1019903" y="829792"/>
                  </a:lnTo>
                  <a:lnTo>
                    <a:pt x="1007995" y="841967"/>
                  </a:lnTo>
                  <a:lnTo>
                    <a:pt x="995557" y="854407"/>
                  </a:lnTo>
                  <a:lnTo>
                    <a:pt x="983384" y="866848"/>
                  </a:lnTo>
                  <a:lnTo>
                    <a:pt x="970681" y="879288"/>
                  </a:lnTo>
                  <a:lnTo>
                    <a:pt x="957714" y="891463"/>
                  </a:lnTo>
                  <a:lnTo>
                    <a:pt x="944218" y="903904"/>
                  </a:lnTo>
                  <a:lnTo>
                    <a:pt x="916960" y="928520"/>
                  </a:lnTo>
                  <a:lnTo>
                    <a:pt x="888380" y="953665"/>
                  </a:lnTo>
                  <a:lnTo>
                    <a:pt x="888115" y="954459"/>
                  </a:lnTo>
                  <a:lnTo>
                    <a:pt x="886792" y="957900"/>
                  </a:lnTo>
                  <a:lnTo>
                    <a:pt x="885204" y="962664"/>
                  </a:lnTo>
                  <a:lnTo>
                    <a:pt x="883616" y="968487"/>
                  </a:lnTo>
                  <a:lnTo>
                    <a:pt x="881764" y="975369"/>
                  </a:lnTo>
                  <a:lnTo>
                    <a:pt x="880441" y="981457"/>
                  </a:lnTo>
                  <a:lnTo>
                    <a:pt x="879118" y="986221"/>
                  </a:lnTo>
                  <a:lnTo>
                    <a:pt x="876736" y="993632"/>
                  </a:lnTo>
                  <a:lnTo>
                    <a:pt x="876207" y="997338"/>
                  </a:lnTo>
                  <a:lnTo>
                    <a:pt x="875677" y="1002102"/>
                  </a:lnTo>
                  <a:lnTo>
                    <a:pt x="875148" y="1008984"/>
                  </a:lnTo>
                  <a:lnTo>
                    <a:pt x="875148" y="1017719"/>
                  </a:lnTo>
                  <a:lnTo>
                    <a:pt x="875148" y="1025130"/>
                  </a:lnTo>
                  <a:lnTo>
                    <a:pt x="875413" y="1030953"/>
                  </a:lnTo>
                  <a:lnTo>
                    <a:pt x="875942" y="1035453"/>
                  </a:lnTo>
                  <a:lnTo>
                    <a:pt x="876471" y="1038894"/>
                  </a:lnTo>
                  <a:lnTo>
                    <a:pt x="878059" y="1046305"/>
                  </a:lnTo>
                  <a:lnTo>
                    <a:pt x="879118" y="1051069"/>
                  </a:lnTo>
                  <a:lnTo>
                    <a:pt x="880176" y="1056892"/>
                  </a:lnTo>
                  <a:lnTo>
                    <a:pt x="880970" y="1062715"/>
                  </a:lnTo>
                  <a:lnTo>
                    <a:pt x="882293" y="1068009"/>
                  </a:lnTo>
                  <a:lnTo>
                    <a:pt x="884675" y="1077009"/>
                  </a:lnTo>
                  <a:lnTo>
                    <a:pt x="887057" y="1083890"/>
                  </a:lnTo>
                  <a:lnTo>
                    <a:pt x="888644" y="1088125"/>
                  </a:lnTo>
                  <a:lnTo>
                    <a:pt x="916960" y="1113271"/>
                  </a:lnTo>
                  <a:lnTo>
                    <a:pt x="944482" y="1137886"/>
                  </a:lnTo>
                  <a:lnTo>
                    <a:pt x="957714" y="1150327"/>
                  </a:lnTo>
                  <a:lnTo>
                    <a:pt x="970681" y="1162767"/>
                  </a:lnTo>
                  <a:lnTo>
                    <a:pt x="983384" y="1174942"/>
                  </a:lnTo>
                  <a:lnTo>
                    <a:pt x="995557" y="1187118"/>
                  </a:lnTo>
                  <a:lnTo>
                    <a:pt x="1007995" y="1199558"/>
                  </a:lnTo>
                  <a:lnTo>
                    <a:pt x="1019903" y="1211734"/>
                  </a:lnTo>
                  <a:lnTo>
                    <a:pt x="1031283" y="1224174"/>
                  </a:lnTo>
                  <a:lnTo>
                    <a:pt x="1042662" y="1236614"/>
                  </a:lnTo>
                  <a:lnTo>
                    <a:pt x="1053512" y="1249055"/>
                  </a:lnTo>
                  <a:lnTo>
                    <a:pt x="1064097" y="1261495"/>
                  </a:lnTo>
                  <a:lnTo>
                    <a:pt x="1074947" y="1274200"/>
                  </a:lnTo>
                  <a:lnTo>
                    <a:pt x="1085004" y="1286905"/>
                  </a:lnTo>
                  <a:lnTo>
                    <a:pt x="1094795" y="1299874"/>
                  </a:lnTo>
                  <a:lnTo>
                    <a:pt x="1104586" y="1312844"/>
                  </a:lnTo>
                  <a:lnTo>
                    <a:pt x="1113849" y="1325814"/>
                  </a:lnTo>
                  <a:lnTo>
                    <a:pt x="1123111" y="1339048"/>
                  </a:lnTo>
                  <a:lnTo>
                    <a:pt x="1131844" y="1352547"/>
                  </a:lnTo>
                  <a:lnTo>
                    <a:pt x="1140312" y="1366046"/>
                  </a:lnTo>
                  <a:lnTo>
                    <a:pt x="1148516" y="1379810"/>
                  </a:lnTo>
                  <a:lnTo>
                    <a:pt x="1156455" y="1393309"/>
                  </a:lnTo>
                  <a:lnTo>
                    <a:pt x="1163865" y="1407337"/>
                  </a:lnTo>
                  <a:lnTo>
                    <a:pt x="1171010" y="1421365"/>
                  </a:lnTo>
                  <a:lnTo>
                    <a:pt x="1177890" y="1435394"/>
                  </a:lnTo>
                  <a:lnTo>
                    <a:pt x="1184506" y="1449951"/>
                  </a:lnTo>
                  <a:lnTo>
                    <a:pt x="1190593" y="1464509"/>
                  </a:lnTo>
                  <a:lnTo>
                    <a:pt x="1196415" y="1479332"/>
                  </a:lnTo>
                  <a:lnTo>
                    <a:pt x="1202237" y="1493889"/>
                  </a:lnTo>
                  <a:lnTo>
                    <a:pt x="1207265" y="1508976"/>
                  </a:lnTo>
                  <a:lnTo>
                    <a:pt x="1211499" y="1521946"/>
                  </a:lnTo>
                  <a:lnTo>
                    <a:pt x="1215204" y="1535710"/>
                  </a:lnTo>
                  <a:lnTo>
                    <a:pt x="1218644" y="1549473"/>
                  </a:lnTo>
                  <a:lnTo>
                    <a:pt x="1222349" y="1563767"/>
                  </a:lnTo>
                  <a:lnTo>
                    <a:pt x="1225525" y="1578854"/>
                  </a:lnTo>
                  <a:lnTo>
                    <a:pt x="1228436" y="1593676"/>
                  </a:lnTo>
                  <a:lnTo>
                    <a:pt x="1231347" y="1609028"/>
                  </a:lnTo>
                  <a:lnTo>
                    <a:pt x="1234258" y="1624909"/>
                  </a:lnTo>
                  <a:lnTo>
                    <a:pt x="1239286" y="1656407"/>
                  </a:lnTo>
                  <a:lnTo>
                    <a:pt x="1243785" y="1687640"/>
                  </a:lnTo>
                  <a:lnTo>
                    <a:pt x="1247490" y="1719137"/>
                  </a:lnTo>
                  <a:lnTo>
                    <a:pt x="1250930" y="1749576"/>
                  </a:lnTo>
                  <a:lnTo>
                    <a:pt x="1254899" y="1785838"/>
                  </a:lnTo>
                  <a:lnTo>
                    <a:pt x="1258075" y="1818659"/>
                  </a:lnTo>
                  <a:lnTo>
                    <a:pt x="1263103" y="1819189"/>
                  </a:lnTo>
                  <a:lnTo>
                    <a:pt x="1268131" y="1820247"/>
                  </a:lnTo>
                  <a:lnTo>
                    <a:pt x="1273159" y="1821571"/>
                  </a:lnTo>
                  <a:lnTo>
                    <a:pt x="1278187" y="1822894"/>
                  </a:lnTo>
                  <a:lnTo>
                    <a:pt x="1282950" y="1824218"/>
                  </a:lnTo>
                  <a:lnTo>
                    <a:pt x="1287714" y="1826335"/>
                  </a:lnTo>
                  <a:lnTo>
                    <a:pt x="1292477" y="1828188"/>
                  </a:lnTo>
                  <a:lnTo>
                    <a:pt x="1296976" y="1830570"/>
                  </a:lnTo>
                  <a:lnTo>
                    <a:pt x="1301475" y="1832688"/>
                  </a:lnTo>
                  <a:lnTo>
                    <a:pt x="1305709" y="1835599"/>
                  </a:lnTo>
                  <a:lnTo>
                    <a:pt x="1309943" y="1838246"/>
                  </a:lnTo>
                  <a:lnTo>
                    <a:pt x="1313913" y="1841158"/>
                  </a:lnTo>
                  <a:lnTo>
                    <a:pt x="1317882" y="1844334"/>
                  </a:lnTo>
                  <a:lnTo>
                    <a:pt x="1321852" y="1847510"/>
                  </a:lnTo>
                  <a:lnTo>
                    <a:pt x="1325028" y="1850951"/>
                  </a:lnTo>
                  <a:lnTo>
                    <a:pt x="1328732" y="1854657"/>
                  </a:lnTo>
                  <a:lnTo>
                    <a:pt x="1331908" y="1858627"/>
                  </a:lnTo>
                  <a:lnTo>
                    <a:pt x="1335084" y="1862597"/>
                  </a:lnTo>
                  <a:lnTo>
                    <a:pt x="1337995" y="1866568"/>
                  </a:lnTo>
                  <a:lnTo>
                    <a:pt x="1340906" y="1870538"/>
                  </a:lnTo>
                  <a:lnTo>
                    <a:pt x="1343287" y="1874773"/>
                  </a:lnTo>
                  <a:lnTo>
                    <a:pt x="1345669" y="1879273"/>
                  </a:lnTo>
                  <a:lnTo>
                    <a:pt x="1347786" y="1883772"/>
                  </a:lnTo>
                  <a:lnTo>
                    <a:pt x="1349903" y="1888537"/>
                  </a:lnTo>
                  <a:lnTo>
                    <a:pt x="1351491" y="1893301"/>
                  </a:lnTo>
                  <a:lnTo>
                    <a:pt x="1353344" y="1898065"/>
                  </a:lnTo>
                  <a:lnTo>
                    <a:pt x="1354402" y="1903359"/>
                  </a:lnTo>
                  <a:lnTo>
                    <a:pt x="1355460" y="1908388"/>
                  </a:lnTo>
                  <a:lnTo>
                    <a:pt x="1356254" y="1913417"/>
                  </a:lnTo>
                  <a:lnTo>
                    <a:pt x="1356784" y="1918711"/>
                  </a:lnTo>
                  <a:lnTo>
                    <a:pt x="1357313" y="1924004"/>
                  </a:lnTo>
                  <a:lnTo>
                    <a:pt x="1357313" y="1929298"/>
                  </a:lnTo>
                  <a:lnTo>
                    <a:pt x="1357313" y="1934857"/>
                  </a:lnTo>
                  <a:lnTo>
                    <a:pt x="1356784" y="1940944"/>
                  </a:lnTo>
                  <a:lnTo>
                    <a:pt x="1356254" y="1946503"/>
                  </a:lnTo>
                  <a:lnTo>
                    <a:pt x="1355196" y="1951797"/>
                  </a:lnTo>
                  <a:lnTo>
                    <a:pt x="1354137" y="1957355"/>
                  </a:lnTo>
                  <a:lnTo>
                    <a:pt x="1352285" y="1962913"/>
                  </a:lnTo>
                  <a:lnTo>
                    <a:pt x="1350697" y="1967942"/>
                  </a:lnTo>
                  <a:lnTo>
                    <a:pt x="1348845" y="1972971"/>
                  </a:lnTo>
                  <a:lnTo>
                    <a:pt x="1346463" y="1978000"/>
                  </a:lnTo>
                  <a:lnTo>
                    <a:pt x="1344081" y="1982765"/>
                  </a:lnTo>
                  <a:lnTo>
                    <a:pt x="1341435" y="1987529"/>
                  </a:lnTo>
                  <a:lnTo>
                    <a:pt x="1338259" y="1992029"/>
                  </a:lnTo>
                  <a:lnTo>
                    <a:pt x="1335348" y="1996529"/>
                  </a:lnTo>
                  <a:lnTo>
                    <a:pt x="1331908" y="2000764"/>
                  </a:lnTo>
                  <a:lnTo>
                    <a:pt x="1328468" y="2004734"/>
                  </a:lnTo>
                  <a:lnTo>
                    <a:pt x="1324498" y="2008704"/>
                  </a:lnTo>
                  <a:lnTo>
                    <a:pt x="1321058" y="2012410"/>
                  </a:lnTo>
                  <a:lnTo>
                    <a:pt x="1316824" y="2015851"/>
                  </a:lnTo>
                  <a:lnTo>
                    <a:pt x="1312590" y="2019292"/>
                  </a:lnTo>
                  <a:lnTo>
                    <a:pt x="1308091" y="2022468"/>
                  </a:lnTo>
                  <a:lnTo>
                    <a:pt x="1303592" y="2025115"/>
                  </a:lnTo>
                  <a:lnTo>
                    <a:pt x="1299093" y="2028026"/>
                  </a:lnTo>
                  <a:lnTo>
                    <a:pt x="1294065" y="2030408"/>
                  </a:lnTo>
                  <a:lnTo>
                    <a:pt x="1289302" y="2032791"/>
                  </a:lnTo>
                  <a:lnTo>
                    <a:pt x="1284009" y="2034643"/>
                  </a:lnTo>
                  <a:lnTo>
                    <a:pt x="1278716" y="2036496"/>
                  </a:lnTo>
                  <a:lnTo>
                    <a:pt x="1273424" y="2038084"/>
                  </a:lnTo>
                  <a:lnTo>
                    <a:pt x="1268131" y="2039143"/>
                  </a:lnTo>
                  <a:lnTo>
                    <a:pt x="1262574" y="2040466"/>
                  </a:lnTo>
                  <a:lnTo>
                    <a:pt x="1257016" y="2040996"/>
                  </a:lnTo>
                  <a:lnTo>
                    <a:pt x="1251194" y="2041525"/>
                  </a:lnTo>
                  <a:lnTo>
                    <a:pt x="1245372" y="2041525"/>
                  </a:lnTo>
                  <a:lnTo>
                    <a:pt x="111941" y="2041525"/>
                  </a:lnTo>
                  <a:lnTo>
                    <a:pt x="106119" y="2041525"/>
                  </a:lnTo>
                  <a:lnTo>
                    <a:pt x="100561" y="2040996"/>
                  </a:lnTo>
                  <a:lnTo>
                    <a:pt x="94739" y="2040466"/>
                  </a:lnTo>
                  <a:lnTo>
                    <a:pt x="89447" y="2039143"/>
                  </a:lnTo>
                  <a:lnTo>
                    <a:pt x="83889" y="2038084"/>
                  </a:lnTo>
                  <a:lnTo>
                    <a:pt x="78861" y="2036496"/>
                  </a:lnTo>
                  <a:lnTo>
                    <a:pt x="73569" y="2034643"/>
                  </a:lnTo>
                  <a:lnTo>
                    <a:pt x="68540" y="2032791"/>
                  </a:lnTo>
                  <a:lnTo>
                    <a:pt x="63248" y="2030408"/>
                  </a:lnTo>
                  <a:lnTo>
                    <a:pt x="58484" y="2028026"/>
                  </a:lnTo>
                  <a:lnTo>
                    <a:pt x="53721" y="2025115"/>
                  </a:lnTo>
                  <a:lnTo>
                    <a:pt x="49222" y="2022468"/>
                  </a:lnTo>
                  <a:lnTo>
                    <a:pt x="44988" y="2019292"/>
                  </a:lnTo>
                  <a:lnTo>
                    <a:pt x="40754" y="2015851"/>
                  </a:lnTo>
                  <a:lnTo>
                    <a:pt x="36784" y="2012410"/>
                  </a:lnTo>
                  <a:lnTo>
                    <a:pt x="32815" y="2008704"/>
                  </a:lnTo>
                  <a:lnTo>
                    <a:pt x="29110" y="2004734"/>
                  </a:lnTo>
                  <a:lnTo>
                    <a:pt x="25405" y="2000764"/>
                  </a:lnTo>
                  <a:lnTo>
                    <a:pt x="22229" y="1996529"/>
                  </a:lnTo>
                  <a:lnTo>
                    <a:pt x="19054" y="1992029"/>
                  </a:lnTo>
                  <a:lnTo>
                    <a:pt x="16143" y="1987529"/>
                  </a:lnTo>
                  <a:lnTo>
                    <a:pt x="13232" y="1982765"/>
                  </a:lnTo>
                  <a:lnTo>
                    <a:pt x="11115" y="1978000"/>
                  </a:lnTo>
                  <a:lnTo>
                    <a:pt x="8733" y="1972971"/>
                  </a:lnTo>
                  <a:lnTo>
                    <a:pt x="6881" y="1967942"/>
                  </a:lnTo>
                  <a:lnTo>
                    <a:pt x="5028" y="1962913"/>
                  </a:lnTo>
                  <a:lnTo>
                    <a:pt x="3440" y="1957355"/>
                  </a:lnTo>
                  <a:lnTo>
                    <a:pt x="2117" y="1951797"/>
                  </a:lnTo>
                  <a:lnTo>
                    <a:pt x="1323" y="1946503"/>
                  </a:lnTo>
                  <a:lnTo>
                    <a:pt x="529" y="1940944"/>
                  </a:lnTo>
                  <a:lnTo>
                    <a:pt x="265" y="1934857"/>
                  </a:lnTo>
                  <a:lnTo>
                    <a:pt x="0" y="1929298"/>
                  </a:lnTo>
                  <a:lnTo>
                    <a:pt x="265" y="1924004"/>
                  </a:lnTo>
                  <a:lnTo>
                    <a:pt x="529" y="1918711"/>
                  </a:lnTo>
                  <a:lnTo>
                    <a:pt x="1059" y="1913417"/>
                  </a:lnTo>
                  <a:lnTo>
                    <a:pt x="1852" y="1908388"/>
                  </a:lnTo>
                  <a:lnTo>
                    <a:pt x="2911" y="1903359"/>
                  </a:lnTo>
                  <a:lnTo>
                    <a:pt x="4499" y="1898065"/>
                  </a:lnTo>
                  <a:lnTo>
                    <a:pt x="5822" y="1893301"/>
                  </a:lnTo>
                  <a:lnTo>
                    <a:pt x="7674" y="1888537"/>
                  </a:lnTo>
                  <a:lnTo>
                    <a:pt x="9791" y="1883772"/>
                  </a:lnTo>
                  <a:lnTo>
                    <a:pt x="11644" y="1879273"/>
                  </a:lnTo>
                  <a:lnTo>
                    <a:pt x="14290" y="1874773"/>
                  </a:lnTo>
                  <a:lnTo>
                    <a:pt x="16672" y="1870538"/>
                  </a:lnTo>
                  <a:lnTo>
                    <a:pt x="19583" y="1866568"/>
                  </a:lnTo>
                  <a:lnTo>
                    <a:pt x="22229" y="1862597"/>
                  </a:lnTo>
                  <a:lnTo>
                    <a:pt x="25405" y="1858627"/>
                  </a:lnTo>
                  <a:lnTo>
                    <a:pt x="28845" y="1854657"/>
                  </a:lnTo>
                  <a:lnTo>
                    <a:pt x="32285" y="1850951"/>
                  </a:lnTo>
                  <a:lnTo>
                    <a:pt x="35726" y="1847510"/>
                  </a:lnTo>
                  <a:lnTo>
                    <a:pt x="39431" y="1844334"/>
                  </a:lnTo>
                  <a:lnTo>
                    <a:pt x="43400" y="1841158"/>
                  </a:lnTo>
                  <a:lnTo>
                    <a:pt x="47634" y="1838246"/>
                  </a:lnTo>
                  <a:lnTo>
                    <a:pt x="51604" y="1835599"/>
                  </a:lnTo>
                  <a:lnTo>
                    <a:pt x="56103" y="1832688"/>
                  </a:lnTo>
                  <a:lnTo>
                    <a:pt x="60601" y="1830570"/>
                  </a:lnTo>
                  <a:lnTo>
                    <a:pt x="65100" y="1828188"/>
                  </a:lnTo>
                  <a:lnTo>
                    <a:pt x="69599" y="1826335"/>
                  </a:lnTo>
                  <a:lnTo>
                    <a:pt x="74362" y="1824218"/>
                  </a:lnTo>
                  <a:lnTo>
                    <a:pt x="79391" y="1822894"/>
                  </a:lnTo>
                  <a:lnTo>
                    <a:pt x="84154" y="1821571"/>
                  </a:lnTo>
                  <a:lnTo>
                    <a:pt x="89182" y="1820247"/>
                  </a:lnTo>
                  <a:lnTo>
                    <a:pt x="94210" y="1819189"/>
                  </a:lnTo>
                  <a:lnTo>
                    <a:pt x="99503" y="1818659"/>
                  </a:lnTo>
                  <a:lnTo>
                    <a:pt x="103737" y="1775516"/>
                  </a:lnTo>
                  <a:lnTo>
                    <a:pt x="106383" y="1751694"/>
                  </a:lnTo>
                  <a:lnTo>
                    <a:pt x="108765" y="1727078"/>
                  </a:lnTo>
                  <a:lnTo>
                    <a:pt x="112205" y="1701668"/>
                  </a:lnTo>
                  <a:lnTo>
                    <a:pt x="115646" y="1675993"/>
                  </a:lnTo>
                  <a:lnTo>
                    <a:pt x="119615" y="1650319"/>
                  </a:lnTo>
                  <a:lnTo>
                    <a:pt x="123585" y="1624909"/>
                  </a:lnTo>
                  <a:lnTo>
                    <a:pt x="126231" y="1609028"/>
                  </a:lnTo>
                  <a:lnTo>
                    <a:pt x="129142" y="1593676"/>
                  </a:lnTo>
                  <a:lnTo>
                    <a:pt x="132053" y="1578854"/>
                  </a:lnTo>
                  <a:lnTo>
                    <a:pt x="135228" y="1563767"/>
                  </a:lnTo>
                  <a:lnTo>
                    <a:pt x="138669" y="1549473"/>
                  </a:lnTo>
                  <a:lnTo>
                    <a:pt x="142374" y="1535710"/>
                  </a:lnTo>
                  <a:lnTo>
                    <a:pt x="146343" y="1521946"/>
                  </a:lnTo>
                  <a:lnTo>
                    <a:pt x="150313" y="1508976"/>
                  </a:lnTo>
                  <a:lnTo>
                    <a:pt x="155605" y="1493889"/>
                  </a:lnTo>
                  <a:lnTo>
                    <a:pt x="161163" y="1479332"/>
                  </a:lnTo>
                  <a:lnTo>
                    <a:pt x="166985" y="1464509"/>
                  </a:lnTo>
                  <a:lnTo>
                    <a:pt x="173071" y="1449951"/>
                  </a:lnTo>
                  <a:lnTo>
                    <a:pt x="179687" y="1435394"/>
                  </a:lnTo>
                  <a:lnTo>
                    <a:pt x="186568" y="1421365"/>
                  </a:lnTo>
                  <a:lnTo>
                    <a:pt x="193713" y="1407337"/>
                  </a:lnTo>
                  <a:lnTo>
                    <a:pt x="201387" y="1393309"/>
                  </a:lnTo>
                  <a:lnTo>
                    <a:pt x="209062" y="1379810"/>
                  </a:lnTo>
                  <a:lnTo>
                    <a:pt x="217265" y="1366046"/>
                  </a:lnTo>
                  <a:lnTo>
                    <a:pt x="225734" y="1352547"/>
                  </a:lnTo>
                  <a:lnTo>
                    <a:pt x="234467" y="1339048"/>
                  </a:lnTo>
                  <a:lnTo>
                    <a:pt x="243729" y="1325814"/>
                  </a:lnTo>
                  <a:lnTo>
                    <a:pt x="252991" y="1312844"/>
                  </a:lnTo>
                  <a:lnTo>
                    <a:pt x="262783" y="1299874"/>
                  </a:lnTo>
                  <a:lnTo>
                    <a:pt x="272574" y="1286905"/>
                  </a:lnTo>
                  <a:lnTo>
                    <a:pt x="282630" y="1274200"/>
                  </a:lnTo>
                  <a:lnTo>
                    <a:pt x="293216" y="1261495"/>
                  </a:lnTo>
                  <a:lnTo>
                    <a:pt x="304066" y="1249055"/>
                  </a:lnTo>
                  <a:lnTo>
                    <a:pt x="314916" y="1236614"/>
                  </a:lnTo>
                  <a:lnTo>
                    <a:pt x="326295" y="1224174"/>
                  </a:lnTo>
                  <a:lnTo>
                    <a:pt x="337674" y="1211734"/>
                  </a:lnTo>
                  <a:lnTo>
                    <a:pt x="349583" y="1199558"/>
                  </a:lnTo>
                  <a:lnTo>
                    <a:pt x="361756" y="1187118"/>
                  </a:lnTo>
                  <a:lnTo>
                    <a:pt x="374194" y="1174678"/>
                  </a:lnTo>
                  <a:lnTo>
                    <a:pt x="386896" y="1162767"/>
                  </a:lnTo>
                  <a:lnTo>
                    <a:pt x="399864" y="1150327"/>
                  </a:lnTo>
                  <a:lnTo>
                    <a:pt x="413095" y="1137886"/>
                  </a:lnTo>
                  <a:lnTo>
                    <a:pt x="440617" y="1113271"/>
                  </a:lnTo>
                  <a:lnTo>
                    <a:pt x="468933" y="1088125"/>
                  </a:lnTo>
                  <a:lnTo>
                    <a:pt x="469198" y="1087331"/>
                  </a:lnTo>
                  <a:lnTo>
                    <a:pt x="470786" y="1083890"/>
                  </a:lnTo>
                  <a:lnTo>
                    <a:pt x="472374" y="1079126"/>
                  </a:lnTo>
                  <a:lnTo>
                    <a:pt x="473961" y="1073303"/>
                  </a:lnTo>
                  <a:lnTo>
                    <a:pt x="475814" y="1066156"/>
                  </a:lnTo>
                  <a:lnTo>
                    <a:pt x="478460" y="1054510"/>
                  </a:lnTo>
                  <a:lnTo>
                    <a:pt x="479519" y="1049746"/>
                  </a:lnTo>
                  <a:lnTo>
                    <a:pt x="480577" y="1044982"/>
                  </a:lnTo>
                  <a:lnTo>
                    <a:pt x="481371" y="1039952"/>
                  </a:lnTo>
                  <a:lnTo>
                    <a:pt x="481900" y="1033865"/>
                  </a:lnTo>
                  <a:lnTo>
                    <a:pt x="482165" y="1026718"/>
                  </a:lnTo>
                  <a:lnTo>
                    <a:pt x="482430" y="1017719"/>
                  </a:lnTo>
                  <a:lnTo>
                    <a:pt x="482430" y="1010308"/>
                  </a:lnTo>
                  <a:lnTo>
                    <a:pt x="482165" y="1005279"/>
                  </a:lnTo>
                  <a:lnTo>
                    <a:pt x="481636" y="1001838"/>
                  </a:lnTo>
                  <a:lnTo>
                    <a:pt x="481106" y="999455"/>
                  </a:lnTo>
                  <a:lnTo>
                    <a:pt x="479254" y="994426"/>
                  </a:lnTo>
                  <a:lnTo>
                    <a:pt x="478460" y="990456"/>
                  </a:lnTo>
                  <a:lnTo>
                    <a:pt x="477402" y="984633"/>
                  </a:lnTo>
                  <a:lnTo>
                    <a:pt x="476343" y="978810"/>
                  </a:lnTo>
                  <a:lnTo>
                    <a:pt x="475549" y="973516"/>
                  </a:lnTo>
                  <a:lnTo>
                    <a:pt x="472903" y="964517"/>
                  </a:lnTo>
                  <a:lnTo>
                    <a:pt x="470786" y="957900"/>
                  </a:lnTo>
                  <a:lnTo>
                    <a:pt x="468933" y="953665"/>
                  </a:lnTo>
                  <a:lnTo>
                    <a:pt x="440617" y="928520"/>
                  </a:lnTo>
                  <a:lnTo>
                    <a:pt x="413095" y="903904"/>
                  </a:lnTo>
                  <a:lnTo>
                    <a:pt x="399864" y="891463"/>
                  </a:lnTo>
                  <a:lnTo>
                    <a:pt x="386896" y="879288"/>
                  </a:lnTo>
                  <a:lnTo>
                    <a:pt x="374194" y="866848"/>
                  </a:lnTo>
                  <a:lnTo>
                    <a:pt x="361756" y="854407"/>
                  </a:lnTo>
                  <a:lnTo>
                    <a:pt x="349583" y="841967"/>
                  </a:lnTo>
                  <a:lnTo>
                    <a:pt x="337674" y="829792"/>
                  </a:lnTo>
                  <a:lnTo>
                    <a:pt x="326295" y="817351"/>
                  </a:lnTo>
                  <a:lnTo>
                    <a:pt x="314916" y="804911"/>
                  </a:lnTo>
                  <a:lnTo>
                    <a:pt x="304066" y="792736"/>
                  </a:lnTo>
                  <a:lnTo>
                    <a:pt x="293216" y="780031"/>
                  </a:lnTo>
                  <a:lnTo>
                    <a:pt x="282630" y="767590"/>
                  </a:lnTo>
                  <a:lnTo>
                    <a:pt x="272574" y="754885"/>
                  </a:lnTo>
                  <a:lnTo>
                    <a:pt x="262783" y="742180"/>
                  </a:lnTo>
                  <a:lnTo>
                    <a:pt x="252991" y="728946"/>
                  </a:lnTo>
                  <a:lnTo>
                    <a:pt x="243729" y="715712"/>
                  </a:lnTo>
                  <a:lnTo>
                    <a:pt x="234467" y="702478"/>
                  </a:lnTo>
                  <a:lnTo>
                    <a:pt x="225734" y="689243"/>
                  </a:lnTo>
                  <a:lnTo>
                    <a:pt x="217265" y="675480"/>
                  </a:lnTo>
                  <a:lnTo>
                    <a:pt x="209062" y="661981"/>
                  </a:lnTo>
                  <a:lnTo>
                    <a:pt x="201387" y="648217"/>
                  </a:lnTo>
                  <a:lnTo>
                    <a:pt x="193713" y="634188"/>
                  </a:lnTo>
                  <a:lnTo>
                    <a:pt x="186568" y="620160"/>
                  </a:lnTo>
                  <a:lnTo>
                    <a:pt x="179687" y="606132"/>
                  </a:lnTo>
                  <a:lnTo>
                    <a:pt x="173071" y="591839"/>
                  </a:lnTo>
                  <a:lnTo>
                    <a:pt x="166985" y="577016"/>
                  </a:lnTo>
                  <a:lnTo>
                    <a:pt x="161163" y="562458"/>
                  </a:lnTo>
                  <a:lnTo>
                    <a:pt x="155605" y="547636"/>
                  </a:lnTo>
                  <a:lnTo>
                    <a:pt x="150313" y="532814"/>
                  </a:lnTo>
                  <a:lnTo>
                    <a:pt x="146343" y="519579"/>
                  </a:lnTo>
                  <a:lnTo>
                    <a:pt x="142374" y="506080"/>
                  </a:lnTo>
                  <a:lnTo>
                    <a:pt x="138669" y="492052"/>
                  </a:lnTo>
                  <a:lnTo>
                    <a:pt x="135228" y="477759"/>
                  </a:lnTo>
                  <a:lnTo>
                    <a:pt x="132053" y="462936"/>
                  </a:lnTo>
                  <a:lnTo>
                    <a:pt x="129142" y="447849"/>
                  </a:lnTo>
                  <a:lnTo>
                    <a:pt x="126231" y="432762"/>
                  </a:lnTo>
                  <a:lnTo>
                    <a:pt x="123585" y="416881"/>
                  </a:lnTo>
                  <a:lnTo>
                    <a:pt x="118292" y="385648"/>
                  </a:lnTo>
                  <a:lnTo>
                    <a:pt x="113793" y="353886"/>
                  </a:lnTo>
                  <a:lnTo>
                    <a:pt x="110088" y="322653"/>
                  </a:lnTo>
                  <a:lnTo>
                    <a:pt x="106383" y="292214"/>
                  </a:lnTo>
                  <a:lnTo>
                    <a:pt x="102678" y="255952"/>
                  </a:lnTo>
                  <a:lnTo>
                    <a:pt x="99503" y="223131"/>
                  </a:lnTo>
                  <a:lnTo>
                    <a:pt x="94210" y="222337"/>
                  </a:lnTo>
                  <a:lnTo>
                    <a:pt x="89182" y="221543"/>
                  </a:lnTo>
                  <a:lnTo>
                    <a:pt x="84154" y="220219"/>
                  </a:lnTo>
                  <a:lnTo>
                    <a:pt x="79391" y="218896"/>
                  </a:lnTo>
                  <a:lnTo>
                    <a:pt x="74362" y="217308"/>
                  </a:lnTo>
                  <a:lnTo>
                    <a:pt x="69599" y="215455"/>
                  </a:lnTo>
                  <a:lnTo>
                    <a:pt x="65100" y="213602"/>
                  </a:lnTo>
                  <a:lnTo>
                    <a:pt x="60601" y="211220"/>
                  </a:lnTo>
                  <a:lnTo>
                    <a:pt x="56103" y="208838"/>
                  </a:lnTo>
                  <a:lnTo>
                    <a:pt x="51604" y="206191"/>
                  </a:lnTo>
                  <a:lnTo>
                    <a:pt x="47634" y="203544"/>
                  </a:lnTo>
                  <a:lnTo>
                    <a:pt x="43400" y="200368"/>
                  </a:lnTo>
                  <a:lnTo>
                    <a:pt x="39431" y="197191"/>
                  </a:lnTo>
                  <a:lnTo>
                    <a:pt x="35726" y="194280"/>
                  </a:lnTo>
                  <a:lnTo>
                    <a:pt x="32285" y="190574"/>
                  </a:lnTo>
                  <a:lnTo>
                    <a:pt x="28845" y="186869"/>
                  </a:lnTo>
                  <a:lnTo>
                    <a:pt x="25405" y="183163"/>
                  </a:lnTo>
                  <a:lnTo>
                    <a:pt x="22229" y="179193"/>
                  </a:lnTo>
                  <a:lnTo>
                    <a:pt x="19583" y="174958"/>
                  </a:lnTo>
                  <a:lnTo>
                    <a:pt x="16672" y="171252"/>
                  </a:lnTo>
                  <a:lnTo>
                    <a:pt x="14290" y="166753"/>
                  </a:lnTo>
                  <a:lnTo>
                    <a:pt x="11644" y="162253"/>
                  </a:lnTo>
                  <a:lnTo>
                    <a:pt x="9791" y="157753"/>
                  </a:lnTo>
                  <a:lnTo>
                    <a:pt x="7674" y="152989"/>
                  </a:lnTo>
                  <a:lnTo>
                    <a:pt x="5822" y="148225"/>
                  </a:lnTo>
                  <a:lnTo>
                    <a:pt x="4499" y="143460"/>
                  </a:lnTo>
                  <a:lnTo>
                    <a:pt x="2911" y="138166"/>
                  </a:lnTo>
                  <a:lnTo>
                    <a:pt x="1852" y="133137"/>
                  </a:lnTo>
                  <a:lnTo>
                    <a:pt x="1059" y="128108"/>
                  </a:lnTo>
                  <a:lnTo>
                    <a:pt x="529" y="122815"/>
                  </a:lnTo>
                  <a:lnTo>
                    <a:pt x="265" y="117786"/>
                  </a:lnTo>
                  <a:lnTo>
                    <a:pt x="0" y="112227"/>
                  </a:lnTo>
                  <a:lnTo>
                    <a:pt x="265" y="106404"/>
                  </a:lnTo>
                  <a:lnTo>
                    <a:pt x="529" y="100846"/>
                  </a:lnTo>
                  <a:lnTo>
                    <a:pt x="1323" y="95287"/>
                  </a:lnTo>
                  <a:lnTo>
                    <a:pt x="2117" y="89729"/>
                  </a:lnTo>
                  <a:lnTo>
                    <a:pt x="3440" y="84435"/>
                  </a:lnTo>
                  <a:lnTo>
                    <a:pt x="5028" y="78877"/>
                  </a:lnTo>
                  <a:lnTo>
                    <a:pt x="6881" y="73583"/>
                  </a:lnTo>
                  <a:lnTo>
                    <a:pt x="8733" y="68554"/>
                  </a:lnTo>
                  <a:lnTo>
                    <a:pt x="11115" y="63525"/>
                  </a:lnTo>
                  <a:lnTo>
                    <a:pt x="13232" y="58761"/>
                  </a:lnTo>
                  <a:lnTo>
                    <a:pt x="16143" y="53996"/>
                  </a:lnTo>
                  <a:lnTo>
                    <a:pt x="19054" y="49497"/>
                  </a:lnTo>
                  <a:lnTo>
                    <a:pt x="22229" y="45262"/>
                  </a:lnTo>
                  <a:lnTo>
                    <a:pt x="25405" y="41027"/>
                  </a:lnTo>
                  <a:lnTo>
                    <a:pt x="29110" y="36792"/>
                  </a:lnTo>
                  <a:lnTo>
                    <a:pt x="32815" y="32821"/>
                  </a:lnTo>
                  <a:lnTo>
                    <a:pt x="36784" y="29380"/>
                  </a:lnTo>
                  <a:lnTo>
                    <a:pt x="40754" y="25675"/>
                  </a:lnTo>
                  <a:lnTo>
                    <a:pt x="44988" y="22499"/>
                  </a:lnTo>
                  <a:lnTo>
                    <a:pt x="49222" y="19058"/>
                  </a:lnTo>
                  <a:lnTo>
                    <a:pt x="53721" y="16411"/>
                  </a:lnTo>
                  <a:lnTo>
                    <a:pt x="58484" y="13499"/>
                  </a:lnTo>
                  <a:lnTo>
                    <a:pt x="63248" y="11382"/>
                  </a:lnTo>
                  <a:lnTo>
                    <a:pt x="68540" y="9000"/>
                  </a:lnTo>
                  <a:lnTo>
                    <a:pt x="73569" y="6882"/>
                  </a:lnTo>
                  <a:lnTo>
                    <a:pt x="78861" y="5029"/>
                  </a:lnTo>
                  <a:lnTo>
                    <a:pt x="83889" y="3706"/>
                  </a:lnTo>
                  <a:lnTo>
                    <a:pt x="89447" y="2382"/>
                  </a:lnTo>
                  <a:lnTo>
                    <a:pt x="94739" y="1324"/>
                  </a:lnTo>
                  <a:lnTo>
                    <a:pt x="100561" y="530"/>
                  </a:lnTo>
                  <a:lnTo>
                    <a:pt x="106119" y="265"/>
                  </a:lnTo>
                  <a:lnTo>
                    <a:pt x="111941" y="0"/>
                  </a:lnTo>
                  <a:close/>
                </a:path>
              </a:pathLst>
            </a:custGeom>
            <a:grpFill/>
            <a:ln>
              <a:solidFill>
                <a:schemeClr val="bg1"/>
              </a:solid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grpSp>
      <p:grpSp>
        <p:nvGrpSpPr>
          <p:cNvPr id="19" name="组合 18"/>
          <p:cNvGrpSpPr/>
          <p:nvPr/>
        </p:nvGrpSpPr>
        <p:grpSpPr>
          <a:xfrm>
            <a:off x="131446" y="1441450"/>
            <a:ext cx="3463906" cy="4757559"/>
            <a:chOff x="855" y="1791"/>
            <a:chExt cx="7427" cy="9633"/>
          </a:xfrm>
        </p:grpSpPr>
        <p:sp>
          <p:nvSpPr>
            <p:cNvPr id="6" name="矩形 5"/>
            <p:cNvSpPr/>
            <p:nvPr/>
          </p:nvSpPr>
          <p:spPr>
            <a:xfrm>
              <a:off x="1231" y="2593"/>
              <a:ext cx="7051" cy="8831"/>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6" name="组合 15"/>
            <p:cNvGrpSpPr/>
            <p:nvPr/>
          </p:nvGrpSpPr>
          <p:grpSpPr>
            <a:xfrm>
              <a:off x="855" y="1791"/>
              <a:ext cx="3354" cy="1027"/>
              <a:chOff x="855" y="2214"/>
              <a:chExt cx="3354" cy="1027"/>
            </a:xfrm>
          </p:grpSpPr>
          <p:sp>
            <p:nvSpPr>
              <p:cNvPr id="10" name="圆角矩形 9"/>
              <p:cNvSpPr/>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文本框 11"/>
              <p:cNvSpPr txBox="1"/>
              <p:nvPr/>
            </p:nvSpPr>
            <p:spPr>
              <a:xfrm>
                <a:off x="1026" y="2215"/>
                <a:ext cx="3029" cy="648"/>
              </a:xfrm>
              <a:prstGeom prst="rect">
                <a:avLst/>
              </a:prstGeom>
              <a:noFill/>
            </p:spPr>
            <p:txBody>
              <a:bodyPr wrap="square" rtlCol="0">
                <a:noAutofit/>
              </a:bodyPr>
              <a:lstStyle/>
              <a:p>
                <a:pPr>
                  <a:lnSpc>
                    <a:spcPct val="110000"/>
                  </a:lnSpc>
                </a:pPr>
                <a:r>
                  <a:rPr lang="zh-CN" altLang="en-US" sz="2400" dirty="0">
                    <a:solidFill>
                      <a:schemeClr val="bg1">
                        <a:lumMod val="95000"/>
                      </a:schemeClr>
                    </a:solidFill>
                    <a:sym typeface="+mn-ea"/>
                  </a:rPr>
                  <a:t>系统架构</a:t>
                </a:r>
                <a:endParaRPr lang="zh-CN" altLang="en-US" sz="2400" dirty="0">
                  <a:solidFill>
                    <a:schemeClr val="bg1"/>
                  </a:solidFill>
                </a:endParaRPr>
              </a:p>
            </p:txBody>
          </p:sp>
        </p:grpSp>
      </p:grpSp>
      <p:sp>
        <p:nvSpPr>
          <p:cNvPr id="14" name="文本框 13"/>
          <p:cNvSpPr txBox="1"/>
          <p:nvPr/>
        </p:nvSpPr>
        <p:spPr>
          <a:xfrm>
            <a:off x="451872" y="2229440"/>
            <a:ext cx="3183255" cy="4552950"/>
          </a:xfrm>
          <a:prstGeom prst="rect">
            <a:avLst/>
          </a:prstGeom>
          <a:noFill/>
        </p:spPr>
        <p:txBody>
          <a:bodyPr wrap="square" rtlCol="0">
            <a:noAutofit/>
          </a:bodyPr>
          <a:lstStyle/>
          <a:p>
            <a:r>
              <a:rPr lang="en-US" altLang="zh-CN" sz="2000" dirty="0">
                <a:latin typeface="仿宋" panose="02010609060101010101" charset="-122"/>
                <a:ea typeface="仿宋" panose="02010609060101010101" charset="-122"/>
                <a:cs typeface="仿宋" panose="02010609060101010101" charset="-122"/>
                <a:sym typeface="+mn-ea"/>
              </a:rPr>
              <a:t>    </a:t>
            </a:r>
            <a:r>
              <a:rPr lang="zh-CN" altLang="en-US" sz="2000" b="1" dirty="0">
                <a:latin typeface="仿宋" panose="02010609060101010101" charset="-122"/>
                <a:ea typeface="仿宋" panose="02010609060101010101" charset="-122"/>
                <a:cs typeface="仿宋" panose="02010609060101010101" charset="-122"/>
                <a:sym typeface="+mn-ea"/>
              </a:rPr>
              <a:t>前端采用</a:t>
            </a:r>
            <a:r>
              <a:rPr lang="en-US" altLang="zh-CN" sz="2000" b="1" dirty="0">
                <a:latin typeface="仿宋" panose="02010609060101010101" charset="-122"/>
                <a:ea typeface="仿宋" panose="02010609060101010101" charset="-122"/>
                <a:cs typeface="仿宋" panose="02010609060101010101" charset="-122"/>
                <a:sym typeface="+mn-ea"/>
              </a:rPr>
              <a:t>Vue</a:t>
            </a:r>
            <a:r>
              <a:rPr lang="zh-CN" altLang="en-US" sz="2000" b="1" dirty="0">
                <a:latin typeface="仿宋" panose="02010609060101010101" charset="-122"/>
                <a:ea typeface="仿宋" panose="02010609060101010101" charset="-122"/>
                <a:cs typeface="仿宋" panose="02010609060101010101" charset="-122"/>
                <a:sym typeface="+mn-ea"/>
              </a:rPr>
              <a:t>作为框架，基于</a:t>
            </a:r>
            <a:r>
              <a:rPr lang="en-US" altLang="zh-CN" sz="2000" b="1" dirty="0">
                <a:latin typeface="仿宋" panose="02010609060101010101" charset="-122"/>
                <a:ea typeface="仿宋" panose="02010609060101010101" charset="-122"/>
                <a:cs typeface="仿宋" panose="02010609060101010101" charset="-122"/>
                <a:sym typeface="+mn-ea"/>
              </a:rPr>
              <a:t>ES2015+</a:t>
            </a:r>
            <a:r>
              <a:rPr lang="zh-CN" altLang="en-US" sz="2000" b="1" dirty="0">
                <a:latin typeface="仿宋" panose="02010609060101010101" charset="-122"/>
                <a:ea typeface="仿宋" panose="02010609060101010101" charset="-122"/>
                <a:cs typeface="仿宋" panose="02010609060101010101" charset="-122"/>
                <a:sym typeface="+mn-ea"/>
              </a:rPr>
              <a:t>、</a:t>
            </a:r>
            <a:r>
              <a:rPr lang="en-US" altLang="zh-CN" sz="2000" b="1" dirty="0" err="1">
                <a:latin typeface="仿宋" panose="02010609060101010101" charset="-122"/>
                <a:ea typeface="仿宋" panose="02010609060101010101" charset="-122"/>
                <a:cs typeface="仿宋" panose="02010609060101010101" charset="-122"/>
                <a:sym typeface="+mn-ea"/>
              </a:rPr>
              <a:t>vue</a:t>
            </a:r>
            <a:r>
              <a:rPr lang="zh-CN" altLang="en-US" sz="2000" b="1" dirty="0">
                <a:latin typeface="仿宋" panose="02010609060101010101" charset="-122"/>
                <a:ea typeface="仿宋" panose="02010609060101010101" charset="-122"/>
                <a:cs typeface="仿宋" panose="02010609060101010101" charset="-122"/>
                <a:sym typeface="+mn-ea"/>
              </a:rPr>
              <a:t>、</a:t>
            </a:r>
            <a:r>
              <a:rPr lang="en-US" altLang="zh-CN" sz="2000" b="1" dirty="0" err="1">
                <a:latin typeface="仿宋" panose="02010609060101010101" charset="-122"/>
                <a:ea typeface="仿宋" panose="02010609060101010101" charset="-122"/>
                <a:cs typeface="仿宋" panose="02010609060101010101" charset="-122"/>
                <a:sym typeface="+mn-ea"/>
              </a:rPr>
              <a:t>vuex</a:t>
            </a:r>
            <a:r>
              <a:rPr lang="zh-CN" altLang="en-US" sz="2000" b="1" dirty="0">
                <a:latin typeface="仿宋" panose="02010609060101010101" charset="-122"/>
                <a:ea typeface="仿宋" panose="02010609060101010101" charset="-122"/>
                <a:cs typeface="仿宋" panose="02010609060101010101" charset="-122"/>
                <a:sym typeface="+mn-ea"/>
              </a:rPr>
              <a:t>、</a:t>
            </a:r>
            <a:r>
              <a:rPr lang="en-US" altLang="zh-CN" sz="2000" b="1" dirty="0" err="1">
                <a:latin typeface="仿宋" panose="02010609060101010101" charset="-122"/>
                <a:ea typeface="仿宋" panose="02010609060101010101" charset="-122"/>
                <a:cs typeface="仿宋" panose="02010609060101010101" charset="-122"/>
                <a:sym typeface="+mn-ea"/>
              </a:rPr>
              <a:t>vue</a:t>
            </a:r>
            <a:r>
              <a:rPr lang="en-US" altLang="zh-CN" sz="2000" b="1" dirty="0">
                <a:latin typeface="仿宋" panose="02010609060101010101" charset="-122"/>
                <a:ea typeface="仿宋" panose="02010609060101010101" charset="-122"/>
                <a:cs typeface="仿宋" panose="02010609060101010101" charset="-122"/>
                <a:sym typeface="+mn-ea"/>
              </a:rPr>
              <a:t>-router</a:t>
            </a:r>
            <a:r>
              <a:rPr lang="zh-CN" altLang="en-US" sz="2000" b="1" dirty="0">
                <a:latin typeface="仿宋" panose="02010609060101010101" charset="-122"/>
                <a:ea typeface="仿宋" panose="02010609060101010101" charset="-122"/>
                <a:cs typeface="仿宋" panose="02010609060101010101" charset="-122"/>
                <a:sym typeface="+mn-ea"/>
              </a:rPr>
              <a:t>、</a:t>
            </a:r>
            <a:r>
              <a:rPr lang="en-US" altLang="zh-CN" sz="2000" b="1" dirty="0" err="1">
                <a:latin typeface="仿宋" panose="02010609060101010101" charset="-122"/>
                <a:ea typeface="仿宋" panose="02010609060101010101" charset="-122"/>
                <a:cs typeface="仿宋" panose="02010609060101010101" charset="-122"/>
                <a:sym typeface="+mn-ea"/>
              </a:rPr>
              <a:t>vue</a:t>
            </a:r>
            <a:r>
              <a:rPr lang="en-US" altLang="zh-CN" sz="2000" b="1" dirty="0">
                <a:latin typeface="仿宋" panose="02010609060101010101" charset="-122"/>
                <a:ea typeface="仿宋" panose="02010609060101010101" charset="-122"/>
                <a:cs typeface="仿宋" panose="02010609060101010101" charset="-122"/>
                <a:sym typeface="+mn-ea"/>
              </a:rPr>
              <a:t>-cli</a:t>
            </a:r>
            <a:r>
              <a:rPr lang="zh-CN" altLang="en-US" sz="2000" b="1" dirty="0">
                <a:latin typeface="仿宋" panose="02010609060101010101" charset="-122"/>
                <a:ea typeface="仿宋" panose="02010609060101010101" charset="-122"/>
                <a:cs typeface="仿宋" panose="02010609060101010101" charset="-122"/>
                <a:sym typeface="+mn-ea"/>
              </a:rPr>
              <a:t>、</a:t>
            </a:r>
            <a:r>
              <a:rPr lang="en-US" altLang="zh-CN" sz="2000" b="1" dirty="0" err="1">
                <a:latin typeface="仿宋" panose="02010609060101010101" charset="-122"/>
                <a:ea typeface="仿宋" panose="02010609060101010101" charset="-122"/>
                <a:cs typeface="仿宋" panose="02010609060101010101" charset="-122"/>
                <a:sym typeface="+mn-ea"/>
              </a:rPr>
              <a:t>axios</a:t>
            </a:r>
            <a:r>
              <a:rPr lang="zh-CN" altLang="en-US" sz="2000" b="1" dirty="0">
                <a:latin typeface="仿宋" panose="02010609060101010101" charset="-122"/>
                <a:ea typeface="仿宋" panose="02010609060101010101" charset="-122"/>
                <a:cs typeface="仿宋" panose="02010609060101010101" charset="-122"/>
                <a:sym typeface="+mn-ea"/>
              </a:rPr>
              <a:t>和</a:t>
            </a:r>
            <a:r>
              <a:rPr lang="en-US" altLang="zh-CN" sz="2000" b="1" dirty="0">
                <a:latin typeface="仿宋" panose="02010609060101010101" charset="-122"/>
                <a:ea typeface="仿宋" panose="02010609060101010101" charset="-122"/>
                <a:cs typeface="仿宋" panose="02010609060101010101" charset="-122"/>
                <a:sym typeface="+mn-ea"/>
              </a:rPr>
              <a:t>element-</a:t>
            </a:r>
            <a:r>
              <a:rPr lang="en-US" altLang="zh-CN" sz="2000" b="1" dirty="0" err="1">
                <a:latin typeface="仿宋" panose="02010609060101010101" charset="-122"/>
                <a:ea typeface="仿宋" panose="02010609060101010101" charset="-122"/>
                <a:cs typeface="仿宋" panose="02010609060101010101" charset="-122"/>
                <a:sym typeface="+mn-ea"/>
              </a:rPr>
              <a:t>ui</a:t>
            </a:r>
            <a:r>
              <a:rPr lang="zh-CN" altLang="en-US" sz="2000" b="1" dirty="0">
                <a:latin typeface="仿宋" panose="02010609060101010101" charset="-122"/>
                <a:ea typeface="仿宋" panose="02010609060101010101" charset="-122"/>
                <a:cs typeface="仿宋" panose="02010609060101010101" charset="-122"/>
                <a:sym typeface="+mn-ea"/>
              </a:rPr>
              <a:t>实现。</a:t>
            </a:r>
            <a:endParaRPr lang="en-US" altLang="zh-CN" sz="2000" b="1" dirty="0">
              <a:latin typeface="仿宋" panose="02010609060101010101" charset="-122"/>
              <a:ea typeface="仿宋" panose="02010609060101010101" charset="-122"/>
              <a:cs typeface="仿宋" panose="02010609060101010101" charset="-122"/>
              <a:sym typeface="+mn-ea"/>
            </a:endParaRPr>
          </a:p>
          <a:p>
            <a:r>
              <a:rPr lang="en-US" altLang="zh-CN" sz="2000" b="1" dirty="0">
                <a:latin typeface="仿宋" panose="02010609060101010101" charset="-122"/>
                <a:ea typeface="仿宋" panose="02010609060101010101" charset="-122"/>
                <a:cs typeface="仿宋" panose="02010609060101010101" charset="-122"/>
                <a:sym typeface="+mn-ea"/>
              </a:rPr>
              <a:t>   </a:t>
            </a:r>
            <a:r>
              <a:rPr lang="zh-CN" altLang="en-US" sz="2000" b="1" dirty="0">
                <a:latin typeface="仿宋" panose="02010609060101010101" charset="-122"/>
                <a:ea typeface="仿宋" panose="02010609060101010101" charset="-122"/>
                <a:cs typeface="仿宋" panose="02010609060101010101" charset="-122"/>
                <a:sym typeface="+mn-ea"/>
              </a:rPr>
              <a:t>后端基于</a:t>
            </a:r>
            <a:r>
              <a:rPr lang="en-US" altLang="zh-CN" sz="2000" b="1" dirty="0">
                <a:latin typeface="仿宋" panose="02010609060101010101" charset="-122"/>
                <a:ea typeface="仿宋" panose="02010609060101010101" charset="-122"/>
                <a:cs typeface="仿宋" panose="02010609060101010101" charset="-122"/>
                <a:sym typeface="+mn-ea"/>
              </a:rPr>
              <a:t>Flask</a:t>
            </a:r>
            <a:r>
              <a:rPr lang="zh-CN" altLang="en-US" sz="2000" b="1" dirty="0">
                <a:latin typeface="仿宋" panose="02010609060101010101" charset="-122"/>
                <a:ea typeface="仿宋" panose="02010609060101010101" charset="-122"/>
                <a:cs typeface="仿宋" panose="02010609060101010101" charset="-122"/>
                <a:sym typeface="+mn-ea"/>
              </a:rPr>
              <a:t>框架实现。</a:t>
            </a:r>
            <a:endParaRPr lang="en-US" altLang="zh-CN" sz="2000" b="1" dirty="0">
              <a:latin typeface="仿宋" panose="02010609060101010101" charset="-122"/>
              <a:ea typeface="仿宋" panose="02010609060101010101" charset="-122"/>
              <a:cs typeface="仿宋" panose="02010609060101010101" charset="-122"/>
              <a:sym typeface="+mn-ea"/>
            </a:endParaRPr>
          </a:p>
          <a:p>
            <a:r>
              <a:rPr lang="en-US" altLang="zh-CN" sz="2000" b="1" dirty="0">
                <a:latin typeface="仿宋" panose="02010609060101010101" charset="-122"/>
                <a:ea typeface="仿宋" panose="02010609060101010101" charset="-122"/>
                <a:cs typeface="仿宋" panose="02010609060101010101" charset="-122"/>
                <a:sym typeface="+mn-ea"/>
              </a:rPr>
              <a:t>   </a:t>
            </a:r>
            <a:r>
              <a:rPr lang="zh-CN" altLang="en-US" sz="2000" b="1" dirty="0">
                <a:latin typeface="仿宋" panose="02010609060101010101" charset="-122"/>
                <a:ea typeface="仿宋" panose="02010609060101010101" charset="-122"/>
                <a:cs typeface="仿宋" panose="02010609060101010101" charset="-122"/>
                <a:sym typeface="+mn-ea"/>
              </a:rPr>
              <a:t>数据库使用</a:t>
            </a:r>
            <a:r>
              <a:rPr lang="en-US" altLang="zh-CN" sz="2000" b="1" dirty="0">
                <a:latin typeface="仿宋" panose="02010609060101010101" charset="-122"/>
                <a:ea typeface="仿宋" panose="02010609060101010101" charset="-122"/>
                <a:cs typeface="仿宋" panose="02010609060101010101" charset="-122"/>
                <a:sym typeface="+mn-ea"/>
              </a:rPr>
              <a:t>MySQL</a:t>
            </a:r>
            <a:r>
              <a:rPr lang="zh-CN" altLang="en-US" sz="2000" b="1" dirty="0">
                <a:latin typeface="仿宋" panose="02010609060101010101" charset="-122"/>
                <a:ea typeface="仿宋" panose="02010609060101010101" charset="-122"/>
                <a:cs typeface="仿宋" panose="02010609060101010101" charset="-122"/>
                <a:sym typeface="+mn-ea"/>
              </a:rPr>
              <a:t>进行数据存储。</a:t>
            </a:r>
            <a:endParaRPr sz="2000" b="1" dirty="0">
              <a:latin typeface="仿宋" panose="02010609060101010101" charset="-122"/>
              <a:ea typeface="仿宋" panose="02010609060101010101" charset="-122"/>
              <a:cs typeface="仿宋" panose="02010609060101010101" charset="-122"/>
              <a:sym typeface="+mn-ea"/>
            </a:endParaRPr>
          </a:p>
        </p:txBody>
      </p:sp>
      <p:pic>
        <p:nvPicPr>
          <p:cNvPr id="2" name="图片 1"/>
          <p:cNvPicPr>
            <a:picLocks noChangeAspect="1"/>
          </p:cNvPicPr>
          <p:nvPr/>
        </p:nvPicPr>
        <p:blipFill>
          <a:blip r:embed="rId2"/>
          <a:stretch>
            <a:fillRect/>
          </a:stretch>
        </p:blipFill>
        <p:spPr>
          <a:xfrm>
            <a:off x="4801133" y="1787981"/>
            <a:ext cx="7237156" cy="4411028"/>
          </a:xfrm>
          <a:prstGeom prst="rect">
            <a:avLst/>
          </a:prstGeom>
          <a:noFill/>
          <a:ln>
            <a:noFill/>
          </a:ln>
        </p:spPr>
      </p:pic>
      <p:sp>
        <p:nvSpPr>
          <p:cNvPr id="3" name="圆角矩形 9"/>
          <p:cNvSpPr/>
          <p:nvPr/>
        </p:nvSpPr>
        <p:spPr>
          <a:xfrm>
            <a:off x="4628091" y="1401223"/>
            <a:ext cx="2018241" cy="507216"/>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4" name="文本框 3"/>
          <p:cNvSpPr txBox="1"/>
          <p:nvPr/>
        </p:nvSpPr>
        <p:spPr>
          <a:xfrm>
            <a:off x="4914900" y="1401445"/>
            <a:ext cx="1779270" cy="391795"/>
          </a:xfrm>
          <a:prstGeom prst="rect">
            <a:avLst/>
          </a:prstGeom>
          <a:noFill/>
        </p:spPr>
        <p:txBody>
          <a:bodyPr wrap="square" rtlCol="0">
            <a:noAutofit/>
          </a:bodyPr>
          <a:lstStyle/>
          <a:p>
            <a:pPr>
              <a:lnSpc>
                <a:spcPct val="110000"/>
              </a:lnSpc>
            </a:pPr>
            <a:r>
              <a:rPr lang="zh-CN" altLang="en-US" sz="2400" dirty="0">
                <a:solidFill>
                  <a:schemeClr val="bg1">
                    <a:lumMod val="95000"/>
                  </a:schemeClr>
                </a:solidFill>
                <a:sym typeface="+mn-ea"/>
              </a:rPr>
              <a:t>处理过程</a:t>
            </a:r>
            <a:endParaRPr lang="zh-CN" altLang="en-US" sz="2400" dirty="0">
              <a:solidFill>
                <a:schemeClr val="bg1">
                  <a:lumMod val="95000"/>
                </a:schemeClr>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9220"/>
                                        </p:tgtEl>
                                        <p:attrNameLst>
                                          <p:attrName>style.visibility</p:attrName>
                                        </p:attrNameLst>
                                      </p:cBhvr>
                                      <p:to>
                                        <p:strVal val="visible"/>
                                      </p:to>
                                    </p:set>
                                    <p:animEffect filter="dissolve">
                                      <p:cBhvr>
                                        <p:cTn id="7" dur="500"/>
                                        <p:tgtEl>
                                          <p:spTgt spid="9220"/>
                                        </p:tgtEl>
                                      </p:cBhvr>
                                    </p:animEffect>
                                  </p:childTnLst>
                                </p:cTn>
                              </p:par>
                              <p:par>
                                <p:cTn id="8" presetID="9" presetClass="entr" presetSubtype="0" fill="hold" nodeType="withEffect">
                                  <p:stCondLst>
                                    <p:cond delay="0"/>
                                  </p:stCondLst>
                                  <p:childTnLst>
                                    <p:set>
                                      <p:cBhvr>
                                        <p:cTn id="9" dur="1" fill="hold">
                                          <p:stCondLst>
                                            <p:cond delay="0"/>
                                          </p:stCondLst>
                                        </p:cTn>
                                        <p:tgtEl>
                                          <p:spTgt spid="9226"/>
                                        </p:tgtEl>
                                        <p:attrNameLst>
                                          <p:attrName>style.visibility</p:attrName>
                                        </p:attrNameLst>
                                      </p:cBhvr>
                                      <p:to>
                                        <p:strVal val="visible"/>
                                      </p:to>
                                    </p:set>
                                    <p:animEffect filter="dissolve">
                                      <p:cBhvr>
                                        <p:cTn id="10" dur="500"/>
                                        <p:tgtEl>
                                          <p:spTgt spid="9226"/>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245"/>
                                        </p:tgtEl>
                                        <p:attrNameLst>
                                          <p:attrName>style.visibility</p:attrName>
                                        </p:attrNameLst>
                                      </p:cBhvr>
                                      <p:to>
                                        <p:strVal val="visible"/>
                                      </p:to>
                                    </p:set>
                                    <p:animEffect filter="dissolve">
                                      <p:cBhvr>
                                        <p:cTn id="14" dur="500"/>
                                        <p:tgtEl>
                                          <p:spTgt spid="924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000"/>
                                        <p:tgtEl>
                                          <p:spTgt spid="3"/>
                                        </p:tgtEl>
                                      </p:cBhvr>
                                    </p:animEffect>
                                    <p:anim calcmode="lin" valueType="num">
                                      <p:cBhvr>
                                        <p:cTn id="25" dur="1000" fill="hold"/>
                                        <p:tgtEl>
                                          <p:spTgt spid="3"/>
                                        </p:tgtEl>
                                        <p:attrNameLst>
                                          <p:attrName>ppt_x</p:attrName>
                                        </p:attrNameLst>
                                      </p:cBhvr>
                                      <p:tavLst>
                                        <p:tav tm="0">
                                          <p:val>
                                            <p:strVal val="#ppt_x"/>
                                          </p:val>
                                        </p:tav>
                                        <p:tav tm="100000">
                                          <p:val>
                                            <p:strVal val="#ppt_x"/>
                                          </p:val>
                                        </p:tav>
                                      </p:tavLst>
                                    </p:anim>
                                    <p:anim calcmode="lin" valueType="num">
                                      <p:cBhvr>
                                        <p:cTn id="26" dur="1000" fill="hold"/>
                                        <p:tgtEl>
                                          <p:spTgt spid="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000"/>
                                        <p:tgtEl>
                                          <p:spTgt spid="4"/>
                                        </p:tgtEl>
                                      </p:cBhvr>
                                    </p:animEffect>
                                    <p:anim calcmode="lin" valueType="num">
                                      <p:cBhvr>
                                        <p:cTn id="30" dur="1000" fill="hold"/>
                                        <p:tgtEl>
                                          <p:spTgt spid="4"/>
                                        </p:tgtEl>
                                        <p:attrNameLst>
                                          <p:attrName>ppt_x</p:attrName>
                                        </p:attrNameLst>
                                      </p:cBhvr>
                                      <p:tavLst>
                                        <p:tav tm="0">
                                          <p:val>
                                            <p:strVal val="#ppt_x"/>
                                          </p:val>
                                        </p:tav>
                                        <p:tav tm="100000">
                                          <p:val>
                                            <p:strVal val="#ppt_x"/>
                                          </p:val>
                                        </p:tav>
                                      </p:tavLst>
                                    </p:anim>
                                    <p:anim calcmode="lin" valueType="num">
                                      <p:cBhvr>
                                        <p:cTn id="3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10" presetClass="entr" presetSubtype="0"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grpId="2"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10" presetClass="entr" presetSubtype="0" fill="hold" nodeType="with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fade">
                                      <p:cBhvr>
                                        <p:cTn id="4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bldLvl="0"/>
      <p:bldP spid="9245" grpId="0" bldLvl="0"/>
      <p:bldP spid="14" grpId="1"/>
      <p:bldP spid="14" grpId="2"/>
      <p:bldP spid="3" grpId="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69481" y="8255"/>
            <a:ext cx="12192000" cy="6858000"/>
          </a:xfrm>
          <a:prstGeom prst="rect">
            <a:avLst/>
          </a:prstGeom>
          <a:noFill/>
          <a:ln w="9525">
            <a:noFill/>
          </a:ln>
        </p:spPr>
      </p:pic>
      <p:sp>
        <p:nvSpPr>
          <p:cNvPr id="12292"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2.3 </a:t>
            </a:r>
            <a:r>
              <a:rPr lang="zh-CN" altLang="en-US" sz="4800" b="1" dirty="0">
                <a:solidFill>
                  <a:schemeClr val="bg1"/>
                </a:solidFill>
                <a:latin typeface="Calibri" panose="020F0502020204030204" pitchFamily="34" charset="0"/>
                <a:sym typeface="Calibri" panose="020F0502020204030204" pitchFamily="34" charset="0"/>
              </a:rPr>
              <a:t>系统架构</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3" name="组合 12"/>
          <p:cNvGrpSpPr/>
          <p:nvPr/>
        </p:nvGrpSpPr>
        <p:grpSpPr>
          <a:xfrm>
            <a:off x="-125612" y="2717799"/>
            <a:ext cx="12213431" cy="43815"/>
            <a:chOff x="136" y="5673"/>
            <a:chExt cx="19234" cy="69"/>
          </a:xfrm>
        </p:grpSpPr>
        <p:cxnSp>
          <p:nvCxnSpPr>
            <p:cNvPr id="52" name="MH_Other_1"/>
            <p:cNvCxnSpPr/>
            <p:nvPr>
              <p:custDataLst>
                <p:tags r:id="rId2"/>
              </p:custDataLst>
            </p:nvPr>
          </p:nvCxnSpPr>
          <p:spPr>
            <a:xfrm>
              <a:off x="15245" y="5726"/>
              <a:ext cx="4125" cy="16"/>
            </a:xfrm>
            <a:prstGeom prst="line">
              <a:avLst/>
            </a:prstGeom>
            <a:ln w="25400">
              <a:solidFill>
                <a:srgbClr val="E2F3EC"/>
              </a:solidFill>
            </a:ln>
          </p:spPr>
          <p:style>
            <a:lnRef idx="1">
              <a:schemeClr val="accent1"/>
            </a:lnRef>
            <a:fillRef idx="0">
              <a:schemeClr val="accent1"/>
            </a:fillRef>
            <a:effectRef idx="0">
              <a:schemeClr val="accent1"/>
            </a:effectRef>
            <a:fontRef idx="minor">
              <a:schemeClr val="tx1"/>
            </a:fontRef>
          </p:style>
        </p:cxnSp>
        <p:cxnSp>
          <p:nvCxnSpPr>
            <p:cNvPr id="54" name="MH_Other_2"/>
            <p:cNvCxnSpPr/>
            <p:nvPr>
              <p:custDataLst>
                <p:tags r:id="rId3"/>
              </p:custDataLst>
            </p:nvPr>
          </p:nvCxnSpPr>
          <p:spPr>
            <a:xfrm flipV="1">
              <a:off x="7495" y="5724"/>
              <a:ext cx="8094" cy="8"/>
            </a:xfrm>
            <a:prstGeom prst="line">
              <a:avLst/>
            </a:prstGeom>
            <a:ln w="25400">
              <a:solidFill>
                <a:srgbClr val="E2F3EC"/>
              </a:solidFill>
            </a:ln>
          </p:spPr>
          <p:style>
            <a:lnRef idx="1">
              <a:schemeClr val="accent1"/>
            </a:lnRef>
            <a:fillRef idx="0">
              <a:schemeClr val="accent1"/>
            </a:fillRef>
            <a:effectRef idx="0">
              <a:schemeClr val="accent1"/>
            </a:effectRef>
            <a:fontRef idx="minor">
              <a:schemeClr val="tx1"/>
            </a:fontRef>
          </p:style>
        </p:cxnSp>
        <p:cxnSp>
          <p:nvCxnSpPr>
            <p:cNvPr id="56" name="MH_Other_3"/>
            <p:cNvCxnSpPr/>
            <p:nvPr>
              <p:custDataLst>
                <p:tags r:id="rId4"/>
              </p:custDataLst>
            </p:nvPr>
          </p:nvCxnSpPr>
          <p:spPr>
            <a:xfrm>
              <a:off x="136" y="5673"/>
              <a:ext cx="7427" cy="51"/>
            </a:xfrm>
            <a:prstGeom prst="line">
              <a:avLst/>
            </a:prstGeom>
            <a:ln w="25400">
              <a:solidFill>
                <a:srgbClr val="E2F3EC"/>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5343" y="2611551"/>
            <a:ext cx="3498825" cy="4201274"/>
            <a:chOff x="855" y="1791"/>
            <a:chExt cx="7994" cy="7126"/>
          </a:xfrm>
        </p:grpSpPr>
        <p:grpSp>
          <p:nvGrpSpPr>
            <p:cNvPr id="22" name="组合 21"/>
            <p:cNvGrpSpPr/>
            <p:nvPr/>
          </p:nvGrpSpPr>
          <p:grpSpPr>
            <a:xfrm>
              <a:off x="855" y="1791"/>
              <a:ext cx="7994" cy="6521"/>
              <a:chOff x="855" y="1791"/>
              <a:chExt cx="8346" cy="7752"/>
            </a:xfrm>
          </p:grpSpPr>
          <p:sp>
            <p:nvSpPr>
              <p:cNvPr id="23" name="矩形 22"/>
              <p:cNvSpPr/>
              <p:nvPr/>
            </p:nvSpPr>
            <p:spPr>
              <a:xfrm>
                <a:off x="1231" y="2593"/>
                <a:ext cx="7970" cy="6950"/>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24" name="组合 23"/>
              <p:cNvGrpSpPr/>
              <p:nvPr/>
            </p:nvGrpSpPr>
            <p:grpSpPr>
              <a:xfrm>
                <a:off x="855" y="1791"/>
                <a:ext cx="3354" cy="1027"/>
                <a:chOff x="855" y="2214"/>
                <a:chExt cx="3354" cy="1027"/>
              </a:xfrm>
            </p:grpSpPr>
            <p:sp>
              <p:nvSpPr>
                <p:cNvPr id="25" name="圆角矩形 24"/>
                <p:cNvSpPr/>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文本框 25"/>
                <p:cNvSpPr txBox="1"/>
                <p:nvPr/>
              </p:nvSpPr>
              <p:spPr>
                <a:xfrm>
                  <a:off x="1026" y="2215"/>
                  <a:ext cx="3029" cy="648"/>
                </a:xfrm>
                <a:prstGeom prst="rect">
                  <a:avLst/>
                </a:prstGeom>
                <a:noFill/>
              </p:spPr>
              <p:txBody>
                <a:bodyPr wrap="square" rtlCol="0">
                  <a:noAutofit/>
                </a:bodyPr>
                <a:lstStyle/>
                <a:p>
                  <a:pPr algn="ctr"/>
                  <a:r>
                    <a:rPr lang="en-US" altLang="zh-CN" sz="2000" dirty="0">
                      <a:solidFill>
                        <a:schemeClr val="bg1"/>
                      </a:solidFill>
                    </a:rPr>
                    <a:t>1</a:t>
                  </a:r>
                  <a:endParaRPr lang="zh-CN" altLang="en-US" sz="2000" dirty="0">
                    <a:solidFill>
                      <a:schemeClr val="bg1"/>
                    </a:solidFill>
                  </a:endParaRPr>
                </a:p>
              </p:txBody>
            </p:sp>
          </p:grpSp>
        </p:grpSp>
        <p:sp>
          <p:nvSpPr>
            <p:cNvPr id="27" name="文本框 26"/>
            <p:cNvSpPr txBox="1"/>
            <p:nvPr/>
          </p:nvSpPr>
          <p:spPr>
            <a:xfrm>
              <a:off x="1383" y="3018"/>
              <a:ext cx="7466" cy="5899"/>
            </a:xfrm>
            <a:prstGeom prst="rect">
              <a:avLst/>
            </a:prstGeom>
            <a:noFill/>
          </p:spPr>
          <p:txBody>
            <a:bodyPr wrap="square" rtlCol="0">
              <a:spAutoFit/>
            </a:bodyPr>
            <a:lstStyle/>
            <a:p>
              <a:pPr>
                <a:spcBef>
                  <a:spcPct val="0"/>
                </a:spcBef>
                <a:buFontTx/>
                <a:buNone/>
              </a:pP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   首先判断是否以</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a:t>
              </a:r>
              <a:r>
                <a:rPr lang="en-US" altLang="zh-CN" sz="2000" dirty="0" err="1">
                  <a:solidFill>
                    <a:schemeClr val="tx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结尾，如果是，则采用多线程下载方式下载</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文件；否则，先请求部分</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response</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数据，读取前几个字节并与</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文件的魔术数字 </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\x50\x4B\x03\x04</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进行比较，由此判断该链接是否是有效的下载链接，如果判断通过则继续下载。</a:t>
              </a:r>
              <a:endParaRPr lang="zh-CN" altLang="en-US" sz="2000" dirty="0">
                <a:solidFill>
                  <a:srgbClr val="E2F3EC"/>
                </a:solidFill>
                <a:latin typeface="华文新魏" panose="02010800040101010101" charset="-122"/>
                <a:ea typeface="华文新魏" panose="02010800040101010101" charset="-122"/>
              </a:endParaRPr>
            </a:p>
            <a:p>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grpSp>
        <p:nvGrpSpPr>
          <p:cNvPr id="28" name="组合 27"/>
          <p:cNvGrpSpPr/>
          <p:nvPr/>
        </p:nvGrpSpPr>
        <p:grpSpPr>
          <a:xfrm>
            <a:off x="4163080" y="2625743"/>
            <a:ext cx="3182418" cy="2599690"/>
            <a:chOff x="855" y="1791"/>
            <a:chExt cx="7420" cy="4094"/>
          </a:xfrm>
        </p:grpSpPr>
        <p:grpSp>
          <p:nvGrpSpPr>
            <p:cNvPr id="29" name="组合 28"/>
            <p:cNvGrpSpPr/>
            <p:nvPr/>
          </p:nvGrpSpPr>
          <p:grpSpPr>
            <a:xfrm>
              <a:off x="855" y="1791"/>
              <a:ext cx="7420" cy="4094"/>
              <a:chOff x="855" y="1791"/>
              <a:chExt cx="7746" cy="4868"/>
            </a:xfrm>
          </p:grpSpPr>
          <p:sp>
            <p:nvSpPr>
              <p:cNvPr id="31" name="矩形 30"/>
              <p:cNvSpPr/>
              <p:nvPr/>
            </p:nvSpPr>
            <p:spPr>
              <a:xfrm>
                <a:off x="1231" y="2593"/>
                <a:ext cx="7370" cy="4066"/>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nvGrpSpPr>
              <p:cNvPr id="32" name="组合 31"/>
              <p:cNvGrpSpPr/>
              <p:nvPr/>
            </p:nvGrpSpPr>
            <p:grpSpPr>
              <a:xfrm>
                <a:off x="855" y="1791"/>
                <a:ext cx="3354" cy="1027"/>
                <a:chOff x="855" y="2214"/>
                <a:chExt cx="3354" cy="1027"/>
              </a:xfrm>
            </p:grpSpPr>
            <p:sp>
              <p:nvSpPr>
                <p:cNvPr id="33" name="圆角矩形 32"/>
                <p:cNvSpPr/>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4" name="文本框 33"/>
                <p:cNvSpPr txBox="1"/>
                <p:nvPr/>
              </p:nvSpPr>
              <p:spPr>
                <a:xfrm>
                  <a:off x="1026" y="2215"/>
                  <a:ext cx="3029" cy="648"/>
                </a:xfrm>
                <a:prstGeom prst="rect">
                  <a:avLst/>
                </a:prstGeom>
                <a:noFill/>
              </p:spPr>
              <p:txBody>
                <a:bodyPr wrap="square" rtlCol="0">
                  <a:noAutofit/>
                </a:bodyPr>
                <a:lstStyle/>
                <a:p>
                  <a:pPr algn="ctr"/>
                  <a:r>
                    <a:rPr lang="en-US" altLang="zh-CN" sz="2000" dirty="0">
                      <a:solidFill>
                        <a:schemeClr val="bg1"/>
                      </a:solidFill>
                    </a:rPr>
                    <a:t>2</a:t>
                  </a:r>
                  <a:endParaRPr lang="zh-CN" altLang="en-US" sz="2000" dirty="0">
                    <a:solidFill>
                      <a:schemeClr val="bg1"/>
                    </a:solidFill>
                  </a:endParaRPr>
                </a:p>
              </p:txBody>
            </p:sp>
          </p:grpSp>
        </p:grpSp>
        <p:sp>
          <p:nvSpPr>
            <p:cNvPr id="35" name="文本框 34"/>
            <p:cNvSpPr txBox="1"/>
            <p:nvPr/>
          </p:nvSpPr>
          <p:spPr>
            <a:xfrm>
              <a:off x="1383" y="3018"/>
              <a:ext cx="6418" cy="2567"/>
            </a:xfrm>
            <a:prstGeom prst="rect">
              <a:avLst/>
            </a:prstGeom>
            <a:noFill/>
          </p:spPr>
          <p:txBody>
            <a:bodyPr wrap="square" rtlCol="0">
              <a:spAutoFit/>
            </a:bodyPr>
            <a:lstStyle/>
            <a:p>
              <a:pPr>
                <a:spcBef>
                  <a:spcPct val="0"/>
                </a:spcBef>
                <a:buFontTx/>
                <a:buNone/>
              </a:pP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   先调用</a:t>
              </a:r>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OpenCV</a:t>
              </a:r>
              <a:r>
                <a:rPr lang="zh-CN" altLang="en-US" sz="2000" dirty="0">
                  <a:solidFill>
                    <a:schemeClr val="tx1"/>
                  </a:solidFill>
                  <a:latin typeface="仿宋" panose="02010609060101010101" charset="-122"/>
                  <a:ea typeface="仿宋" panose="02010609060101010101" charset="-122"/>
                  <a:cs typeface="仿宋" panose="02010609060101010101" charset="-122"/>
                  <a:sym typeface="+mn-ea"/>
                </a:rPr>
                <a:t>库对图片进行光学检测，如果图片有效，则从中解析出链接，然后采用上一步的方式处理链接。</a:t>
              </a:r>
              <a:endParaRPr lang="zh-CN" altLang="en-US" sz="2000" dirty="0">
                <a:solidFill>
                  <a:schemeClr val="tx1"/>
                </a:solidFill>
                <a:latin typeface="仿宋" panose="02010609060101010101" charset="-122"/>
                <a:ea typeface="仿宋" panose="02010609060101010101" charset="-122"/>
                <a:cs typeface="仿宋" panose="02010609060101010101" charset="-122"/>
                <a:sym typeface="+mn-ea"/>
              </a:endParaRPr>
            </a:p>
          </p:txBody>
        </p:sp>
      </p:grpSp>
      <p:grpSp>
        <p:nvGrpSpPr>
          <p:cNvPr id="36" name="组合 35"/>
          <p:cNvGrpSpPr/>
          <p:nvPr/>
        </p:nvGrpSpPr>
        <p:grpSpPr>
          <a:xfrm>
            <a:off x="8479944" y="2628001"/>
            <a:ext cx="3205149" cy="2127885"/>
            <a:chOff x="855" y="1791"/>
            <a:chExt cx="7473" cy="3351"/>
          </a:xfrm>
        </p:grpSpPr>
        <p:grpSp>
          <p:nvGrpSpPr>
            <p:cNvPr id="37" name="组合 36"/>
            <p:cNvGrpSpPr/>
            <p:nvPr/>
          </p:nvGrpSpPr>
          <p:grpSpPr>
            <a:xfrm>
              <a:off x="855" y="1791"/>
              <a:ext cx="7114" cy="3351"/>
              <a:chOff x="855" y="1791"/>
              <a:chExt cx="7427" cy="3985"/>
            </a:xfrm>
          </p:grpSpPr>
          <p:sp>
            <p:nvSpPr>
              <p:cNvPr id="38" name="矩形 37"/>
              <p:cNvSpPr/>
              <p:nvPr/>
            </p:nvSpPr>
            <p:spPr>
              <a:xfrm>
                <a:off x="1231" y="2593"/>
                <a:ext cx="7051" cy="3183"/>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39" name="组合 38"/>
              <p:cNvGrpSpPr/>
              <p:nvPr/>
            </p:nvGrpSpPr>
            <p:grpSpPr>
              <a:xfrm>
                <a:off x="855" y="1791"/>
                <a:ext cx="3354" cy="1027"/>
                <a:chOff x="855" y="2214"/>
                <a:chExt cx="3354" cy="1027"/>
              </a:xfrm>
            </p:grpSpPr>
            <p:sp>
              <p:nvSpPr>
                <p:cNvPr id="41" name="圆角矩形 40"/>
                <p:cNvSpPr/>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文本框 41"/>
                <p:cNvSpPr txBox="1"/>
                <p:nvPr/>
              </p:nvSpPr>
              <p:spPr>
                <a:xfrm>
                  <a:off x="1026" y="2215"/>
                  <a:ext cx="3029" cy="648"/>
                </a:xfrm>
                <a:prstGeom prst="rect">
                  <a:avLst/>
                </a:prstGeom>
                <a:noFill/>
              </p:spPr>
              <p:txBody>
                <a:bodyPr wrap="square" rtlCol="0">
                  <a:noAutofit/>
                </a:bodyPr>
                <a:lstStyle/>
                <a:p>
                  <a:pPr algn="ctr"/>
                  <a:r>
                    <a:rPr lang="en-US" altLang="zh-CN" sz="2000" dirty="0">
                      <a:solidFill>
                        <a:schemeClr val="bg1"/>
                      </a:solidFill>
                    </a:rPr>
                    <a:t>3</a:t>
                  </a:r>
                  <a:endParaRPr lang="zh-CN" altLang="en-US" sz="2000" dirty="0">
                    <a:solidFill>
                      <a:schemeClr val="bg1"/>
                    </a:solidFill>
                  </a:endParaRPr>
                </a:p>
              </p:txBody>
            </p:sp>
          </p:grpSp>
        </p:grpSp>
        <p:sp>
          <p:nvSpPr>
            <p:cNvPr id="45" name="文本框 44"/>
            <p:cNvSpPr txBox="1"/>
            <p:nvPr/>
          </p:nvSpPr>
          <p:spPr>
            <a:xfrm>
              <a:off x="1910" y="3288"/>
              <a:ext cx="6418" cy="725"/>
            </a:xfrm>
            <a:prstGeom prst="rect">
              <a:avLst/>
            </a:prstGeom>
            <a:noFill/>
          </p:spPr>
          <p:txBody>
            <a:bodyPr wrap="square" rtlCol="0">
              <a:spAutoFit/>
            </a:bodyPr>
            <a:lstStyle/>
            <a:p>
              <a:pPr marR="0" lvl="0" algn="just">
                <a:lnSpc>
                  <a:spcPct val="150000"/>
                </a:lnSpc>
                <a:spcBef>
                  <a:spcPts val="0"/>
                </a:spcBef>
                <a:spcAft>
                  <a:spcPts val="0"/>
                </a:spcAft>
              </a:pP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直接保存到系统中。</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grpSp>
      <p:sp>
        <p:nvSpPr>
          <p:cNvPr id="9245" name="文本框 66"/>
          <p:cNvSpPr/>
          <p:nvPr/>
        </p:nvSpPr>
        <p:spPr>
          <a:xfrm>
            <a:off x="444500" y="815340"/>
            <a:ext cx="3969356"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2.3.2  </a:t>
            </a:r>
            <a:r>
              <a:rPr lang="zh-CN" altLang="en-US" sz="2800" b="1" dirty="0">
                <a:solidFill>
                  <a:srgbClr val="249F86"/>
                </a:solidFill>
                <a:latin typeface="Calibri" panose="020F0502020204030204" pitchFamily="34" charset="0"/>
                <a:sym typeface="Calibri" panose="020F0502020204030204" pitchFamily="34" charset="0"/>
              </a:rPr>
              <a:t>系统流程</a:t>
            </a:r>
            <a:r>
              <a:rPr lang="en-US" altLang="zh-CN" sz="2800" b="1" dirty="0">
                <a:solidFill>
                  <a:srgbClr val="249F86"/>
                </a:solidFill>
                <a:latin typeface="Calibri" panose="020F0502020204030204" pitchFamily="34" charset="0"/>
                <a:sym typeface="Calibri" panose="020F0502020204030204" pitchFamily="34" charset="0"/>
              </a:rPr>
              <a:t>-APK</a:t>
            </a:r>
            <a:r>
              <a:rPr lang="zh-CN" altLang="en-US" sz="2800" b="1" dirty="0">
                <a:solidFill>
                  <a:srgbClr val="249F86"/>
                </a:solidFill>
                <a:latin typeface="Calibri" panose="020F0502020204030204" pitchFamily="34" charset="0"/>
                <a:sym typeface="Calibri" panose="020F0502020204030204" pitchFamily="34" charset="0"/>
              </a:rPr>
              <a:t>上传</a:t>
            </a:r>
            <a:endParaRPr lang="zh-CN" altLang="en-US" sz="2800" b="1" dirty="0">
              <a:solidFill>
                <a:srgbClr val="249F86"/>
              </a:solidFill>
              <a:latin typeface="Calibri" panose="020F0502020204030204" pitchFamily="34" charset="0"/>
              <a:sym typeface="+mn-ea"/>
            </a:endParaRPr>
          </a:p>
        </p:txBody>
      </p:sp>
      <p:grpSp>
        <p:nvGrpSpPr>
          <p:cNvPr id="12298" name="Group 10"/>
          <p:cNvGrpSpPr/>
          <p:nvPr/>
        </p:nvGrpSpPr>
        <p:grpSpPr>
          <a:xfrm>
            <a:off x="5801043" y="6621145"/>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13</a:t>
              </a:r>
              <a:endParaRPr lang="en-US" altLang="zh-CN" sz="1000" dirty="0">
                <a:solidFill>
                  <a:schemeClr val="bg1"/>
                </a:solidFill>
                <a:latin typeface="Calibri" panose="020F0502020204030204" pitchFamily="34" charset="0"/>
                <a:sym typeface="宋体" panose="02010600030101010101" pitchFamily="2" charset="-122"/>
              </a:endParaRPr>
            </a:p>
          </p:txBody>
        </p:sp>
      </p:grpSp>
      <p:sp>
        <p:nvSpPr>
          <p:cNvPr id="3" name="任意多边形: 形状 2"/>
          <p:cNvSpPr/>
          <p:nvPr/>
        </p:nvSpPr>
        <p:spPr>
          <a:xfrm>
            <a:off x="8361759" y="1406661"/>
            <a:ext cx="609685" cy="573840"/>
          </a:xfrm>
          <a:custGeom>
            <a:avLst/>
            <a:gdLst>
              <a:gd name="T0" fmla="*/ 11505 w 12224"/>
              <a:gd name="T1" fmla="*/ 1439 h 11506"/>
              <a:gd name="T2" fmla="*/ 5615 w 12224"/>
              <a:gd name="T3" fmla="*/ 1439 h 11506"/>
              <a:gd name="T4" fmla="*/ 5095 w 12224"/>
              <a:gd name="T5" fmla="*/ 399 h 11506"/>
              <a:gd name="T6" fmla="*/ 4452 w 12224"/>
              <a:gd name="T7" fmla="*/ 0 h 11506"/>
              <a:gd name="T8" fmla="*/ 719 w 12224"/>
              <a:gd name="T9" fmla="*/ 0 h 11506"/>
              <a:gd name="T10" fmla="*/ 0 w 12224"/>
              <a:gd name="T11" fmla="*/ 717 h 11506"/>
              <a:gd name="T12" fmla="*/ 0 w 12224"/>
              <a:gd name="T13" fmla="*/ 9683 h 11506"/>
              <a:gd name="T14" fmla="*/ 1708 w 12224"/>
              <a:gd name="T15" fmla="*/ 11476 h 11506"/>
              <a:gd name="T16" fmla="*/ 1797 w 12224"/>
              <a:gd name="T17" fmla="*/ 11467 h 11506"/>
              <a:gd name="T18" fmla="*/ 1797 w 12224"/>
              <a:gd name="T19" fmla="*/ 11506 h 11506"/>
              <a:gd name="T20" fmla="*/ 10427 w 12224"/>
              <a:gd name="T21" fmla="*/ 11506 h 11506"/>
              <a:gd name="T22" fmla="*/ 12224 w 12224"/>
              <a:gd name="T23" fmla="*/ 9712 h 11506"/>
              <a:gd name="T24" fmla="*/ 12224 w 12224"/>
              <a:gd name="T25" fmla="*/ 2152 h 11506"/>
              <a:gd name="T26" fmla="*/ 11505 w 12224"/>
              <a:gd name="T27" fmla="*/ 1439 h 11506"/>
              <a:gd name="T28" fmla="*/ 11505 w 12224"/>
              <a:gd name="T29" fmla="*/ 9712 h 11506"/>
              <a:gd name="T30" fmla="*/ 10427 w 12224"/>
              <a:gd name="T31" fmla="*/ 10787 h 11506"/>
              <a:gd name="T32" fmla="*/ 3212 w 12224"/>
              <a:gd name="T33" fmla="*/ 10787 h 11506"/>
              <a:gd name="T34" fmla="*/ 3595 w 12224"/>
              <a:gd name="T35" fmla="*/ 9683 h 11506"/>
              <a:gd name="T36" fmla="*/ 3595 w 12224"/>
              <a:gd name="T37" fmla="*/ 6113 h 11506"/>
              <a:gd name="T38" fmla="*/ 11505 w 12224"/>
              <a:gd name="T39" fmla="*/ 6113 h 11506"/>
              <a:gd name="T40" fmla="*/ 11505 w 12224"/>
              <a:gd name="T41" fmla="*/ 9712 h 11506"/>
              <a:gd name="T42" fmla="*/ 2876 w 12224"/>
              <a:gd name="T43" fmla="*/ 5393 h 11506"/>
              <a:gd name="T44" fmla="*/ 2876 w 12224"/>
              <a:gd name="T45" fmla="*/ 9683 h 11506"/>
              <a:gd name="T46" fmla="*/ 1797 w 12224"/>
              <a:gd name="T47" fmla="*/ 10758 h 11506"/>
              <a:gd name="T48" fmla="*/ 719 w 12224"/>
              <a:gd name="T49" fmla="*/ 9683 h 11506"/>
              <a:gd name="T50" fmla="*/ 719 w 12224"/>
              <a:gd name="T51" fmla="*/ 719 h 11506"/>
              <a:gd name="T52" fmla="*/ 4452 w 12224"/>
              <a:gd name="T53" fmla="*/ 719 h 11506"/>
              <a:gd name="T54" fmla="*/ 4972 w 12224"/>
              <a:gd name="T55" fmla="*/ 1759 h 11506"/>
              <a:gd name="T56" fmla="*/ 5615 w 12224"/>
              <a:gd name="T57" fmla="*/ 2158 h 11506"/>
              <a:gd name="T58" fmla="*/ 11505 w 12224"/>
              <a:gd name="T59" fmla="*/ 2158 h 11506"/>
              <a:gd name="T60" fmla="*/ 11505 w 12224"/>
              <a:gd name="T61" fmla="*/ 5393 h 11506"/>
              <a:gd name="T62" fmla="*/ 2876 w 12224"/>
              <a:gd name="T63" fmla="*/ 5393 h 1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24" h="11506">
                <a:moveTo>
                  <a:pt x="11505" y="1439"/>
                </a:moveTo>
                <a:lnTo>
                  <a:pt x="5615" y="1439"/>
                </a:lnTo>
                <a:lnTo>
                  <a:pt x="5095" y="399"/>
                </a:lnTo>
                <a:cubicBezTo>
                  <a:pt x="4972" y="154"/>
                  <a:pt x="4726" y="0"/>
                  <a:pt x="4452" y="0"/>
                </a:cubicBezTo>
                <a:lnTo>
                  <a:pt x="719" y="0"/>
                </a:lnTo>
                <a:cubicBezTo>
                  <a:pt x="322" y="0"/>
                  <a:pt x="0" y="322"/>
                  <a:pt x="0" y="717"/>
                </a:cubicBezTo>
                <a:lnTo>
                  <a:pt x="0" y="9683"/>
                </a:lnTo>
                <a:cubicBezTo>
                  <a:pt x="0" y="10671"/>
                  <a:pt x="716" y="11476"/>
                  <a:pt x="1708" y="11476"/>
                </a:cubicBezTo>
                <a:cubicBezTo>
                  <a:pt x="1768" y="11476"/>
                  <a:pt x="1797" y="11473"/>
                  <a:pt x="1797" y="11467"/>
                </a:cubicBezTo>
                <a:lnTo>
                  <a:pt x="1797" y="11506"/>
                </a:lnTo>
                <a:lnTo>
                  <a:pt x="10427" y="11506"/>
                </a:lnTo>
                <a:cubicBezTo>
                  <a:pt x="11417" y="11506"/>
                  <a:pt x="12224" y="10701"/>
                  <a:pt x="12224" y="9712"/>
                </a:cubicBezTo>
                <a:lnTo>
                  <a:pt x="12224" y="2152"/>
                </a:lnTo>
                <a:cubicBezTo>
                  <a:pt x="12224" y="1756"/>
                  <a:pt x="11901" y="1439"/>
                  <a:pt x="11505" y="1439"/>
                </a:cubicBezTo>
                <a:close/>
                <a:moveTo>
                  <a:pt x="11505" y="9712"/>
                </a:moveTo>
                <a:cubicBezTo>
                  <a:pt x="11505" y="10306"/>
                  <a:pt x="11021" y="10787"/>
                  <a:pt x="10427" y="10787"/>
                </a:cubicBezTo>
                <a:lnTo>
                  <a:pt x="3212" y="10787"/>
                </a:lnTo>
                <a:cubicBezTo>
                  <a:pt x="3452" y="10427"/>
                  <a:pt x="3595" y="10099"/>
                  <a:pt x="3595" y="9683"/>
                </a:cubicBezTo>
                <a:lnTo>
                  <a:pt x="3595" y="6113"/>
                </a:lnTo>
                <a:lnTo>
                  <a:pt x="11505" y="6113"/>
                </a:lnTo>
                <a:lnTo>
                  <a:pt x="11505" y="9712"/>
                </a:lnTo>
                <a:close/>
                <a:moveTo>
                  <a:pt x="2876" y="5393"/>
                </a:moveTo>
                <a:lnTo>
                  <a:pt x="2876" y="9683"/>
                </a:lnTo>
                <a:cubicBezTo>
                  <a:pt x="2876" y="10276"/>
                  <a:pt x="2392" y="10758"/>
                  <a:pt x="1797" y="10758"/>
                </a:cubicBezTo>
                <a:cubicBezTo>
                  <a:pt x="1203" y="10758"/>
                  <a:pt x="719" y="10276"/>
                  <a:pt x="719" y="9683"/>
                </a:cubicBezTo>
                <a:lnTo>
                  <a:pt x="719" y="719"/>
                </a:lnTo>
                <a:lnTo>
                  <a:pt x="4452" y="719"/>
                </a:lnTo>
                <a:lnTo>
                  <a:pt x="4972" y="1759"/>
                </a:lnTo>
                <a:cubicBezTo>
                  <a:pt x="5094" y="2003"/>
                  <a:pt x="5341" y="2158"/>
                  <a:pt x="5615" y="2158"/>
                </a:cubicBezTo>
                <a:lnTo>
                  <a:pt x="11505" y="2158"/>
                </a:lnTo>
                <a:lnTo>
                  <a:pt x="11505" y="5393"/>
                </a:lnTo>
                <a:lnTo>
                  <a:pt x="2876" y="539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任意多边形: 形状 3"/>
          <p:cNvSpPr/>
          <p:nvPr/>
        </p:nvSpPr>
        <p:spPr>
          <a:xfrm>
            <a:off x="46804" y="1415827"/>
            <a:ext cx="583479" cy="609685"/>
          </a:xfrm>
          <a:custGeom>
            <a:avLst/>
            <a:gdLst>
              <a:gd name="T0" fmla="*/ 8152 w 9648"/>
              <a:gd name="T1" fmla="*/ 4976 h 10080"/>
              <a:gd name="T2" fmla="*/ 7608 w 9648"/>
              <a:gd name="T3" fmla="*/ 4967 h 10080"/>
              <a:gd name="T4" fmla="*/ 7576 w 9648"/>
              <a:gd name="T5" fmla="*/ 4424 h 10080"/>
              <a:gd name="T6" fmla="*/ 8272 w 9648"/>
              <a:gd name="T7" fmla="*/ 3696 h 10080"/>
              <a:gd name="T8" fmla="*/ 8120 w 9648"/>
              <a:gd name="T9" fmla="*/ 1556 h 10080"/>
              <a:gd name="T10" fmla="*/ 6120 w 9648"/>
              <a:gd name="T11" fmla="*/ 1400 h 10080"/>
              <a:gd name="T12" fmla="*/ 4176 w 9648"/>
              <a:gd name="T13" fmla="*/ 3440 h 10080"/>
              <a:gd name="T14" fmla="*/ 4328 w 9648"/>
              <a:gd name="T15" fmla="*/ 5580 h 10080"/>
              <a:gd name="T16" fmla="*/ 4328 w 9648"/>
              <a:gd name="T17" fmla="*/ 6144 h 10080"/>
              <a:gd name="T18" fmla="*/ 3760 w 9648"/>
              <a:gd name="T19" fmla="*/ 6144 h 10080"/>
              <a:gd name="T20" fmla="*/ 3608 w 9648"/>
              <a:gd name="T21" fmla="*/ 2900 h 10080"/>
              <a:gd name="T22" fmla="*/ 5552 w 9648"/>
              <a:gd name="T23" fmla="*/ 872 h 10080"/>
              <a:gd name="T24" fmla="*/ 8712 w 9648"/>
              <a:gd name="T25" fmla="*/ 1032 h 10080"/>
              <a:gd name="T26" fmla="*/ 8852 w 9648"/>
              <a:gd name="T27" fmla="*/ 4240 h 10080"/>
              <a:gd name="T28" fmla="*/ 8152 w 9648"/>
              <a:gd name="T29" fmla="*/ 4976 h 10080"/>
              <a:gd name="T30" fmla="*/ 1496 w 9648"/>
              <a:gd name="T31" fmla="*/ 5104 h 10080"/>
              <a:gd name="T32" fmla="*/ 2040 w 9648"/>
              <a:gd name="T33" fmla="*/ 5113 h 10080"/>
              <a:gd name="T34" fmla="*/ 2072 w 9648"/>
              <a:gd name="T35" fmla="*/ 5656 h 10080"/>
              <a:gd name="T36" fmla="*/ 1376 w 9648"/>
              <a:gd name="T37" fmla="*/ 6384 h 10080"/>
              <a:gd name="T38" fmla="*/ 1528 w 9648"/>
              <a:gd name="T39" fmla="*/ 8524 h 10080"/>
              <a:gd name="T40" fmla="*/ 3528 w 9648"/>
              <a:gd name="T41" fmla="*/ 8680 h 10080"/>
              <a:gd name="T42" fmla="*/ 5472 w 9648"/>
              <a:gd name="T43" fmla="*/ 6640 h 10080"/>
              <a:gd name="T44" fmla="*/ 5320 w 9648"/>
              <a:gd name="T45" fmla="*/ 4500 h 10080"/>
              <a:gd name="T46" fmla="*/ 5320 w 9648"/>
              <a:gd name="T47" fmla="*/ 3936 h 10080"/>
              <a:gd name="T48" fmla="*/ 5888 w 9648"/>
              <a:gd name="T49" fmla="*/ 3936 h 10080"/>
              <a:gd name="T50" fmla="*/ 6040 w 9648"/>
              <a:gd name="T51" fmla="*/ 7180 h 10080"/>
              <a:gd name="T52" fmla="*/ 4096 w 9648"/>
              <a:gd name="T53" fmla="*/ 9208 h 10080"/>
              <a:gd name="T54" fmla="*/ 936 w 9648"/>
              <a:gd name="T55" fmla="*/ 9048 h 10080"/>
              <a:gd name="T56" fmla="*/ 796 w 9648"/>
              <a:gd name="T57" fmla="*/ 5840 h 10080"/>
              <a:gd name="T58" fmla="*/ 1496 w 9648"/>
              <a:gd name="T59" fmla="*/ 5104 h 10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48" h="10080">
                <a:moveTo>
                  <a:pt x="8152" y="4976"/>
                </a:moveTo>
                <a:cubicBezTo>
                  <a:pt x="7996" y="5116"/>
                  <a:pt x="7759" y="5112"/>
                  <a:pt x="7608" y="4967"/>
                </a:cubicBezTo>
                <a:cubicBezTo>
                  <a:pt x="7457" y="4822"/>
                  <a:pt x="7443" y="4586"/>
                  <a:pt x="7576" y="4424"/>
                </a:cubicBezTo>
                <a:lnTo>
                  <a:pt x="8272" y="3696"/>
                </a:lnTo>
                <a:cubicBezTo>
                  <a:pt x="8792" y="3054"/>
                  <a:pt x="8725" y="2119"/>
                  <a:pt x="8120" y="1556"/>
                </a:cubicBezTo>
                <a:cubicBezTo>
                  <a:pt x="7516" y="928"/>
                  <a:pt x="6624" y="872"/>
                  <a:pt x="6120" y="1400"/>
                </a:cubicBezTo>
                <a:lnTo>
                  <a:pt x="4176" y="3440"/>
                </a:lnTo>
                <a:cubicBezTo>
                  <a:pt x="3656" y="4082"/>
                  <a:pt x="3723" y="5017"/>
                  <a:pt x="4328" y="5580"/>
                </a:cubicBezTo>
                <a:cubicBezTo>
                  <a:pt x="4483" y="5736"/>
                  <a:pt x="4483" y="5988"/>
                  <a:pt x="4328" y="6144"/>
                </a:cubicBezTo>
                <a:cubicBezTo>
                  <a:pt x="4172" y="6302"/>
                  <a:pt x="3916" y="6302"/>
                  <a:pt x="3760" y="6144"/>
                </a:cubicBezTo>
                <a:cubicBezTo>
                  <a:pt x="2859" y="5273"/>
                  <a:pt x="2792" y="3851"/>
                  <a:pt x="3608" y="2900"/>
                </a:cubicBezTo>
                <a:lnTo>
                  <a:pt x="5552" y="872"/>
                </a:lnTo>
                <a:cubicBezTo>
                  <a:pt x="6388" y="0"/>
                  <a:pt x="7808" y="72"/>
                  <a:pt x="8712" y="1032"/>
                </a:cubicBezTo>
                <a:cubicBezTo>
                  <a:pt x="9587" y="1902"/>
                  <a:pt x="9648" y="3297"/>
                  <a:pt x="8852" y="4240"/>
                </a:cubicBezTo>
                <a:lnTo>
                  <a:pt x="8152" y="4976"/>
                </a:lnTo>
                <a:close/>
                <a:moveTo>
                  <a:pt x="1496" y="5104"/>
                </a:moveTo>
                <a:cubicBezTo>
                  <a:pt x="1652" y="4964"/>
                  <a:pt x="1889" y="4968"/>
                  <a:pt x="2040" y="5113"/>
                </a:cubicBezTo>
                <a:cubicBezTo>
                  <a:pt x="2191" y="5258"/>
                  <a:pt x="2205" y="5494"/>
                  <a:pt x="2072" y="5656"/>
                </a:cubicBezTo>
                <a:lnTo>
                  <a:pt x="1376" y="6384"/>
                </a:lnTo>
                <a:cubicBezTo>
                  <a:pt x="856" y="7026"/>
                  <a:pt x="923" y="7961"/>
                  <a:pt x="1528" y="8524"/>
                </a:cubicBezTo>
                <a:cubicBezTo>
                  <a:pt x="2132" y="9152"/>
                  <a:pt x="3024" y="9208"/>
                  <a:pt x="3528" y="8680"/>
                </a:cubicBezTo>
                <a:lnTo>
                  <a:pt x="5472" y="6640"/>
                </a:lnTo>
                <a:cubicBezTo>
                  <a:pt x="5992" y="5998"/>
                  <a:pt x="5925" y="5063"/>
                  <a:pt x="5320" y="4500"/>
                </a:cubicBezTo>
                <a:cubicBezTo>
                  <a:pt x="5165" y="4344"/>
                  <a:pt x="5165" y="4092"/>
                  <a:pt x="5320" y="3936"/>
                </a:cubicBezTo>
                <a:cubicBezTo>
                  <a:pt x="5476" y="3778"/>
                  <a:pt x="5732" y="3778"/>
                  <a:pt x="5888" y="3936"/>
                </a:cubicBezTo>
                <a:cubicBezTo>
                  <a:pt x="6789" y="4807"/>
                  <a:pt x="6856" y="6229"/>
                  <a:pt x="6040" y="7180"/>
                </a:cubicBezTo>
                <a:lnTo>
                  <a:pt x="4096" y="9208"/>
                </a:lnTo>
                <a:cubicBezTo>
                  <a:pt x="3260" y="10080"/>
                  <a:pt x="1840" y="10008"/>
                  <a:pt x="936" y="9048"/>
                </a:cubicBezTo>
                <a:cubicBezTo>
                  <a:pt x="61" y="8178"/>
                  <a:pt x="0" y="6783"/>
                  <a:pt x="796" y="5840"/>
                </a:cubicBezTo>
                <a:lnTo>
                  <a:pt x="1496" y="51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任意多边形: 形状 4"/>
          <p:cNvSpPr/>
          <p:nvPr/>
        </p:nvSpPr>
        <p:spPr>
          <a:xfrm>
            <a:off x="4475200" y="1430320"/>
            <a:ext cx="609685" cy="591772"/>
          </a:xfrm>
          <a:custGeom>
            <a:avLst/>
            <a:gdLst>
              <a:gd name="T0" fmla="*/ 0 w 13188"/>
              <a:gd name="T1" fmla="*/ 0 h 12800"/>
              <a:gd name="T2" fmla="*/ 8145 w 13188"/>
              <a:gd name="T3" fmla="*/ 8145 h 12800"/>
              <a:gd name="T4" fmla="*/ 6594 w 13188"/>
              <a:gd name="T5" fmla="*/ 6594 h 12800"/>
              <a:gd name="T6" fmla="*/ 1552 w 13188"/>
              <a:gd name="T7" fmla="*/ 1552 h 12800"/>
              <a:gd name="T8" fmla="*/ 6594 w 13188"/>
              <a:gd name="T9" fmla="*/ 6594 h 12800"/>
              <a:gd name="T10" fmla="*/ 8146 w 13188"/>
              <a:gd name="T11" fmla="*/ 8921 h 12800"/>
              <a:gd name="T12" fmla="*/ 6594 w 13188"/>
              <a:gd name="T13" fmla="*/ 10473 h 12800"/>
              <a:gd name="T14" fmla="*/ 9309 w 13188"/>
              <a:gd name="T15" fmla="*/ 0 h 12800"/>
              <a:gd name="T16" fmla="*/ 10861 w 13188"/>
              <a:gd name="T17" fmla="*/ 1552 h 12800"/>
              <a:gd name="T18" fmla="*/ 9309 w 13188"/>
              <a:gd name="T19" fmla="*/ 0 h 12800"/>
              <a:gd name="T20" fmla="*/ 5430 w 13188"/>
              <a:gd name="T21" fmla="*/ 8921 h 12800"/>
              <a:gd name="T22" fmla="*/ 0 w 13188"/>
              <a:gd name="T23" fmla="*/ 10473 h 12800"/>
              <a:gd name="T24" fmla="*/ 9309 w 13188"/>
              <a:gd name="T25" fmla="*/ 2715 h 12800"/>
              <a:gd name="T26" fmla="*/ 10861 w 13188"/>
              <a:gd name="T27" fmla="*/ 8145 h 12800"/>
              <a:gd name="T28" fmla="*/ 9309 w 13188"/>
              <a:gd name="T29" fmla="*/ 2715 h 12800"/>
              <a:gd name="T30" fmla="*/ 5430 w 13188"/>
              <a:gd name="T31" fmla="*/ 2715 h 12800"/>
              <a:gd name="T32" fmla="*/ 2715 w 13188"/>
              <a:gd name="T33" fmla="*/ 5430 h 12800"/>
              <a:gd name="T34" fmla="*/ 9309 w 13188"/>
              <a:gd name="T35" fmla="*/ 12800 h 12800"/>
              <a:gd name="T36" fmla="*/ 13188 w 13188"/>
              <a:gd name="T37" fmla="*/ 8921 h 12800"/>
              <a:gd name="T38" fmla="*/ 9309 w 13188"/>
              <a:gd name="T39" fmla="*/ 12800 h 12800"/>
              <a:gd name="T40" fmla="*/ 12024 w 13188"/>
              <a:gd name="T41" fmla="*/ 10085 h 12800"/>
              <a:gd name="T42" fmla="*/ 10473 w 13188"/>
              <a:gd name="T43" fmla="*/ 11636 h 12800"/>
              <a:gd name="T44" fmla="*/ 11636 w 13188"/>
              <a:gd name="T45" fmla="*/ 6594 h 12800"/>
              <a:gd name="T46" fmla="*/ 13188 w 13188"/>
              <a:gd name="T47" fmla="*/ 8146 h 12800"/>
              <a:gd name="T48" fmla="*/ 11636 w 13188"/>
              <a:gd name="T49" fmla="*/ 6594 h 12800"/>
              <a:gd name="T50" fmla="*/ 13188 w 13188"/>
              <a:gd name="T51" fmla="*/ 0 h 12800"/>
              <a:gd name="T52" fmla="*/ 11636 w 13188"/>
              <a:gd name="T53" fmla="*/ 5430 h 12800"/>
              <a:gd name="T54" fmla="*/ 0 w 13188"/>
              <a:gd name="T55" fmla="*/ 11249 h 12800"/>
              <a:gd name="T56" fmla="*/ 1552 w 13188"/>
              <a:gd name="T57" fmla="*/ 12800 h 12800"/>
              <a:gd name="T58" fmla="*/ 0 w 13188"/>
              <a:gd name="T59" fmla="*/ 11249 h 12800"/>
              <a:gd name="T60" fmla="*/ 8533 w 13188"/>
              <a:gd name="T61" fmla="*/ 11249 h 12800"/>
              <a:gd name="T62" fmla="*/ 2715 w 13188"/>
              <a:gd name="T63" fmla="*/ 12800 h 12800"/>
              <a:gd name="T64" fmla="*/ 2715 w 13188"/>
              <a:gd name="T65" fmla="*/ 11249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88" h="12800">
                <a:moveTo>
                  <a:pt x="8145" y="0"/>
                </a:moveTo>
                <a:lnTo>
                  <a:pt x="0" y="0"/>
                </a:lnTo>
                <a:lnTo>
                  <a:pt x="0" y="8145"/>
                </a:lnTo>
                <a:lnTo>
                  <a:pt x="8145" y="8145"/>
                </a:lnTo>
                <a:lnTo>
                  <a:pt x="8145" y="0"/>
                </a:lnTo>
                <a:close/>
                <a:moveTo>
                  <a:pt x="6594" y="6594"/>
                </a:moveTo>
                <a:lnTo>
                  <a:pt x="1552" y="6594"/>
                </a:lnTo>
                <a:lnTo>
                  <a:pt x="1552" y="1552"/>
                </a:lnTo>
                <a:lnTo>
                  <a:pt x="6594" y="1552"/>
                </a:lnTo>
                <a:lnTo>
                  <a:pt x="6594" y="6594"/>
                </a:lnTo>
                <a:close/>
                <a:moveTo>
                  <a:pt x="6594" y="8921"/>
                </a:moveTo>
                <a:lnTo>
                  <a:pt x="8146" y="8921"/>
                </a:lnTo>
                <a:lnTo>
                  <a:pt x="8146" y="10473"/>
                </a:lnTo>
                <a:lnTo>
                  <a:pt x="6594" y="10473"/>
                </a:lnTo>
                <a:lnTo>
                  <a:pt x="6594" y="8921"/>
                </a:lnTo>
                <a:close/>
                <a:moveTo>
                  <a:pt x="9309" y="0"/>
                </a:moveTo>
                <a:lnTo>
                  <a:pt x="10861" y="0"/>
                </a:lnTo>
                <a:lnTo>
                  <a:pt x="10861" y="1552"/>
                </a:lnTo>
                <a:lnTo>
                  <a:pt x="9309" y="1552"/>
                </a:lnTo>
                <a:lnTo>
                  <a:pt x="9309" y="0"/>
                </a:lnTo>
                <a:close/>
                <a:moveTo>
                  <a:pt x="0" y="8921"/>
                </a:moveTo>
                <a:lnTo>
                  <a:pt x="5430" y="8921"/>
                </a:lnTo>
                <a:lnTo>
                  <a:pt x="5430" y="10473"/>
                </a:lnTo>
                <a:lnTo>
                  <a:pt x="0" y="10473"/>
                </a:lnTo>
                <a:lnTo>
                  <a:pt x="0" y="8921"/>
                </a:lnTo>
                <a:close/>
                <a:moveTo>
                  <a:pt x="9309" y="2715"/>
                </a:moveTo>
                <a:lnTo>
                  <a:pt x="10861" y="2715"/>
                </a:lnTo>
                <a:lnTo>
                  <a:pt x="10861" y="8145"/>
                </a:lnTo>
                <a:lnTo>
                  <a:pt x="9309" y="8145"/>
                </a:lnTo>
                <a:lnTo>
                  <a:pt x="9309" y="2715"/>
                </a:lnTo>
                <a:close/>
                <a:moveTo>
                  <a:pt x="2715" y="2715"/>
                </a:moveTo>
                <a:lnTo>
                  <a:pt x="5430" y="2715"/>
                </a:lnTo>
                <a:lnTo>
                  <a:pt x="5430" y="5430"/>
                </a:lnTo>
                <a:lnTo>
                  <a:pt x="2715" y="5430"/>
                </a:lnTo>
                <a:lnTo>
                  <a:pt x="2715" y="2715"/>
                </a:lnTo>
                <a:close/>
                <a:moveTo>
                  <a:pt x="9309" y="12800"/>
                </a:moveTo>
                <a:lnTo>
                  <a:pt x="13188" y="12800"/>
                </a:lnTo>
                <a:lnTo>
                  <a:pt x="13188" y="8921"/>
                </a:lnTo>
                <a:lnTo>
                  <a:pt x="9309" y="8921"/>
                </a:lnTo>
                <a:lnTo>
                  <a:pt x="9309" y="12800"/>
                </a:lnTo>
                <a:close/>
                <a:moveTo>
                  <a:pt x="10473" y="10085"/>
                </a:moveTo>
                <a:lnTo>
                  <a:pt x="12024" y="10085"/>
                </a:lnTo>
                <a:lnTo>
                  <a:pt x="12024" y="11636"/>
                </a:lnTo>
                <a:lnTo>
                  <a:pt x="10473" y="11636"/>
                </a:lnTo>
                <a:lnTo>
                  <a:pt x="10473" y="10085"/>
                </a:lnTo>
                <a:close/>
                <a:moveTo>
                  <a:pt x="11636" y="6594"/>
                </a:moveTo>
                <a:lnTo>
                  <a:pt x="13188" y="6594"/>
                </a:lnTo>
                <a:lnTo>
                  <a:pt x="13188" y="8146"/>
                </a:lnTo>
                <a:lnTo>
                  <a:pt x="11636" y="8146"/>
                </a:lnTo>
                <a:lnTo>
                  <a:pt x="11636" y="6594"/>
                </a:lnTo>
                <a:close/>
                <a:moveTo>
                  <a:pt x="11636" y="0"/>
                </a:moveTo>
                <a:lnTo>
                  <a:pt x="13188" y="0"/>
                </a:lnTo>
                <a:lnTo>
                  <a:pt x="13188" y="5430"/>
                </a:lnTo>
                <a:lnTo>
                  <a:pt x="11636" y="5430"/>
                </a:lnTo>
                <a:lnTo>
                  <a:pt x="11636" y="0"/>
                </a:lnTo>
                <a:close/>
                <a:moveTo>
                  <a:pt x="0" y="11249"/>
                </a:moveTo>
                <a:lnTo>
                  <a:pt x="1552" y="11249"/>
                </a:lnTo>
                <a:lnTo>
                  <a:pt x="1552" y="12800"/>
                </a:lnTo>
                <a:lnTo>
                  <a:pt x="0" y="12800"/>
                </a:lnTo>
                <a:lnTo>
                  <a:pt x="0" y="11249"/>
                </a:lnTo>
                <a:close/>
                <a:moveTo>
                  <a:pt x="2715" y="11249"/>
                </a:moveTo>
                <a:lnTo>
                  <a:pt x="8533" y="11249"/>
                </a:lnTo>
                <a:lnTo>
                  <a:pt x="8533" y="12800"/>
                </a:lnTo>
                <a:lnTo>
                  <a:pt x="2715" y="12800"/>
                </a:lnTo>
                <a:lnTo>
                  <a:pt x="2715" y="11249"/>
                </a:lnTo>
                <a:close/>
                <a:moveTo>
                  <a:pt x="2715" y="11249"/>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矩形 6"/>
          <p:cNvSpPr/>
          <p:nvPr/>
        </p:nvSpPr>
        <p:spPr>
          <a:xfrm>
            <a:off x="190921" y="1924598"/>
            <a:ext cx="3469219" cy="584775"/>
          </a:xfrm>
          <a:prstGeom prst="rect">
            <a:avLst/>
          </a:prstGeom>
          <a:noFill/>
        </p:spPr>
        <p:txBody>
          <a:bodyPr wrap="none" lIns="91440" tIns="45720" rIns="91440" bIns="45720">
            <a:spAutoFit/>
          </a:bodyPr>
          <a:lstStyle/>
          <a:p>
            <a:pPr algn="ctr"/>
            <a:r>
              <a:rPr lang="zh-CN" altLang="en-US" sz="3200" dirty="0">
                <a:ln w="0"/>
                <a:solidFill>
                  <a:schemeClr val="accent1"/>
                </a:solidFill>
                <a:effectLst>
                  <a:outerShdw blurRad="38100" dist="25400" dir="5400000" algn="ctr" rotWithShape="0">
                    <a:srgbClr val="6E747A">
                      <a:alpha val="43000"/>
                    </a:srgbClr>
                  </a:outerShdw>
                </a:effectLst>
              </a:rPr>
              <a:t>上传</a:t>
            </a:r>
            <a:r>
              <a:rPr lang="en-US" altLang="zh-CN" sz="3200" dirty="0">
                <a:ln w="0"/>
                <a:solidFill>
                  <a:schemeClr val="accent1"/>
                </a:solidFill>
                <a:effectLst>
                  <a:outerShdw blurRad="38100" dist="25400" dir="5400000" algn="ctr" rotWithShape="0">
                    <a:srgbClr val="6E747A">
                      <a:alpha val="43000"/>
                    </a:srgbClr>
                  </a:outerShdw>
                </a:effectLst>
              </a:rPr>
              <a:t>APK</a:t>
            </a:r>
            <a:r>
              <a:rPr lang="zh-CN" altLang="en-US" sz="3200" dirty="0">
                <a:ln w="0"/>
                <a:solidFill>
                  <a:schemeClr val="accent1"/>
                </a:solidFill>
                <a:effectLst>
                  <a:outerShdw blurRad="38100" dist="25400" dir="5400000" algn="ctr" rotWithShape="0">
                    <a:srgbClr val="6E747A">
                      <a:alpha val="43000"/>
                    </a:srgbClr>
                  </a:outerShdw>
                </a:effectLst>
              </a:rPr>
              <a:t>下载链接</a:t>
            </a:r>
            <a:endParaRPr lang="zh-CN" altLang="en-US" sz="3200" b="0" cap="none" spc="0" dirty="0">
              <a:ln w="0"/>
              <a:solidFill>
                <a:schemeClr val="accent1"/>
              </a:solidFill>
              <a:effectLst>
                <a:outerShdw blurRad="38100" dist="25400" dir="5400000" algn="ctr" rotWithShape="0">
                  <a:srgbClr val="6E747A">
                    <a:alpha val="43000"/>
                  </a:srgbClr>
                </a:outerShdw>
              </a:effectLst>
            </a:endParaRPr>
          </a:p>
        </p:txBody>
      </p:sp>
      <p:sp>
        <p:nvSpPr>
          <p:cNvPr id="8" name="矩形 7"/>
          <p:cNvSpPr/>
          <p:nvPr/>
        </p:nvSpPr>
        <p:spPr>
          <a:xfrm>
            <a:off x="4977745" y="1989631"/>
            <a:ext cx="2236510" cy="584775"/>
          </a:xfrm>
          <a:prstGeom prst="rect">
            <a:avLst/>
          </a:prstGeom>
          <a:noFill/>
        </p:spPr>
        <p:txBody>
          <a:bodyPr wrap="none" lIns="91440" tIns="45720" rIns="91440" bIns="45720">
            <a:spAutoFit/>
          </a:bodyPr>
          <a:lstStyle/>
          <a:p>
            <a:pPr algn="ctr"/>
            <a:r>
              <a:rPr lang="zh-CN" altLang="en-US" sz="3200" dirty="0">
                <a:ln w="0"/>
                <a:solidFill>
                  <a:schemeClr val="accent1"/>
                </a:solidFill>
                <a:effectLst>
                  <a:outerShdw blurRad="38100" dist="25400" dir="5400000" algn="ctr" rotWithShape="0">
                    <a:srgbClr val="6E747A">
                      <a:alpha val="43000"/>
                    </a:srgbClr>
                  </a:outerShdw>
                </a:effectLst>
              </a:rPr>
              <a:t>上传二维码</a:t>
            </a:r>
            <a:endParaRPr lang="zh-CN" altLang="en-US" sz="3200" b="0" cap="none" spc="0" dirty="0">
              <a:ln w="0"/>
              <a:solidFill>
                <a:schemeClr val="accent1"/>
              </a:solidFill>
              <a:effectLst>
                <a:outerShdw blurRad="38100" dist="25400" dir="5400000" algn="ctr" rotWithShape="0">
                  <a:srgbClr val="6E747A">
                    <a:alpha val="43000"/>
                  </a:srgbClr>
                </a:outerShdw>
              </a:effectLst>
            </a:endParaRPr>
          </a:p>
        </p:txBody>
      </p:sp>
      <p:sp>
        <p:nvSpPr>
          <p:cNvPr id="9" name="矩形 8"/>
          <p:cNvSpPr/>
          <p:nvPr/>
        </p:nvSpPr>
        <p:spPr>
          <a:xfrm>
            <a:off x="8906928" y="2013724"/>
            <a:ext cx="2648482" cy="584775"/>
          </a:xfrm>
          <a:prstGeom prst="rect">
            <a:avLst/>
          </a:prstGeom>
          <a:noFill/>
        </p:spPr>
        <p:txBody>
          <a:bodyPr wrap="none" lIns="91440" tIns="45720" rIns="91440" bIns="45720">
            <a:spAutoFit/>
          </a:bodyPr>
          <a:lstStyle/>
          <a:p>
            <a:pPr algn="ctr"/>
            <a:r>
              <a:rPr lang="zh-CN" altLang="en-US" sz="3200" b="0" cap="none" spc="0" dirty="0">
                <a:ln w="0"/>
                <a:solidFill>
                  <a:schemeClr val="accent1"/>
                </a:solidFill>
                <a:effectLst>
                  <a:outerShdw blurRad="38100" dist="25400" dir="5400000" algn="ctr" rotWithShape="0">
                    <a:srgbClr val="6E747A">
                      <a:alpha val="43000"/>
                    </a:srgbClr>
                  </a:outerShdw>
                </a:effectLst>
              </a:rPr>
              <a:t>上传</a:t>
            </a:r>
            <a:r>
              <a:rPr lang="en-US" altLang="zh-CN" sz="3200" b="0" cap="none" spc="0" dirty="0">
                <a:ln w="0"/>
                <a:solidFill>
                  <a:schemeClr val="accent1"/>
                </a:solidFill>
                <a:effectLst>
                  <a:outerShdw blurRad="38100" dist="25400" dir="5400000" algn="ctr" rotWithShape="0">
                    <a:srgbClr val="6E747A">
                      <a:alpha val="43000"/>
                    </a:srgbClr>
                  </a:outerShdw>
                </a:effectLst>
              </a:rPr>
              <a:t>APK</a:t>
            </a:r>
            <a:r>
              <a:rPr lang="zh-CN" altLang="en-US" sz="3200" b="0" cap="none" spc="0" dirty="0">
                <a:ln w="0"/>
                <a:solidFill>
                  <a:schemeClr val="accent1"/>
                </a:solidFill>
                <a:effectLst>
                  <a:outerShdw blurRad="38100" dist="25400" dir="5400000" algn="ctr" rotWithShape="0">
                    <a:srgbClr val="6E747A">
                      <a:alpha val="43000"/>
                    </a:srgbClr>
                  </a:outerShdw>
                </a:effectLst>
              </a:rPr>
              <a:t>文件</a:t>
            </a:r>
            <a:endParaRPr lang="zh-CN" altLang="en-US" sz="3200" b="0" cap="none" spc="0" dirty="0">
              <a:ln w="0"/>
              <a:solidFill>
                <a:schemeClr val="accent1"/>
              </a:solidFill>
              <a:effectLst>
                <a:outerShdw blurRad="38100" dist="25400" dir="5400000" algn="ctr" rotWithShape="0">
                  <a:srgbClr val="6E747A">
                    <a:alpha val="43000"/>
                  </a:srgbClr>
                </a:outerShdw>
              </a:effectLst>
            </a:endParaRPr>
          </a:p>
        </p:txBody>
      </p:sp>
      <p:sp>
        <p:nvSpPr>
          <p:cNvPr id="2" name="矩形 7"/>
          <p:cNvSpPr/>
          <p:nvPr/>
        </p:nvSpPr>
        <p:spPr>
          <a:xfrm>
            <a:off x="-114935" y="4461510"/>
            <a:ext cx="12192000" cy="2279650"/>
          </a:xfrm>
          <a:prstGeom prst="rect">
            <a:avLst/>
          </a:prstGeom>
          <a:solidFill>
            <a:srgbClr val="FFFFFF">
              <a:alpha val="7059"/>
            </a:srgbClr>
          </a:solidFill>
          <a:ln w="12700">
            <a:noFill/>
          </a:ln>
        </p:spPr>
        <p:txBody>
          <a:bodyPr anchor="ctr" anchorCtr="0"/>
          <a:lstStyle/>
          <a:p>
            <a:pPr eaLnBrk="1" hangingPunct="1"/>
            <a:r>
              <a:rPr lang="en-US" altLang="zh-CN" dirty="0">
                <a:solidFill>
                  <a:srgbClr val="FFFFFF"/>
                </a:solidFill>
                <a:latin typeface="宋体" panose="02010600030101010101" pitchFamily="2" charset="-122"/>
                <a:sym typeface="宋体" panose="02010600030101010101" pitchFamily="2" charset="-122"/>
              </a:rPr>
              <a:t>                                   </a:t>
            </a:r>
            <a:endParaRPr lang="zh-CN" altLang="zh-CN" dirty="0">
              <a:solidFill>
                <a:srgbClr val="FFFFFF"/>
              </a:solidFill>
              <a:latin typeface="宋体" panose="02010600030101010101" pitchFamily="2" charset="-122"/>
              <a:sym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25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2"/>
                                        </p:tgtEl>
                                        <p:attrNameLst>
                                          <p:attrName>style.visibility</p:attrName>
                                        </p:attrNameLst>
                                      </p:cBhvr>
                                      <p:to>
                                        <p:strVal val="visible"/>
                                      </p:to>
                                    </p:set>
                                  </p:childTnLst>
                                </p:cTn>
                              </p:par>
                              <p:par>
                                <p:cTn id="11" presetID="9" presetClass="entr" presetSubtype="0" fill="hold" nodeType="withEffect">
                                  <p:stCondLst>
                                    <p:cond delay="0"/>
                                  </p:stCondLst>
                                  <p:childTnLst>
                                    <p:set>
                                      <p:cBhvr>
                                        <p:cTn id="12" dur="1" fill="hold">
                                          <p:stCondLst>
                                            <p:cond delay="0"/>
                                          </p:stCondLst>
                                        </p:cTn>
                                        <p:tgtEl>
                                          <p:spTgt spid="12298"/>
                                        </p:tgtEl>
                                        <p:attrNameLst>
                                          <p:attrName>style.visibility</p:attrName>
                                        </p:attrNameLst>
                                      </p:cBhvr>
                                      <p:to>
                                        <p:strVal val="visible"/>
                                      </p:to>
                                    </p:set>
                                    <p:animEffect filter="dissolve">
                                      <p:cBhvr>
                                        <p:cTn id="13" dur="500"/>
                                        <p:tgtEl>
                                          <p:spTgt spid="12298"/>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924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1000"/>
                                        <p:tgtEl>
                                          <p:spTgt spid="9"/>
                                        </p:tgtEl>
                                      </p:cBhvr>
                                    </p:animEffect>
                                    <p:anim calcmode="lin" valueType="num">
                                      <p:cBhvr>
                                        <p:cTn id="48" dur="1000" fill="hold"/>
                                        <p:tgtEl>
                                          <p:spTgt spid="9"/>
                                        </p:tgtEl>
                                        <p:attrNameLst>
                                          <p:attrName>ppt_x</p:attrName>
                                        </p:attrNameLst>
                                      </p:cBhvr>
                                      <p:tavLst>
                                        <p:tav tm="0">
                                          <p:val>
                                            <p:strVal val="#ppt_x"/>
                                          </p:val>
                                        </p:tav>
                                        <p:tav tm="100000">
                                          <p:val>
                                            <p:strVal val="#ppt_x"/>
                                          </p:val>
                                        </p:tav>
                                      </p:tavLst>
                                    </p:anim>
                                    <p:anim calcmode="lin" valueType="num">
                                      <p:cBhvr>
                                        <p:cTn id="4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13"/>
                                        </p:tgtEl>
                                        <p:attrNameLst>
                                          <p:attrName>style.visibility</p:attrName>
                                        </p:attrNameLst>
                                      </p:cBhvr>
                                      <p:to>
                                        <p:strVal val="visible"/>
                                      </p:to>
                                    </p:set>
                                    <p:anim calcmode="lin" valueType="num">
                                      <p:cBhvr additive="base">
                                        <p:cTn id="54" dur="500" fill="hold"/>
                                        <p:tgtEl>
                                          <p:spTgt spid="13"/>
                                        </p:tgtEl>
                                        <p:attrNameLst>
                                          <p:attrName>ppt_x</p:attrName>
                                        </p:attrNameLst>
                                      </p:cBhvr>
                                      <p:tavLst>
                                        <p:tav tm="0">
                                          <p:val>
                                            <p:strVal val="#ppt_x"/>
                                          </p:val>
                                        </p:tav>
                                        <p:tav tm="100000">
                                          <p:val>
                                            <p:strVal val="#ppt_x"/>
                                          </p:val>
                                        </p:tav>
                                      </p:tavLst>
                                    </p:anim>
                                    <p:anim calcmode="lin" valueType="num">
                                      <p:cBhvr additive="base">
                                        <p:cTn id="55" dur="500" fill="hold"/>
                                        <p:tgtEl>
                                          <p:spTgt spid="13"/>
                                        </p:tgtEl>
                                        <p:attrNameLst>
                                          <p:attrName>ppt_y</p:attrName>
                                        </p:attrNameLst>
                                      </p:cBhvr>
                                      <p:tavLst>
                                        <p:tav tm="0">
                                          <p:val>
                                            <p:strVal val="1+#ppt_h/2"/>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21"/>
                                        </p:tgtEl>
                                        <p:attrNameLst>
                                          <p:attrName>style.visibility</p:attrName>
                                        </p:attrNameLst>
                                      </p:cBhvr>
                                      <p:to>
                                        <p:strVal val="visible"/>
                                      </p:to>
                                    </p:set>
                                    <p:anim calcmode="lin" valueType="num">
                                      <p:cBhvr additive="base">
                                        <p:cTn id="58" dur="500" fill="hold"/>
                                        <p:tgtEl>
                                          <p:spTgt spid="21"/>
                                        </p:tgtEl>
                                        <p:attrNameLst>
                                          <p:attrName>ppt_x</p:attrName>
                                        </p:attrNameLst>
                                      </p:cBhvr>
                                      <p:tavLst>
                                        <p:tav tm="0">
                                          <p:val>
                                            <p:strVal val="#ppt_x"/>
                                          </p:val>
                                        </p:tav>
                                        <p:tav tm="100000">
                                          <p:val>
                                            <p:strVal val="#ppt_x"/>
                                          </p:val>
                                        </p:tav>
                                      </p:tavLst>
                                    </p:anim>
                                    <p:anim calcmode="lin" valueType="num">
                                      <p:cBhvr additive="base">
                                        <p:cTn id="59" dur="500" fill="hold"/>
                                        <p:tgtEl>
                                          <p:spTgt spid="21"/>
                                        </p:tgtEl>
                                        <p:attrNameLst>
                                          <p:attrName>ppt_y</p:attrName>
                                        </p:attrNameLst>
                                      </p:cBhvr>
                                      <p:tavLst>
                                        <p:tav tm="0">
                                          <p:val>
                                            <p:strVal val="1+#ppt_h/2"/>
                                          </p:val>
                                        </p:tav>
                                        <p:tav tm="100000">
                                          <p:val>
                                            <p:strVal val="#ppt_y"/>
                                          </p:val>
                                        </p:tav>
                                      </p:tavLst>
                                    </p:anim>
                                  </p:childTnLst>
                                </p:cTn>
                              </p:par>
                              <p:par>
                                <p:cTn id="60" presetID="2" presetClass="entr" presetSubtype="4" fill="hold" nodeType="withEffect">
                                  <p:stCondLst>
                                    <p:cond delay="0"/>
                                  </p:stCondLst>
                                  <p:childTnLst>
                                    <p:set>
                                      <p:cBhvr>
                                        <p:cTn id="61" dur="1" fill="hold">
                                          <p:stCondLst>
                                            <p:cond delay="0"/>
                                          </p:stCondLst>
                                        </p:cTn>
                                        <p:tgtEl>
                                          <p:spTgt spid="28"/>
                                        </p:tgtEl>
                                        <p:attrNameLst>
                                          <p:attrName>style.visibility</p:attrName>
                                        </p:attrNameLst>
                                      </p:cBhvr>
                                      <p:to>
                                        <p:strVal val="visible"/>
                                      </p:to>
                                    </p:set>
                                    <p:anim calcmode="lin" valueType="num">
                                      <p:cBhvr additive="base">
                                        <p:cTn id="62" dur="500" fill="hold"/>
                                        <p:tgtEl>
                                          <p:spTgt spid="28"/>
                                        </p:tgtEl>
                                        <p:attrNameLst>
                                          <p:attrName>ppt_x</p:attrName>
                                        </p:attrNameLst>
                                      </p:cBhvr>
                                      <p:tavLst>
                                        <p:tav tm="0">
                                          <p:val>
                                            <p:strVal val="#ppt_x"/>
                                          </p:val>
                                        </p:tav>
                                        <p:tav tm="100000">
                                          <p:val>
                                            <p:strVal val="#ppt_x"/>
                                          </p:val>
                                        </p:tav>
                                      </p:tavLst>
                                    </p:anim>
                                    <p:anim calcmode="lin" valueType="num">
                                      <p:cBhvr additive="base">
                                        <p:cTn id="63" dur="500" fill="hold"/>
                                        <p:tgtEl>
                                          <p:spTgt spid="28"/>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additive="base">
                                        <p:cTn id="66" dur="500" fill="hold"/>
                                        <p:tgtEl>
                                          <p:spTgt spid="36"/>
                                        </p:tgtEl>
                                        <p:attrNameLst>
                                          <p:attrName>ppt_x</p:attrName>
                                        </p:attrNameLst>
                                      </p:cBhvr>
                                      <p:tavLst>
                                        <p:tav tm="0">
                                          <p:val>
                                            <p:strVal val="#ppt_x"/>
                                          </p:val>
                                        </p:tav>
                                        <p:tav tm="100000">
                                          <p:val>
                                            <p:strVal val="#ppt_x"/>
                                          </p:val>
                                        </p:tav>
                                      </p:tavLst>
                                    </p:anim>
                                    <p:anim calcmode="lin" valueType="num">
                                      <p:cBhvr additive="base">
                                        <p:cTn id="67"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p:bldP spid="9245" grpId="0"/>
      <p:bldP spid="3" grpId="0" animBg="1"/>
      <p:bldP spid="4" grpId="0" animBg="1"/>
      <p:bldP spid="5" grpId="0" animBg="1"/>
      <p:bldP spid="7" grpId="0"/>
      <p:bldP spid="8" grpId="0"/>
      <p:bldP spid="9" grpId="0"/>
      <p:bldP spid="2"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2531" name="矩形 7"/>
          <p:cNvSpPr/>
          <p:nvPr/>
        </p:nvSpPr>
        <p:spPr>
          <a:xfrm>
            <a:off x="0" y="885825"/>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2292"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2.3 </a:t>
            </a:r>
            <a:r>
              <a:rPr lang="zh-CN" altLang="en-US" sz="4800" b="1" dirty="0">
                <a:solidFill>
                  <a:schemeClr val="bg1"/>
                </a:solidFill>
                <a:latin typeface="Calibri" panose="020F0502020204030204" pitchFamily="34" charset="0"/>
                <a:sym typeface="Calibri" panose="020F0502020204030204" pitchFamily="34" charset="0"/>
              </a:rPr>
              <a:t>系统架构</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2298" name="Group 10"/>
          <p:cNvGrpSpPr/>
          <p:nvPr/>
        </p:nvGrpSpPr>
        <p:grpSpPr>
          <a:xfrm>
            <a:off x="5780088" y="6584950"/>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14</a:t>
              </a:r>
              <a:endParaRPr lang="en-US" altLang="zh-CN" sz="1000" dirty="0">
                <a:solidFill>
                  <a:schemeClr val="bg1"/>
                </a:solidFill>
                <a:latin typeface="Calibri" panose="020F0502020204030204" pitchFamily="34" charset="0"/>
                <a:sym typeface="宋体" panose="02010600030101010101" pitchFamily="2" charset="-122"/>
              </a:endParaRPr>
            </a:p>
          </p:txBody>
        </p:sp>
      </p:grpSp>
      <p:grpSp>
        <p:nvGrpSpPr>
          <p:cNvPr id="20" name="组合 19"/>
          <p:cNvGrpSpPr/>
          <p:nvPr/>
        </p:nvGrpSpPr>
        <p:grpSpPr>
          <a:xfrm>
            <a:off x="3150870" y="1522730"/>
            <a:ext cx="5888355" cy="4954905"/>
            <a:chOff x="5465" y="2427"/>
            <a:chExt cx="9273" cy="7803"/>
          </a:xfrm>
        </p:grpSpPr>
        <p:cxnSp>
          <p:nvCxnSpPr>
            <p:cNvPr id="21" name="直接连接符 7"/>
            <p:cNvCxnSpPr/>
            <p:nvPr/>
          </p:nvCxnSpPr>
          <p:spPr>
            <a:xfrm>
              <a:off x="10096" y="2427"/>
              <a:ext cx="0" cy="7803"/>
            </a:xfrm>
            <a:prstGeom prst="line">
              <a:avLst/>
            </a:prstGeom>
            <a:ln w="9525">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nvGrpSpPr>
            <p:cNvPr id="22" name="Group 8"/>
            <p:cNvGrpSpPr/>
            <p:nvPr/>
          </p:nvGrpSpPr>
          <p:grpSpPr>
            <a:xfrm>
              <a:off x="9935" y="2958"/>
              <a:ext cx="1544" cy="323"/>
              <a:chOff x="5964215" y="1531583"/>
              <a:chExt cx="1070244" cy="223633"/>
            </a:xfrm>
          </p:grpSpPr>
          <p:cxnSp>
            <p:nvCxnSpPr>
              <p:cNvPr id="24" name="直接连接符 12"/>
              <p:cNvCxnSpPr>
                <a:stCxn id="23" idx="6"/>
              </p:cNvCxnSpPr>
              <p:nvPr/>
            </p:nvCxnSpPr>
            <p:spPr>
              <a:xfrm flipV="1">
                <a:off x="6187848" y="1643399"/>
                <a:ext cx="846611" cy="1"/>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sp>
            <p:nvSpPr>
              <p:cNvPr id="23" name="椭圆 8"/>
              <p:cNvSpPr/>
              <p:nvPr/>
            </p:nvSpPr>
            <p:spPr>
              <a:xfrm>
                <a:off x="5964215" y="1531583"/>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5" name="Group 12"/>
            <p:cNvGrpSpPr/>
            <p:nvPr/>
          </p:nvGrpSpPr>
          <p:grpSpPr>
            <a:xfrm>
              <a:off x="8949" y="7659"/>
              <a:ext cx="1317" cy="323"/>
              <a:chOff x="5276980" y="4790393"/>
              <a:chExt cx="912758" cy="223633"/>
            </a:xfrm>
          </p:grpSpPr>
          <p:sp>
            <p:nvSpPr>
              <p:cNvPr id="26" name="椭圆 10"/>
              <p:cNvSpPr/>
              <p:nvPr/>
            </p:nvSpPr>
            <p:spPr>
              <a:xfrm>
                <a:off x="5964215" y="4790393"/>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7" name="直接连接符 14"/>
              <p:cNvCxnSpPr/>
              <p:nvPr/>
            </p:nvCxnSpPr>
            <p:spPr>
              <a:xfrm flipH="1">
                <a:off x="5276980" y="4902209"/>
                <a:ext cx="912758" cy="0"/>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grpSp>
          <p:nvGrpSpPr>
            <p:cNvPr id="28" name="Group 10"/>
            <p:cNvGrpSpPr/>
            <p:nvPr/>
          </p:nvGrpSpPr>
          <p:grpSpPr>
            <a:xfrm>
              <a:off x="9935" y="5124"/>
              <a:ext cx="1546" cy="323"/>
              <a:chOff x="5964215" y="3033279"/>
              <a:chExt cx="1072131" cy="223633"/>
            </a:xfrm>
          </p:grpSpPr>
          <p:sp>
            <p:nvSpPr>
              <p:cNvPr id="29" name="椭圆 9"/>
              <p:cNvSpPr/>
              <p:nvPr/>
            </p:nvSpPr>
            <p:spPr>
              <a:xfrm>
                <a:off x="5964215" y="3033279"/>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1" name="直接连接符 16"/>
              <p:cNvCxnSpPr/>
              <p:nvPr/>
            </p:nvCxnSpPr>
            <p:spPr>
              <a:xfrm flipV="1">
                <a:off x="6189738" y="3145093"/>
                <a:ext cx="846611" cy="1"/>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sp>
          <p:nvSpPr>
            <p:cNvPr id="33" name="燕尾形 18"/>
            <p:cNvSpPr/>
            <p:nvPr/>
          </p:nvSpPr>
          <p:spPr>
            <a:xfrm rot="10800000">
              <a:off x="9048" y="4223"/>
              <a:ext cx="5690" cy="554"/>
            </a:xfrm>
            <a:prstGeom prst="chevron">
              <a:avLst>
                <a:gd name="adj" fmla="val 67746"/>
              </a:avLst>
            </a:prstGeom>
            <a:solidFill>
              <a:srgbClr val="9FB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燕尾形 20"/>
            <p:cNvSpPr/>
            <p:nvPr/>
          </p:nvSpPr>
          <p:spPr>
            <a:xfrm>
              <a:off x="5465" y="6153"/>
              <a:ext cx="6173" cy="625"/>
            </a:xfrm>
            <a:prstGeom prst="chevron">
              <a:avLst>
                <a:gd name="adj" fmla="val 67746"/>
              </a:avLst>
            </a:prstGeom>
            <a:solidFill>
              <a:srgbClr val="85BE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 name="文本框 1"/>
          <p:cNvSpPr txBox="1"/>
          <p:nvPr/>
        </p:nvSpPr>
        <p:spPr>
          <a:xfrm>
            <a:off x="5948045" y="2663190"/>
            <a:ext cx="2550795" cy="337185"/>
          </a:xfrm>
          <a:prstGeom prst="rect">
            <a:avLst/>
          </a:prstGeom>
          <a:noFill/>
        </p:spPr>
        <p:txBody>
          <a:bodyPr wrap="square" rtlCol="0">
            <a:spAutoFit/>
          </a:bodyPr>
          <a:lstStyle/>
          <a:p>
            <a:r>
              <a:rPr lang="zh-CN" altLang="en-US" sz="1600" dirty="0">
                <a:solidFill>
                  <a:schemeClr val="bg1"/>
                </a:solidFill>
              </a:rPr>
              <a:t>服务器采集</a:t>
            </a:r>
            <a:r>
              <a:rPr lang="en-US" altLang="zh-CN" sz="1600" dirty="0">
                <a:solidFill>
                  <a:schemeClr val="bg1"/>
                </a:solidFill>
              </a:rPr>
              <a:t>APK</a:t>
            </a:r>
            <a:r>
              <a:rPr lang="zh-CN" altLang="en-US" sz="1600" dirty="0">
                <a:solidFill>
                  <a:schemeClr val="bg1"/>
                </a:solidFill>
              </a:rPr>
              <a:t>成功</a:t>
            </a:r>
            <a:endParaRPr lang="zh-CN" altLang="en-US" sz="1600" dirty="0">
              <a:solidFill>
                <a:schemeClr val="bg1"/>
              </a:solidFill>
            </a:endParaRPr>
          </a:p>
        </p:txBody>
      </p:sp>
      <p:sp>
        <p:nvSpPr>
          <p:cNvPr id="5" name="文本框 4"/>
          <p:cNvSpPr txBox="1"/>
          <p:nvPr/>
        </p:nvSpPr>
        <p:spPr>
          <a:xfrm>
            <a:off x="4029710" y="3926840"/>
            <a:ext cx="2164080" cy="338554"/>
          </a:xfrm>
          <a:prstGeom prst="rect">
            <a:avLst/>
          </a:prstGeom>
          <a:noFill/>
        </p:spPr>
        <p:txBody>
          <a:bodyPr wrap="square" rtlCol="0">
            <a:spAutoFit/>
          </a:bodyPr>
          <a:lstStyle/>
          <a:p>
            <a:r>
              <a:rPr lang="zh-CN" altLang="en-US" sz="1600" dirty="0">
                <a:solidFill>
                  <a:schemeClr val="bg1"/>
                </a:solidFill>
              </a:rPr>
              <a:t>判断是否在白名单中</a:t>
            </a:r>
            <a:endParaRPr lang="zh-CN" altLang="en-US" sz="1600" dirty="0">
              <a:solidFill>
                <a:schemeClr val="bg1"/>
              </a:solidFill>
            </a:endParaRPr>
          </a:p>
        </p:txBody>
      </p:sp>
      <p:grpSp>
        <p:nvGrpSpPr>
          <p:cNvPr id="13" name="组合 12"/>
          <p:cNvGrpSpPr/>
          <p:nvPr/>
        </p:nvGrpSpPr>
        <p:grpSpPr>
          <a:xfrm>
            <a:off x="7292304" y="1537143"/>
            <a:ext cx="4458802" cy="707106"/>
            <a:chOff x="1215" y="2465"/>
            <a:chExt cx="6754" cy="2677"/>
          </a:xfrm>
        </p:grpSpPr>
        <p:sp>
          <p:nvSpPr>
            <p:cNvPr id="14" name="矩形 13"/>
            <p:cNvSpPr/>
            <p:nvPr/>
          </p:nvSpPr>
          <p:spPr>
            <a:xfrm>
              <a:off x="1215" y="2465"/>
              <a:ext cx="6754" cy="267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文本框 17"/>
            <p:cNvSpPr txBox="1"/>
            <p:nvPr/>
          </p:nvSpPr>
          <p:spPr>
            <a:xfrm>
              <a:off x="1383" y="3018"/>
              <a:ext cx="6418" cy="841"/>
            </a:xfrm>
            <a:prstGeom prst="rect">
              <a:avLst/>
            </a:prstGeom>
            <a:noFill/>
          </p:spPr>
          <p:txBody>
            <a:bodyPr wrap="square" rtlCol="0">
              <a:spAutoFit/>
            </a:bodyPr>
            <a:lstStyle/>
            <a:p>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 </a:t>
              </a:r>
              <a:r>
                <a:rPr lang="zh-CN" altLang="en-US" sz="2000" dirty="0">
                  <a:latin typeface="仿宋" panose="02010609060101010101" charset="-122"/>
                  <a:ea typeface="仿宋" panose="02010609060101010101" charset="-122"/>
                  <a:cs typeface="仿宋" panose="02010609060101010101" charset="-122"/>
                  <a:sym typeface="+mn-ea"/>
                </a:rPr>
                <a:t>服务器将处理结果反馈给前端用户</a:t>
              </a:r>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grpSp>
        <p:nvGrpSpPr>
          <p:cNvPr id="3" name="组合 2"/>
          <p:cNvGrpSpPr/>
          <p:nvPr/>
        </p:nvGrpSpPr>
        <p:grpSpPr>
          <a:xfrm>
            <a:off x="941539" y="2394623"/>
            <a:ext cx="4344838" cy="888922"/>
            <a:chOff x="1215" y="2465"/>
            <a:chExt cx="6754" cy="2677"/>
          </a:xfrm>
        </p:grpSpPr>
        <p:sp>
          <p:nvSpPr>
            <p:cNvPr id="32" name="矩形 31"/>
            <p:cNvSpPr/>
            <p:nvPr/>
          </p:nvSpPr>
          <p:spPr>
            <a:xfrm>
              <a:off x="1215" y="2465"/>
              <a:ext cx="6754" cy="267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文本框 11"/>
            <p:cNvSpPr txBox="1"/>
            <p:nvPr/>
          </p:nvSpPr>
          <p:spPr>
            <a:xfrm>
              <a:off x="1383" y="3018"/>
              <a:ext cx="6418" cy="2073"/>
            </a:xfrm>
            <a:prstGeom prst="rect">
              <a:avLst/>
            </a:prstGeom>
            <a:noFill/>
          </p:spPr>
          <p:txBody>
            <a:bodyPr wrap="square" rtlCol="0">
              <a:spAutoFit/>
            </a:bodyPr>
            <a:lstStyle/>
            <a:p>
              <a:r>
                <a:rPr lang="zh-CN" altLang="en-US" sz="2000" dirty="0">
                  <a:latin typeface="仿宋" panose="02010609060101010101" charset="-122"/>
                  <a:ea typeface="仿宋" panose="02010609060101010101" charset="-122"/>
                  <a:cs typeface="仿宋" panose="02010609060101010101" charset="-122"/>
                  <a:sym typeface="+mn-ea"/>
                </a:rPr>
                <a:t>客户端轮询服务器分析进度并呈现给用户。</a:t>
              </a:r>
              <a:endParaRPr lang="zh-CN" altLang="en-US" sz="2000" b="1" dirty="0">
                <a:latin typeface="仿宋" panose="02010609060101010101" charset="-122"/>
                <a:ea typeface="仿宋" panose="02010609060101010101" charset="-122"/>
                <a:cs typeface="仿宋" panose="02010609060101010101" charset="-122"/>
                <a:sym typeface="+mn-ea"/>
              </a:endParaRPr>
            </a:p>
          </p:txBody>
        </p:sp>
      </p:grpSp>
      <p:grpSp>
        <p:nvGrpSpPr>
          <p:cNvPr id="39" name="组合 38"/>
          <p:cNvGrpSpPr/>
          <p:nvPr/>
        </p:nvGrpSpPr>
        <p:grpSpPr>
          <a:xfrm>
            <a:off x="7337339" y="3502572"/>
            <a:ext cx="4413471" cy="963028"/>
            <a:chOff x="1215" y="2655"/>
            <a:chExt cx="6694" cy="2487"/>
          </a:xfrm>
        </p:grpSpPr>
        <p:sp>
          <p:nvSpPr>
            <p:cNvPr id="40" name="矩形 39"/>
            <p:cNvSpPr/>
            <p:nvPr/>
          </p:nvSpPr>
          <p:spPr>
            <a:xfrm>
              <a:off x="1215" y="2655"/>
              <a:ext cx="6694" cy="248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1" name="文本框 40"/>
            <p:cNvSpPr txBox="1"/>
            <p:nvPr/>
          </p:nvSpPr>
          <p:spPr>
            <a:xfrm>
              <a:off x="1383" y="3018"/>
              <a:ext cx="6418" cy="1090"/>
            </a:xfrm>
            <a:prstGeom prst="rect">
              <a:avLst/>
            </a:prstGeom>
            <a:noFill/>
          </p:spPr>
          <p:txBody>
            <a:bodyPr wrap="square" rtlCol="0">
              <a:spAutoFit/>
            </a:bodyPr>
            <a:lstStyle/>
            <a:p>
              <a:r>
                <a:rPr lang="zh-CN" altLang="en-US" sz="2000" dirty="0">
                  <a:latin typeface="仿宋" panose="02010609060101010101" charset="-122"/>
                  <a:ea typeface="仿宋" panose="02010609060101010101" charset="-122"/>
                  <a:cs typeface="仿宋" panose="02010609060101010101" charset="-122"/>
                  <a:sym typeface="+mn-ea"/>
                </a:rPr>
                <a:t>服务器根据</a:t>
              </a:r>
              <a:r>
                <a:rPr lang="en-US" altLang="zh-CN" sz="2000" dirty="0">
                  <a:latin typeface="仿宋" panose="02010609060101010101" charset="-122"/>
                  <a:ea typeface="仿宋" panose="02010609060101010101" charset="-122"/>
                  <a:cs typeface="仿宋" panose="02010609060101010101" charset="-122"/>
                  <a:sym typeface="+mn-ea"/>
                </a:rPr>
                <a:t>APK</a:t>
              </a:r>
              <a:r>
                <a:rPr lang="zh-CN" altLang="en-US" sz="2000" dirty="0">
                  <a:latin typeface="仿宋" panose="02010609060101010101" charset="-122"/>
                  <a:ea typeface="仿宋" panose="02010609060101010101" charset="-122"/>
                  <a:cs typeface="仿宋" panose="02010609060101010101" charset="-122"/>
                  <a:sym typeface="+mn-ea"/>
                </a:rPr>
                <a:t>文件的</a:t>
              </a:r>
              <a:r>
                <a:rPr lang="en-US" altLang="zh-CN" sz="2000" dirty="0">
                  <a:latin typeface="仿宋" panose="02010609060101010101" charset="-122"/>
                  <a:ea typeface="仿宋" panose="02010609060101010101" charset="-122"/>
                  <a:cs typeface="仿宋" panose="02010609060101010101" charset="-122"/>
                  <a:sym typeface="+mn-ea"/>
                </a:rPr>
                <a:t>MD5</a:t>
              </a:r>
              <a:r>
                <a:rPr lang="zh-CN" altLang="en-US" sz="2000" dirty="0">
                  <a:latin typeface="仿宋" panose="02010609060101010101" charset="-122"/>
                  <a:ea typeface="仿宋" panose="02010609060101010101" charset="-122"/>
                  <a:cs typeface="仿宋" panose="02010609060101010101" charset="-122"/>
                  <a:sym typeface="+mn-ea"/>
                </a:rPr>
                <a:t>值、包名和</a:t>
              </a:r>
              <a:r>
                <a:rPr lang="en-US" altLang="zh-CN" sz="2000" dirty="0">
                  <a:latin typeface="仿宋" panose="02010609060101010101" charset="-122"/>
                  <a:ea typeface="仿宋" panose="02010609060101010101" charset="-122"/>
                  <a:cs typeface="仿宋" panose="02010609060101010101" charset="-122"/>
                  <a:sym typeface="+mn-ea"/>
                </a:rPr>
                <a:t>APP</a:t>
              </a:r>
              <a:r>
                <a:rPr lang="zh-CN" altLang="en-US" sz="2000" dirty="0">
                  <a:latin typeface="仿宋" panose="02010609060101010101" charset="-122"/>
                  <a:ea typeface="仿宋" panose="02010609060101010101" charset="-122"/>
                  <a:cs typeface="仿宋" panose="02010609060101010101" charset="-122"/>
                  <a:sym typeface="+mn-ea"/>
                </a:rPr>
                <a:t>名称来查询数据库。</a:t>
              </a:r>
              <a:endParaRPr lang="zh-CN" altLang="en-US" sz="2000" b="1" dirty="0">
                <a:latin typeface="仿宋" panose="02010609060101010101" charset="-122"/>
                <a:ea typeface="仿宋" panose="02010609060101010101" charset="-122"/>
                <a:cs typeface="仿宋" panose="02010609060101010101" charset="-122"/>
                <a:sym typeface="+mn-ea"/>
              </a:endParaRPr>
            </a:p>
          </p:txBody>
        </p:sp>
      </p:grpSp>
      <p:grpSp>
        <p:nvGrpSpPr>
          <p:cNvPr id="44" name="组合 43"/>
          <p:cNvGrpSpPr/>
          <p:nvPr/>
        </p:nvGrpSpPr>
        <p:grpSpPr>
          <a:xfrm>
            <a:off x="772679" y="4500598"/>
            <a:ext cx="4453030" cy="1056738"/>
            <a:chOff x="1114" y="2419"/>
            <a:chExt cx="6754" cy="2729"/>
          </a:xfrm>
        </p:grpSpPr>
        <p:sp>
          <p:nvSpPr>
            <p:cNvPr id="45" name="矩形 44"/>
            <p:cNvSpPr/>
            <p:nvPr/>
          </p:nvSpPr>
          <p:spPr>
            <a:xfrm>
              <a:off x="1114" y="2419"/>
              <a:ext cx="6754" cy="267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6" name="文本框 45"/>
            <p:cNvSpPr txBox="1"/>
            <p:nvPr/>
          </p:nvSpPr>
          <p:spPr>
            <a:xfrm>
              <a:off x="1352" y="2527"/>
              <a:ext cx="6418" cy="2621"/>
            </a:xfrm>
            <a:prstGeom prst="rect">
              <a:avLst/>
            </a:prstGeom>
            <a:noFill/>
          </p:spPr>
          <p:txBody>
            <a:bodyPr wrap="square" rtlCol="0">
              <a:spAutoFit/>
            </a:bodyPr>
            <a:lstStyle/>
            <a:p>
              <a:r>
                <a:rPr lang="zh-CN" altLang="en-US" sz="2000" dirty="0">
                  <a:latin typeface="仿宋" panose="02010609060101010101" charset="-122"/>
                  <a:ea typeface="仿宋" panose="02010609060101010101" charset="-122"/>
                  <a:cs typeface="仿宋" panose="02010609060101010101" charset="-122"/>
                  <a:sym typeface="+mn-ea"/>
                </a:rPr>
                <a:t>若</a:t>
              </a:r>
              <a:r>
                <a:rPr lang="en-US" altLang="zh-CN" sz="2000" dirty="0">
                  <a:latin typeface="仿宋" panose="02010609060101010101" charset="-122"/>
                  <a:ea typeface="仿宋" panose="02010609060101010101" charset="-122"/>
                  <a:cs typeface="仿宋" panose="02010609060101010101" charset="-122"/>
                  <a:sym typeface="+mn-ea"/>
                </a:rPr>
                <a:t>APK</a:t>
              </a:r>
              <a:r>
                <a:rPr lang="zh-CN" altLang="en-US" sz="2000" dirty="0">
                  <a:latin typeface="仿宋" panose="02010609060101010101" charset="-122"/>
                  <a:ea typeface="仿宋" panose="02010609060101010101" charset="-122"/>
                  <a:cs typeface="仿宋" panose="02010609060101010101" charset="-122"/>
                  <a:sym typeface="+mn-ea"/>
                </a:rPr>
                <a:t>在白名单中，不会进行后续分析和研判，并告知用户。若不</a:t>
              </a:r>
              <a:r>
                <a:rPr lang="zh-CN" altLang="en-US" sz="2000" dirty="0">
                  <a:latin typeface="仿宋" panose="02010609060101010101" charset="-122"/>
                  <a:ea typeface="仿宋" panose="02010609060101010101" charset="-122"/>
                  <a:cs typeface="仿宋" panose="02010609060101010101" charset="-122"/>
                  <a:sym typeface="+mn-ea"/>
                </a:rPr>
                <a:t>在白名单中，则继续分析研判</a:t>
              </a:r>
              <a:endParaRPr lang="zh-CN" altLang="en-US" sz="2000" dirty="0">
                <a:latin typeface="仿宋" panose="02010609060101010101" charset="-122"/>
                <a:ea typeface="仿宋" panose="02010609060101010101" charset="-122"/>
                <a:cs typeface="仿宋" panose="02010609060101010101" charset="-122"/>
                <a:sym typeface="+mn-ea"/>
              </a:endParaRPr>
            </a:p>
          </p:txBody>
        </p:sp>
      </p:grpSp>
      <p:sp>
        <p:nvSpPr>
          <p:cNvPr id="50" name="椭圆 9"/>
          <p:cNvSpPr/>
          <p:nvPr/>
        </p:nvSpPr>
        <p:spPr>
          <a:xfrm>
            <a:off x="5998211" y="5712142"/>
            <a:ext cx="204470" cy="205105"/>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1" name="直接连接符 16"/>
          <p:cNvCxnSpPr/>
          <p:nvPr/>
        </p:nvCxnSpPr>
        <p:spPr>
          <a:xfrm flipV="1">
            <a:off x="6091555" y="5816573"/>
            <a:ext cx="775335" cy="0"/>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7324614" y="5323563"/>
            <a:ext cx="4453030" cy="1383942"/>
            <a:chOff x="1215" y="2465"/>
            <a:chExt cx="6754" cy="3574"/>
          </a:xfrm>
        </p:grpSpPr>
        <p:sp>
          <p:nvSpPr>
            <p:cNvPr id="53" name="矩形 52"/>
            <p:cNvSpPr/>
            <p:nvPr/>
          </p:nvSpPr>
          <p:spPr>
            <a:xfrm>
              <a:off x="1215" y="2465"/>
              <a:ext cx="6754" cy="267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4" name="文本框 53"/>
            <p:cNvSpPr txBox="1"/>
            <p:nvPr/>
          </p:nvSpPr>
          <p:spPr>
            <a:xfrm>
              <a:off x="1288" y="2621"/>
              <a:ext cx="6418" cy="3418"/>
            </a:xfrm>
            <a:prstGeom prst="rect">
              <a:avLst/>
            </a:prstGeom>
            <a:noFill/>
          </p:spPr>
          <p:txBody>
            <a:bodyPr wrap="square" rtlCol="0">
              <a:spAutoFit/>
            </a:bodyPr>
            <a:lstStyle/>
            <a:p>
              <a:r>
                <a:rPr lang="zh-CN" altLang="en-US" sz="2000" kern="100" dirty="0">
                  <a:effectLst/>
                  <a:latin typeface="仿宋" panose="02010609060101010101" charset="-122"/>
                  <a:ea typeface="仿宋" panose="02010609060101010101" charset="-122"/>
                  <a:cs typeface="Times New Roman" panose="02020603050405020304" pitchFamily="18" charset="0"/>
                </a:rPr>
                <a:t>当分析和研判成功后，用户可进入系统查看分析所得数据，以及</a:t>
              </a:r>
              <a:r>
                <a:rPr lang="en-US" altLang="zh-CN" sz="2000" kern="100" dirty="0">
                  <a:effectLst/>
                  <a:latin typeface="仿宋" panose="02010609060101010101" charset="-122"/>
                  <a:ea typeface="仿宋" panose="02010609060101010101" charset="-122"/>
                  <a:cs typeface="Times New Roman" panose="02020603050405020304" pitchFamily="18" charset="0"/>
                </a:rPr>
                <a:t>PDF</a:t>
              </a:r>
              <a:r>
                <a:rPr lang="zh-CN" altLang="en-US" sz="2000" kern="100" dirty="0">
                  <a:effectLst/>
                  <a:latin typeface="仿宋" panose="02010609060101010101" charset="-122"/>
                  <a:ea typeface="仿宋" panose="02010609060101010101" charset="-122"/>
                  <a:cs typeface="Times New Roman" panose="02020603050405020304" pitchFamily="18" charset="0"/>
                </a:rPr>
                <a:t>导出研判过程和结果。</a:t>
              </a:r>
              <a:endParaRPr lang="zh-CN" altLang="en-US" sz="2000" kern="100" dirty="0">
                <a:effectLst/>
                <a:latin typeface="仿宋" panose="02010609060101010101" charset="-122"/>
                <a:ea typeface="仿宋" panose="02010609060101010101" charset="-122"/>
                <a:cs typeface="Times New Roman" panose="02020603050405020304" pitchFamily="18" charset="0"/>
              </a:endParaRPr>
            </a:p>
            <a:p>
              <a:endParaRPr lang="zh-CN" altLang="en-US" sz="2000" b="1" dirty="0">
                <a:latin typeface="仿宋" panose="02010609060101010101" charset="-122"/>
                <a:ea typeface="仿宋" panose="02010609060101010101" charset="-122"/>
                <a:cs typeface="仿宋" panose="02010609060101010101" charset="-122"/>
                <a:sym typeface="+mn-ea"/>
              </a:endParaRPr>
            </a:p>
          </p:txBody>
        </p:sp>
      </p:grpSp>
      <p:sp>
        <p:nvSpPr>
          <p:cNvPr id="55" name="文本框 66"/>
          <p:cNvSpPr/>
          <p:nvPr/>
        </p:nvSpPr>
        <p:spPr>
          <a:xfrm>
            <a:off x="247650" y="967483"/>
            <a:ext cx="3847465" cy="52197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2.3.3 </a:t>
            </a:r>
            <a:r>
              <a:rPr lang="zh-CN" altLang="en-US" sz="2800" b="1" dirty="0">
                <a:solidFill>
                  <a:srgbClr val="249F86"/>
                </a:solidFill>
                <a:latin typeface="Calibri" panose="020F0502020204030204" pitchFamily="34" charset="0"/>
                <a:sym typeface="Calibri" panose="020F0502020204030204" pitchFamily="34" charset="0"/>
              </a:rPr>
              <a:t>系统流程</a:t>
            </a:r>
            <a:r>
              <a:rPr lang="en-US" altLang="zh-CN" sz="2800" b="1" dirty="0">
                <a:solidFill>
                  <a:srgbClr val="249F86"/>
                </a:solidFill>
                <a:latin typeface="Calibri" panose="020F0502020204030204" pitchFamily="34" charset="0"/>
                <a:sym typeface="Calibri" panose="020F0502020204030204" pitchFamily="34" charset="0"/>
              </a:rPr>
              <a:t>-APK</a:t>
            </a:r>
            <a:r>
              <a:rPr lang="zh-CN" altLang="en-US" sz="2800" b="1" dirty="0">
                <a:solidFill>
                  <a:srgbClr val="249F86"/>
                </a:solidFill>
                <a:latin typeface="Calibri" panose="020F0502020204030204" pitchFamily="34" charset="0"/>
                <a:sym typeface="Calibri" panose="020F0502020204030204" pitchFamily="34" charset="0"/>
              </a:rPr>
              <a:t>分析</a:t>
            </a:r>
            <a:endParaRPr lang="zh-CN" altLang="en-US" sz="2800" b="1" dirty="0">
              <a:solidFill>
                <a:srgbClr val="249F86"/>
              </a:solidFill>
              <a:latin typeface="Calibri" panose="020F0502020204030204" pitchFamily="34" charset="0"/>
              <a:sym typeface="Calibri" panose="020F0502020204030204" pitchFamily="34" charset="0"/>
            </a:endParaRPr>
          </a:p>
        </p:txBody>
      </p:sp>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2292"/>
                                        </p:tgtEl>
                                        <p:attrNameLst>
                                          <p:attrName>style.visibility</p:attrName>
                                        </p:attrNameLst>
                                      </p:cBhvr>
                                      <p:to>
                                        <p:strVal val="visible"/>
                                      </p:to>
                                    </p:set>
                                    <p:animEffect filter="dissolve">
                                      <p:cBhvr>
                                        <p:cTn id="7" dur="500"/>
                                        <p:tgtEl>
                                          <p:spTgt spid="12292"/>
                                        </p:tgtEl>
                                      </p:cBhvr>
                                    </p:animEffect>
                                  </p:childTnLst>
                                </p:cTn>
                              </p:par>
                              <p:par>
                                <p:cTn id="8" presetID="9" presetClass="entr" presetSubtype="0" fill="hold" nodeType="withEffect">
                                  <p:stCondLst>
                                    <p:cond delay="0"/>
                                  </p:stCondLst>
                                  <p:childTnLst>
                                    <p:set>
                                      <p:cBhvr>
                                        <p:cTn id="9" dur="1" fill="hold">
                                          <p:stCondLst>
                                            <p:cond delay="0"/>
                                          </p:stCondLst>
                                        </p:cTn>
                                        <p:tgtEl>
                                          <p:spTgt spid="12298"/>
                                        </p:tgtEl>
                                        <p:attrNameLst>
                                          <p:attrName>style.visibility</p:attrName>
                                        </p:attrNameLst>
                                      </p:cBhvr>
                                      <p:to>
                                        <p:strVal val="visible"/>
                                      </p:to>
                                    </p:set>
                                    <p:animEffect filter="dissolve">
                                      <p:cBhvr>
                                        <p:cTn id="10" dur="500"/>
                                        <p:tgtEl>
                                          <p:spTgt spid="12298"/>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heel(1)">
                                      <p:cBhvr>
                                        <p:cTn id="15" dur="2000"/>
                                        <p:tgtEl>
                                          <p:spTgt spid="20"/>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heel(1)">
                                      <p:cBhvr>
                                        <p:cTn id="18" dur="2000"/>
                                        <p:tgtEl>
                                          <p:spTgt spid="2"/>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heel(1)">
                                      <p:cBhvr>
                                        <p:cTn id="21" dur="20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8" presetClass="entr" presetSubtype="12" fill="hold" nodeType="clickEffect">
                                  <p:stCondLst>
                                    <p:cond delay="0"/>
                                  </p:stCondLst>
                                  <p:childTnLst>
                                    <p:set>
                                      <p:cBhvr>
                                        <p:cTn id="25" dur="1000" fill="hold">
                                          <p:stCondLst>
                                            <p:cond delay="0"/>
                                          </p:stCondLst>
                                        </p:cTn>
                                        <p:tgtEl>
                                          <p:spTgt spid="13"/>
                                        </p:tgtEl>
                                        <p:attrNameLst>
                                          <p:attrName>style.visibility</p:attrName>
                                        </p:attrNameLst>
                                      </p:cBhvr>
                                      <p:to>
                                        <p:strVal val="visible"/>
                                      </p:to>
                                    </p:set>
                                    <p:animEffect transition="in" filter="strips(downLeft)">
                                      <p:cBhvr>
                                        <p:cTn id="26" dur="10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nodeType="clickEffect">
                                  <p:stCondLst>
                                    <p:cond delay="0"/>
                                  </p:stCondLst>
                                  <p:childTnLst>
                                    <p:set>
                                      <p:cBhvr>
                                        <p:cTn id="30" dur="1000" fill="hold">
                                          <p:stCondLst>
                                            <p:cond delay="0"/>
                                          </p:stCondLst>
                                        </p:cTn>
                                        <p:tgtEl>
                                          <p:spTgt spid="3"/>
                                        </p:tgtEl>
                                        <p:attrNameLst>
                                          <p:attrName>style.visibility</p:attrName>
                                        </p:attrNameLst>
                                      </p:cBhvr>
                                      <p:to>
                                        <p:strVal val="visible"/>
                                      </p:to>
                                    </p:set>
                                    <p:animEffect transition="in" filter="strips(downLeft)">
                                      <p:cBhvr>
                                        <p:cTn id="31" dur="10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18" presetClass="entr" presetSubtype="12" fill="hold" nodeType="clickEffect">
                                  <p:stCondLst>
                                    <p:cond delay="0"/>
                                  </p:stCondLst>
                                  <p:childTnLst>
                                    <p:set>
                                      <p:cBhvr>
                                        <p:cTn id="35" dur="1000" fill="hold">
                                          <p:stCondLst>
                                            <p:cond delay="0"/>
                                          </p:stCondLst>
                                        </p:cTn>
                                        <p:tgtEl>
                                          <p:spTgt spid="39"/>
                                        </p:tgtEl>
                                        <p:attrNameLst>
                                          <p:attrName>style.visibility</p:attrName>
                                        </p:attrNameLst>
                                      </p:cBhvr>
                                      <p:to>
                                        <p:strVal val="visible"/>
                                      </p:to>
                                    </p:set>
                                    <p:animEffect transition="in" filter="strips(downLeft)">
                                      <p:cBhvr>
                                        <p:cTn id="36" dur="10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18" presetClass="entr" presetSubtype="12" fill="hold" nodeType="clickEffect">
                                  <p:stCondLst>
                                    <p:cond delay="0"/>
                                  </p:stCondLst>
                                  <p:childTnLst>
                                    <p:set>
                                      <p:cBhvr>
                                        <p:cTn id="40" dur="1000" fill="hold">
                                          <p:stCondLst>
                                            <p:cond delay="0"/>
                                          </p:stCondLst>
                                        </p:cTn>
                                        <p:tgtEl>
                                          <p:spTgt spid="44"/>
                                        </p:tgtEl>
                                        <p:attrNameLst>
                                          <p:attrName>style.visibility</p:attrName>
                                        </p:attrNameLst>
                                      </p:cBhvr>
                                      <p:to>
                                        <p:strVal val="visible"/>
                                      </p:to>
                                    </p:set>
                                    <p:animEffect transition="in" filter="strips(downLeft)">
                                      <p:cBhvr>
                                        <p:cTn id="41" dur="1000"/>
                                        <p:tgtEl>
                                          <p:spTgt spid="44"/>
                                        </p:tgtEl>
                                      </p:cBhvr>
                                    </p:animEffect>
                                  </p:childTnLst>
                                </p:cTn>
                              </p:par>
                            </p:childTnLst>
                          </p:cTn>
                        </p:par>
                      </p:childTnLst>
                    </p:cTn>
                  </p:par>
                  <p:par>
                    <p:cTn id="42" fill="hold">
                      <p:stCondLst>
                        <p:cond delay="indefinite"/>
                      </p:stCondLst>
                      <p:childTnLst>
                        <p:par>
                          <p:cTn id="43" fill="hold">
                            <p:stCondLst>
                              <p:cond delay="0"/>
                            </p:stCondLst>
                            <p:childTnLst>
                              <p:par>
                                <p:cTn id="44" presetID="18" presetClass="entr" presetSubtype="12" fill="hold" nodeType="clickEffect">
                                  <p:stCondLst>
                                    <p:cond delay="0"/>
                                  </p:stCondLst>
                                  <p:childTnLst>
                                    <p:set>
                                      <p:cBhvr>
                                        <p:cTn id="45" dur="1000" fill="hold">
                                          <p:stCondLst>
                                            <p:cond delay="0"/>
                                          </p:stCondLst>
                                        </p:cTn>
                                        <p:tgtEl>
                                          <p:spTgt spid="52"/>
                                        </p:tgtEl>
                                        <p:attrNameLst>
                                          <p:attrName>style.visibility</p:attrName>
                                        </p:attrNameLst>
                                      </p:cBhvr>
                                      <p:to>
                                        <p:strVal val="visible"/>
                                      </p:to>
                                    </p:set>
                                    <p:animEffect transition="in" filter="strips(downLeft)">
                                      <p:cBhvr>
                                        <p:cTn id="46"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bldLvl="0"/>
      <p:bldP spid="2"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7327" y="925804"/>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2.4 </a:t>
            </a:r>
            <a:r>
              <a:rPr lang="zh-CN" altLang="en-US" sz="4800" b="1" dirty="0">
                <a:solidFill>
                  <a:schemeClr val="bg1"/>
                </a:solidFill>
                <a:latin typeface="Calibri" panose="020F0502020204030204" pitchFamily="34" charset="0"/>
                <a:sym typeface="Calibri" panose="020F0502020204030204" pitchFamily="34" charset="0"/>
              </a:rPr>
              <a:t>详细设计</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15</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0" y="925804"/>
            <a:ext cx="4987936" cy="523220"/>
          </a:xfrm>
          <a:prstGeom prst="rect">
            <a:avLst/>
          </a:prstGeom>
          <a:noFill/>
          <a:ln w="9525">
            <a:noFill/>
          </a:ln>
        </p:spPr>
        <p:txBody>
          <a:bodyPr wrap="squar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2.4.1 </a:t>
            </a:r>
            <a:r>
              <a:rPr lang="zh-CN" altLang="en-US" sz="2800" b="1" dirty="0">
                <a:solidFill>
                  <a:srgbClr val="249F86"/>
                </a:solidFill>
                <a:latin typeface="Calibri" panose="020F0502020204030204" pitchFamily="34" charset="0"/>
                <a:sym typeface="Calibri" panose="020F0502020204030204" pitchFamily="34" charset="0"/>
              </a:rPr>
              <a:t>基于集成学习的研判模型</a:t>
            </a:r>
            <a:endParaRPr lang="zh-CN" altLang="en-US" sz="2800" b="1" dirty="0">
              <a:solidFill>
                <a:srgbClr val="249F86"/>
              </a:solidFill>
              <a:latin typeface="Calibri" panose="020F0502020204030204" pitchFamily="34" charset="0"/>
              <a:sym typeface="Calibri" panose="020F0502020204030204" pitchFamily="34" charset="0"/>
            </a:endParaRPr>
          </a:p>
        </p:txBody>
      </p:sp>
      <p:sp>
        <p:nvSpPr>
          <p:cNvPr id="8" name="矩形 7"/>
          <p:cNvSpPr/>
          <p:nvPr/>
        </p:nvSpPr>
        <p:spPr>
          <a:xfrm>
            <a:off x="593131" y="1561797"/>
            <a:ext cx="2826344" cy="4939968"/>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eaLnBrk="1" hangingPunct="1"/>
            <a:r>
              <a:rPr lang="zh-CN" altLang="en-US" sz="2000" kern="100" dirty="0">
                <a:effectLst/>
                <a:latin typeface="仿宋" panose="02010609060101010101" charset="-122"/>
                <a:ea typeface="仿宋" panose="02010609060101010101" charset="-122"/>
                <a:cs typeface="Times New Roman" panose="02020603050405020304" pitchFamily="18" charset="0"/>
              </a:rPr>
              <a:t>   静态分析提取到的信息是多维度的，且是模型无法直接处理的数据。在数据处理的过程中，我们对多维度数据进行了补充、筛选和编码，得到模型所需要的输入向量。</a:t>
            </a:r>
            <a:endParaRPr lang="en-US" altLang="zh-CN" sz="2000" kern="100" dirty="0">
              <a:effectLst/>
              <a:latin typeface="仿宋" panose="02010609060101010101" charset="-122"/>
              <a:ea typeface="仿宋" panose="02010609060101010101" charset="-122"/>
              <a:cs typeface="Times New Roman" panose="02020603050405020304" pitchFamily="18" charset="0"/>
            </a:endParaRPr>
          </a:p>
          <a:p>
            <a:pPr eaLnBrk="1" hangingPunct="1"/>
            <a:r>
              <a:rPr lang="en-US" altLang="zh-CN" sz="2000" kern="100" dirty="0">
                <a:latin typeface="仿宋" panose="02010609060101010101" charset="-122"/>
                <a:ea typeface="仿宋" panose="02010609060101010101" charset="-122"/>
                <a:cs typeface="Times New Roman" panose="02020603050405020304" pitchFamily="18" charset="0"/>
              </a:rPr>
              <a:t>   </a:t>
            </a:r>
            <a:r>
              <a:rPr lang="zh-CN" altLang="en-US" sz="2000" kern="100" dirty="0">
                <a:effectLst/>
                <a:latin typeface="仿宋" panose="02010609060101010101" charset="-122"/>
                <a:ea typeface="仿宋" panose="02010609060101010101" charset="-122"/>
                <a:cs typeface="Times New Roman" panose="02020603050405020304" pitchFamily="18" charset="0"/>
              </a:rPr>
              <a:t>对从大量数据集中提取到的多维度数据进行分类，按照每一个维度对比观察五类</a:t>
            </a:r>
            <a:r>
              <a:rPr lang="en-US" altLang="zh-CN" sz="2000" kern="100" dirty="0">
                <a:effectLst/>
                <a:latin typeface="仿宋" panose="02010609060101010101" charset="-122"/>
                <a:ea typeface="仿宋" panose="02010609060101010101" charset="-122"/>
                <a:cs typeface="Times New Roman" panose="02020603050405020304" pitchFamily="18" charset="0"/>
              </a:rPr>
              <a:t>APK</a:t>
            </a:r>
            <a:r>
              <a:rPr lang="zh-CN" altLang="en-US" sz="2000" kern="100" dirty="0">
                <a:effectLst/>
                <a:latin typeface="仿宋" panose="02010609060101010101" charset="-122"/>
                <a:ea typeface="仿宋" panose="02010609060101010101" charset="-122"/>
                <a:cs typeface="Times New Roman" panose="02020603050405020304" pitchFamily="18" charset="0"/>
              </a:rPr>
              <a:t>（涉赌、涉黄、涉诈、黑灰产、正常）的特征和区别，从中筛选有用的维度。</a:t>
            </a: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0" name="MH_SubTitle_1"/>
          <p:cNvSpPr/>
          <p:nvPr>
            <p:custDataLst>
              <p:tags r:id="rId2"/>
            </p:custDataLst>
          </p:nvPr>
        </p:nvSpPr>
        <p:spPr bwMode="auto">
          <a:xfrm rot="2563088">
            <a:off x="413719" y="1317900"/>
            <a:ext cx="227962" cy="608330"/>
          </a:xfrm>
          <a:custGeom>
            <a:avLst/>
            <a:gdLst>
              <a:gd name="T0" fmla="*/ 0 w 1087280"/>
              <a:gd name="T1" fmla="*/ 0 h 2254625"/>
              <a:gd name="T2" fmla="*/ 1087280 w 1087280"/>
              <a:gd name="T3" fmla="*/ 2254625 h 2254625"/>
            </a:gdLst>
            <a:ahLst/>
            <a:cxnLst/>
            <a:rect l="T0" t="T1" r="T2" b="T3"/>
            <a:pathLst>
              <a:path w="1087280" h="2254625">
                <a:moveTo>
                  <a:pt x="667816" y="412913"/>
                </a:moveTo>
                <a:lnTo>
                  <a:pt x="661379" y="407078"/>
                </a:lnTo>
                <a:lnTo>
                  <a:pt x="654942" y="401243"/>
                </a:lnTo>
                <a:lnTo>
                  <a:pt x="648230" y="396246"/>
                </a:lnTo>
                <a:lnTo>
                  <a:pt x="640959" y="391251"/>
                </a:lnTo>
                <a:lnTo>
                  <a:pt x="633691" y="386813"/>
                </a:lnTo>
                <a:lnTo>
                  <a:pt x="625865" y="382378"/>
                </a:lnTo>
                <a:lnTo>
                  <a:pt x="618041" y="378500"/>
                </a:lnTo>
                <a:lnTo>
                  <a:pt x="610775" y="374620"/>
                </a:lnTo>
                <a:lnTo>
                  <a:pt x="602117" y="371582"/>
                </a:lnTo>
                <a:lnTo>
                  <a:pt x="593739" y="368822"/>
                </a:lnTo>
                <a:lnTo>
                  <a:pt x="585641" y="366340"/>
                </a:lnTo>
                <a:lnTo>
                  <a:pt x="576430" y="364419"/>
                </a:lnTo>
                <a:lnTo>
                  <a:pt x="567778" y="363055"/>
                </a:lnTo>
                <a:lnTo>
                  <a:pt x="558569" y="361692"/>
                </a:lnTo>
                <a:lnTo>
                  <a:pt x="549362" y="360887"/>
                </a:lnTo>
                <a:lnTo>
                  <a:pt x="540436" y="360919"/>
                </a:lnTo>
                <a:lnTo>
                  <a:pt x="530953" y="360952"/>
                </a:lnTo>
                <a:lnTo>
                  <a:pt x="521472" y="361542"/>
                </a:lnTo>
                <a:lnTo>
                  <a:pt x="512831" y="362967"/>
                </a:lnTo>
                <a:lnTo>
                  <a:pt x="503911" y="364671"/>
                </a:lnTo>
                <a:lnTo>
                  <a:pt x="494992" y="366376"/>
                </a:lnTo>
                <a:lnTo>
                  <a:pt x="486913" y="368914"/>
                </a:lnTo>
                <a:lnTo>
                  <a:pt x="477998" y="371734"/>
                </a:lnTo>
                <a:lnTo>
                  <a:pt x="469923" y="375388"/>
                </a:lnTo>
                <a:lnTo>
                  <a:pt x="461847" y="379042"/>
                </a:lnTo>
                <a:lnTo>
                  <a:pt x="454330" y="382695"/>
                </a:lnTo>
                <a:lnTo>
                  <a:pt x="447095" y="387183"/>
                </a:lnTo>
                <a:lnTo>
                  <a:pt x="439581" y="391950"/>
                </a:lnTo>
                <a:lnTo>
                  <a:pt x="432628" y="397274"/>
                </a:lnTo>
                <a:lnTo>
                  <a:pt x="425395" y="402320"/>
                </a:lnTo>
                <a:lnTo>
                  <a:pt x="419001" y="408199"/>
                </a:lnTo>
                <a:lnTo>
                  <a:pt x="412887" y="414357"/>
                </a:lnTo>
                <a:lnTo>
                  <a:pt x="407052" y="420234"/>
                </a:lnTo>
                <a:lnTo>
                  <a:pt x="401218" y="426670"/>
                </a:lnTo>
                <a:lnTo>
                  <a:pt x="396224" y="433939"/>
                </a:lnTo>
                <a:lnTo>
                  <a:pt x="390950" y="440930"/>
                </a:lnTo>
                <a:lnTo>
                  <a:pt x="386515" y="448198"/>
                </a:lnTo>
                <a:lnTo>
                  <a:pt x="381801" y="455745"/>
                </a:lnTo>
                <a:lnTo>
                  <a:pt x="378202" y="463288"/>
                </a:lnTo>
                <a:lnTo>
                  <a:pt x="374606" y="471389"/>
                </a:lnTo>
                <a:lnTo>
                  <a:pt x="371010" y="479490"/>
                </a:lnTo>
                <a:lnTo>
                  <a:pt x="368532" y="488146"/>
                </a:lnTo>
                <a:lnTo>
                  <a:pt x="366051" y="496243"/>
                </a:lnTo>
                <a:lnTo>
                  <a:pt x="364133" y="505454"/>
                </a:lnTo>
                <a:lnTo>
                  <a:pt x="362770" y="514105"/>
                </a:lnTo>
                <a:lnTo>
                  <a:pt x="361129" y="523036"/>
                </a:lnTo>
                <a:lnTo>
                  <a:pt x="360884" y="532242"/>
                </a:lnTo>
                <a:lnTo>
                  <a:pt x="360919" y="541725"/>
                </a:lnTo>
                <a:lnTo>
                  <a:pt x="360952" y="550650"/>
                </a:lnTo>
                <a:lnTo>
                  <a:pt x="361823" y="559851"/>
                </a:lnTo>
                <a:lnTo>
                  <a:pt x="362973" y="569331"/>
                </a:lnTo>
                <a:lnTo>
                  <a:pt x="364400" y="577972"/>
                </a:lnTo>
                <a:lnTo>
                  <a:pt x="366942" y="586610"/>
                </a:lnTo>
                <a:lnTo>
                  <a:pt x="368926" y="595250"/>
                </a:lnTo>
                <a:lnTo>
                  <a:pt x="371746" y="603608"/>
                </a:lnTo>
                <a:lnTo>
                  <a:pt x="375402" y="611683"/>
                </a:lnTo>
                <a:lnTo>
                  <a:pt x="378777" y="619482"/>
                </a:lnTo>
                <a:lnTo>
                  <a:pt x="382711" y="627278"/>
                </a:lnTo>
                <a:lnTo>
                  <a:pt x="387202" y="635072"/>
                </a:lnTo>
                <a:lnTo>
                  <a:pt x="391692" y="642308"/>
                </a:lnTo>
                <a:lnTo>
                  <a:pt x="397017" y="649263"/>
                </a:lnTo>
                <a:lnTo>
                  <a:pt x="401784" y="656219"/>
                </a:lnTo>
                <a:lnTo>
                  <a:pt x="407665" y="662614"/>
                </a:lnTo>
                <a:lnTo>
                  <a:pt x="413824" y="668729"/>
                </a:lnTo>
                <a:lnTo>
                  <a:pt x="419983" y="674844"/>
                </a:lnTo>
                <a:lnTo>
                  <a:pt x="426419" y="680679"/>
                </a:lnTo>
                <a:lnTo>
                  <a:pt x="433689" y="685674"/>
                </a:lnTo>
                <a:lnTo>
                  <a:pt x="440682" y="690949"/>
                </a:lnTo>
                <a:lnTo>
                  <a:pt x="448230" y="695664"/>
                </a:lnTo>
                <a:lnTo>
                  <a:pt x="455496" y="699544"/>
                </a:lnTo>
                <a:lnTo>
                  <a:pt x="463320" y="703422"/>
                </a:lnTo>
                <a:lnTo>
                  <a:pt x="471422" y="707020"/>
                </a:lnTo>
                <a:lnTo>
                  <a:pt x="479524" y="710617"/>
                </a:lnTo>
                <a:lnTo>
                  <a:pt x="487902" y="713378"/>
                </a:lnTo>
                <a:lnTo>
                  <a:pt x="496836" y="715578"/>
                </a:lnTo>
                <a:lnTo>
                  <a:pt x="504931" y="717502"/>
                </a:lnTo>
                <a:lnTo>
                  <a:pt x="514143" y="719423"/>
                </a:lnTo>
                <a:lnTo>
                  <a:pt x="523070" y="719950"/>
                </a:lnTo>
                <a:lnTo>
                  <a:pt x="532558" y="721032"/>
                </a:lnTo>
                <a:lnTo>
                  <a:pt x="541763" y="721279"/>
                </a:lnTo>
                <a:lnTo>
                  <a:pt x="550966" y="720968"/>
                </a:lnTo>
                <a:lnTo>
                  <a:pt x="559889" y="720379"/>
                </a:lnTo>
                <a:lnTo>
                  <a:pt x="569089" y="718953"/>
                </a:lnTo>
                <a:lnTo>
                  <a:pt x="577730" y="717528"/>
                </a:lnTo>
                <a:lnTo>
                  <a:pt x="586647" y="715266"/>
                </a:lnTo>
                <a:lnTo>
                  <a:pt x="595006" y="713006"/>
                </a:lnTo>
                <a:lnTo>
                  <a:pt x="603363" y="710187"/>
                </a:lnTo>
                <a:lnTo>
                  <a:pt x="611719" y="706811"/>
                </a:lnTo>
                <a:lnTo>
                  <a:pt x="619514" y="702879"/>
                </a:lnTo>
                <a:lnTo>
                  <a:pt x="627032" y="699227"/>
                </a:lnTo>
                <a:lnTo>
                  <a:pt x="634825" y="694737"/>
                </a:lnTo>
                <a:lnTo>
                  <a:pt x="641780" y="689972"/>
                </a:lnTo>
                <a:lnTo>
                  <a:pt x="649293" y="685204"/>
                </a:lnTo>
                <a:lnTo>
                  <a:pt x="655967" y="679602"/>
                </a:lnTo>
                <a:lnTo>
                  <a:pt x="662640" y="674001"/>
                </a:lnTo>
                <a:lnTo>
                  <a:pt x="668756" y="668401"/>
                </a:lnTo>
                <a:lnTo>
                  <a:pt x="674590" y="661965"/>
                </a:lnTo>
                <a:lnTo>
                  <a:pt x="680143" y="655252"/>
                </a:lnTo>
                <a:lnTo>
                  <a:pt x="685697" y="648539"/>
                </a:lnTo>
                <a:lnTo>
                  <a:pt x="690411" y="640992"/>
                </a:lnTo>
                <a:lnTo>
                  <a:pt x="695405" y="633722"/>
                </a:lnTo>
                <a:lnTo>
                  <a:pt x="699561" y="626177"/>
                </a:lnTo>
                <a:lnTo>
                  <a:pt x="703159" y="618634"/>
                </a:lnTo>
                <a:lnTo>
                  <a:pt x="707035" y="610810"/>
                </a:lnTo>
                <a:lnTo>
                  <a:pt x="710351" y="602431"/>
                </a:lnTo>
                <a:lnTo>
                  <a:pt x="713388" y="593774"/>
                </a:lnTo>
                <a:lnTo>
                  <a:pt x="715588" y="585399"/>
                </a:lnTo>
                <a:lnTo>
                  <a:pt x="717509" y="576746"/>
                </a:lnTo>
                <a:lnTo>
                  <a:pt x="719149" y="567814"/>
                </a:lnTo>
                <a:lnTo>
                  <a:pt x="720232" y="558885"/>
                </a:lnTo>
                <a:lnTo>
                  <a:pt x="721035" y="549678"/>
                </a:lnTo>
                <a:lnTo>
                  <a:pt x="721280" y="540473"/>
                </a:lnTo>
                <a:lnTo>
                  <a:pt x="720967" y="531270"/>
                </a:lnTo>
                <a:lnTo>
                  <a:pt x="719817" y="521790"/>
                </a:lnTo>
                <a:lnTo>
                  <a:pt x="718948" y="513147"/>
                </a:lnTo>
                <a:lnTo>
                  <a:pt x="716962" y="503949"/>
                </a:lnTo>
                <a:lnTo>
                  <a:pt x="715535" y="495308"/>
                </a:lnTo>
                <a:lnTo>
                  <a:pt x="712715" y="486950"/>
                </a:lnTo>
                <a:lnTo>
                  <a:pt x="709895" y="478592"/>
                </a:lnTo>
                <a:lnTo>
                  <a:pt x="706796" y="469956"/>
                </a:lnTo>
                <a:lnTo>
                  <a:pt x="702584" y="462440"/>
                </a:lnTo>
                <a:lnTo>
                  <a:pt x="698650" y="454644"/>
                </a:lnTo>
                <a:lnTo>
                  <a:pt x="694719" y="447406"/>
                </a:lnTo>
                <a:lnTo>
                  <a:pt x="689950" y="439891"/>
                </a:lnTo>
                <a:lnTo>
                  <a:pt x="684902" y="432657"/>
                </a:lnTo>
                <a:lnTo>
                  <a:pt x="679577" y="425702"/>
                </a:lnTo>
                <a:lnTo>
                  <a:pt x="673696" y="419308"/>
                </a:lnTo>
                <a:lnTo>
                  <a:pt x="667816" y="412913"/>
                </a:lnTo>
                <a:close/>
                <a:moveTo>
                  <a:pt x="539108" y="0"/>
                </a:moveTo>
                <a:lnTo>
                  <a:pt x="1081639" y="538663"/>
                </a:lnTo>
                <a:lnTo>
                  <a:pt x="1087280" y="2071033"/>
                </a:lnTo>
                <a:lnTo>
                  <a:pt x="1086784" y="2087770"/>
                </a:lnTo>
                <a:lnTo>
                  <a:pt x="1085446" y="2103115"/>
                </a:lnTo>
                <a:lnTo>
                  <a:pt x="1082988" y="2117349"/>
                </a:lnTo>
                <a:lnTo>
                  <a:pt x="1079690" y="2130748"/>
                </a:lnTo>
                <a:lnTo>
                  <a:pt x="1075552" y="2143314"/>
                </a:lnTo>
                <a:lnTo>
                  <a:pt x="1070853" y="2154766"/>
                </a:lnTo>
                <a:lnTo>
                  <a:pt x="1065593" y="2165662"/>
                </a:lnTo>
                <a:lnTo>
                  <a:pt x="1059494" y="2175724"/>
                </a:lnTo>
                <a:lnTo>
                  <a:pt x="1052835" y="2185231"/>
                </a:lnTo>
                <a:lnTo>
                  <a:pt x="1045892" y="2193344"/>
                </a:lnTo>
                <a:lnTo>
                  <a:pt x="1038389" y="2200901"/>
                </a:lnTo>
                <a:lnTo>
                  <a:pt x="1030884" y="2207900"/>
                </a:lnTo>
                <a:lnTo>
                  <a:pt x="1022819" y="2214343"/>
                </a:lnTo>
                <a:lnTo>
                  <a:pt x="1014472" y="2219950"/>
                </a:lnTo>
                <a:lnTo>
                  <a:pt x="1006123" y="2225000"/>
                </a:lnTo>
                <a:lnTo>
                  <a:pt x="997492" y="2229214"/>
                </a:lnTo>
                <a:lnTo>
                  <a:pt x="989419" y="2233426"/>
                </a:lnTo>
                <a:lnTo>
                  <a:pt x="980786" y="2237082"/>
                </a:lnTo>
                <a:lnTo>
                  <a:pt x="972708" y="2240178"/>
                </a:lnTo>
                <a:lnTo>
                  <a:pt x="964349" y="2242438"/>
                </a:lnTo>
                <a:lnTo>
                  <a:pt x="957105" y="2244695"/>
                </a:lnTo>
                <a:lnTo>
                  <a:pt x="949582" y="2246673"/>
                </a:lnTo>
                <a:lnTo>
                  <a:pt x="935646" y="2249511"/>
                </a:lnTo>
                <a:lnTo>
                  <a:pt x="924216" y="2250945"/>
                </a:lnTo>
                <a:lnTo>
                  <a:pt x="915572" y="2251812"/>
                </a:lnTo>
                <a:lnTo>
                  <a:pt x="907485" y="2252119"/>
                </a:lnTo>
                <a:lnTo>
                  <a:pt x="186205" y="2254625"/>
                </a:lnTo>
                <a:lnTo>
                  <a:pt x="170304" y="2253843"/>
                </a:lnTo>
                <a:lnTo>
                  <a:pt x="154680" y="2252782"/>
                </a:lnTo>
                <a:lnTo>
                  <a:pt x="140724" y="2250041"/>
                </a:lnTo>
                <a:lnTo>
                  <a:pt x="127326" y="2247298"/>
                </a:lnTo>
                <a:lnTo>
                  <a:pt x="114759" y="2243158"/>
                </a:lnTo>
                <a:lnTo>
                  <a:pt x="103028" y="2238736"/>
                </a:lnTo>
                <a:lnTo>
                  <a:pt x="92129" y="2232917"/>
                </a:lnTo>
                <a:lnTo>
                  <a:pt x="82345" y="2227093"/>
                </a:lnTo>
                <a:lnTo>
                  <a:pt x="73115" y="2220153"/>
                </a:lnTo>
                <a:lnTo>
                  <a:pt x="64723" y="2213488"/>
                </a:lnTo>
                <a:lnTo>
                  <a:pt x="57165" y="2205983"/>
                </a:lnTo>
                <a:lnTo>
                  <a:pt x="50442" y="2198197"/>
                </a:lnTo>
                <a:lnTo>
                  <a:pt x="43997" y="2190130"/>
                </a:lnTo>
                <a:lnTo>
                  <a:pt x="38388" y="2181782"/>
                </a:lnTo>
                <a:lnTo>
                  <a:pt x="33059" y="2173712"/>
                </a:lnTo>
                <a:lnTo>
                  <a:pt x="28565" y="2165360"/>
                </a:lnTo>
                <a:lnTo>
                  <a:pt x="24630" y="2157006"/>
                </a:lnTo>
                <a:lnTo>
                  <a:pt x="21250" y="2148092"/>
                </a:lnTo>
                <a:lnTo>
                  <a:pt x="18152" y="2140014"/>
                </a:lnTo>
                <a:lnTo>
                  <a:pt x="15334" y="2132215"/>
                </a:lnTo>
                <a:lnTo>
                  <a:pt x="13074" y="2124412"/>
                </a:lnTo>
                <a:lnTo>
                  <a:pt x="11372" y="2116609"/>
                </a:lnTo>
                <a:lnTo>
                  <a:pt x="8533" y="2103230"/>
                </a:lnTo>
                <a:lnTo>
                  <a:pt x="6816" y="2091522"/>
                </a:lnTo>
                <a:lnTo>
                  <a:pt x="6226" y="2082598"/>
                </a:lnTo>
                <a:lnTo>
                  <a:pt x="5641" y="2075348"/>
                </a:lnTo>
                <a:lnTo>
                  <a:pt x="0" y="542979"/>
                </a:lnTo>
                <a:lnTo>
                  <a:pt x="539108" y="0"/>
                </a:lnTo>
                <a:close/>
              </a:path>
            </a:pathLst>
          </a:custGeom>
          <a:solidFill>
            <a:srgbClr val="9FB94F"/>
          </a:solidFill>
          <a:ln>
            <a:solidFill>
              <a:srgbClr val="89B16B"/>
            </a:solidFill>
          </a:ln>
        </p:spPr>
        <p:txBody>
          <a:bodyPr lIns="108000" tIns="576000" rIns="108000" bIns="0" anchor="ctr"/>
          <a:lstStyle/>
          <a:p>
            <a:pPr algn="ctr" eaLnBrk="1" hangingPunct="1">
              <a:lnSpc>
                <a:spcPct val="110000"/>
              </a:lnSpc>
            </a:pPr>
            <a:endParaRPr lang="da-DK" altLang="zh-CN" sz="2000" dirty="0">
              <a:solidFill>
                <a:srgbClr val="FFFFFF"/>
              </a:solidFill>
              <a:ea typeface="微软雅黑" panose="020B0503020204020204" pitchFamily="34" charset="-122"/>
            </a:endParaRPr>
          </a:p>
        </p:txBody>
      </p:sp>
      <p:graphicFrame>
        <p:nvGraphicFramePr>
          <p:cNvPr id="3" name="表格 2"/>
          <p:cNvGraphicFramePr>
            <a:graphicFrameLocks noGrp="1"/>
          </p:cNvGraphicFramePr>
          <p:nvPr/>
        </p:nvGraphicFramePr>
        <p:xfrm>
          <a:off x="3891492" y="2114660"/>
          <a:ext cx="8128000" cy="4292600"/>
        </p:xfrm>
        <a:graphic>
          <a:graphicData uri="http://schemas.openxmlformats.org/drawingml/2006/table">
            <a:tbl>
              <a:tblPr bandRow="1">
                <a:tableStyleId>{5C22544A-7EE6-4342-B048-85BDC9FD1C3A}</a:tableStyleId>
              </a:tblPr>
              <a:tblGrid>
                <a:gridCol w="1112308"/>
                <a:gridCol w="2951692"/>
                <a:gridCol w="1053042"/>
                <a:gridCol w="3010958"/>
              </a:tblGrid>
              <a:tr h="142859">
                <a:tc>
                  <a:txBody>
                    <a:bodyPr/>
                    <a:lstStyle/>
                    <a:p>
                      <a:r>
                        <a:rPr lang="zh-CN" altLang="en-US" b="1" dirty="0"/>
                        <a:t>维度</a:t>
                      </a:r>
                      <a:endParaRPr lang="zh-CN" alt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r>
                        <a:rPr lang="zh-CN" altLang="en-US" b="1" dirty="0"/>
                        <a:t>特征值</a:t>
                      </a:r>
                      <a:endParaRPr lang="zh-CN" alt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zh-CN" altLang="en-US" b="1" dirty="0"/>
                        <a:t>维度</a:t>
                      </a:r>
                      <a:endParaRPr lang="zh-CN" alt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r>
                        <a:rPr lang="zh-CN" altLang="en-US" b="1" dirty="0"/>
                        <a:t>特征值</a:t>
                      </a:r>
                      <a:endParaRPr lang="zh-CN" altLang="en-US" b="1" dirty="0"/>
                    </a:p>
                  </a:txBody>
                  <a:tcPr>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APK</a:t>
                      </a: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文件名长度</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长度</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签名算法名称</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APP</a:t>
                      </a: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名称</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签名主体公钥算法</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无</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/1024</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位</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/2048</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位</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其他位</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版本名</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低</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高</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签名方案</a:t>
                      </a:r>
                      <a:endParaRPr lang="zh-CN" altLang="en-US" sz="1400" b="1"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未签名</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已签名</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版本号</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正常区间值</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非正常区间值</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APK</a:t>
                      </a: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大小</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小于</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70</a:t>
                      </a:r>
                      <a:r>
                        <a:rPr lang="en-US" sz="1400" kern="100">
                          <a:effectLst/>
                          <a:latin typeface="宋体" panose="02010600030101010101" pitchFamily="2" charset="-122"/>
                          <a:ea typeface="宋体" panose="02010600030101010101" pitchFamily="2" charset="-122"/>
                          <a:cs typeface="Times New Roman" panose="02020603050405020304" pitchFamily="18" charset="0"/>
                        </a:rPr>
                        <a:t>MB/</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大于等于</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70</a:t>
                      </a:r>
                      <a:r>
                        <a:rPr lang="en-US" sz="1400" kern="100">
                          <a:effectLst/>
                          <a:latin typeface="宋体" panose="02010600030101010101" pitchFamily="2" charset="-122"/>
                          <a:ea typeface="宋体" panose="02010600030101010101" pitchFamily="2" charset="-122"/>
                          <a:cs typeface="Times New Roman" panose="02020603050405020304" pitchFamily="18" charset="0"/>
                        </a:rPr>
                        <a:t>MB</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包名</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组件总数</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无组件</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少于</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300/</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大于等于</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300</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en-US" sz="1400" b="1" kern="10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SDK</a:t>
                      </a:r>
                      <a:r>
                        <a:rPr lang="zh-CN" altLang="en-US" sz="1400" b="1" kern="10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版本</a:t>
                      </a:r>
                      <a:endParaRPr lang="zh-CN" altLang="en-US" sz="1400" b="1"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权限总数</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无权限</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少于</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45/</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大于等于</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45</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主活动</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图像是否涉黄</a:t>
                      </a:r>
                      <a:endParaRPr lang="zh-CN" altLang="en-US" sz="1400" b="1"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是</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否</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证书持有者和发布者</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是否在白名单</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是</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否</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r h="370840">
                <a:tc>
                  <a:txBody>
                    <a:bodyPr/>
                    <a:lstStyle/>
                    <a:p>
                      <a:pPr marL="0" marR="0" algn="ctr">
                        <a:spcBef>
                          <a:spcPts val="0"/>
                        </a:spcBef>
                        <a:spcAft>
                          <a:spcPts val="0"/>
                        </a:spcAft>
                      </a:pPr>
                      <a:r>
                        <a:rPr lang="zh-CN" altLang="en-US" sz="1400" b="1"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证书有效期</a:t>
                      </a:r>
                      <a:endParaRPr lang="zh-CN" altLang="en-US" sz="1400" b="1"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90000"/>
                      </a:schemeClr>
                    </a:solidFill>
                  </a:tcPr>
                </a:tc>
                <a:tc>
                  <a:txBody>
                    <a:bodyPr/>
                    <a:lstStyle/>
                    <a:p>
                      <a:pPr marL="0" marR="0" algn="ctr">
                        <a:spcBef>
                          <a:spcPts val="0"/>
                        </a:spcBef>
                        <a:spcAft>
                          <a:spcPts val="0"/>
                        </a:spcAft>
                      </a:pP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有</a:t>
                      </a:r>
                      <a:r>
                        <a:rPr lang="en-US" altLang="zh-CN" sz="1400" kern="100" dirty="0">
                          <a:effectLst/>
                          <a:latin typeface="宋体" panose="02010600030101010101" pitchFamily="2" charset="-122"/>
                          <a:ea typeface="宋体" panose="02010600030101010101" pitchFamily="2" charset="-122"/>
                          <a:cs typeface="Times New Roman" panose="02020603050405020304" pitchFamily="18" charset="0"/>
                        </a:rPr>
                        <a:t>/</a:t>
                      </a:r>
                      <a:r>
                        <a:rPr lang="zh-CN" altLang="en-US" sz="1400" kern="100" dirty="0">
                          <a:effectLst/>
                          <a:latin typeface="宋体" panose="02010600030101010101" pitchFamily="2" charset="-122"/>
                          <a:ea typeface="宋体" panose="02010600030101010101" pitchFamily="2" charset="-122"/>
                          <a:cs typeface="Times New Roman" panose="02020603050405020304" pitchFamily="18" charset="0"/>
                        </a:rPr>
                        <a:t>无</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zh-CN"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90000"/>
                      </a:schemeClr>
                    </a:solidFill>
                  </a:tcPr>
                </a:tc>
                <a:tc>
                  <a:txBody>
                    <a:bodyPr/>
                    <a:lstStyle/>
                    <a:p>
                      <a:pPr marL="0" marR="0" algn="ctr">
                        <a:spcBef>
                          <a:spcPts val="0"/>
                        </a:spcBef>
                        <a:spcAft>
                          <a:spcPts val="0"/>
                        </a:spcAft>
                      </a:pP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tcPr>
                </a:tc>
              </a:tr>
            </a:tbl>
          </a:graphicData>
        </a:graphic>
      </p:graphicFrame>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animBg="1"/>
      <p:bldP spid="11268" grpId="0"/>
      <p:bldP spid="924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9459"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9220"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2.4 </a:t>
            </a:r>
            <a:r>
              <a:rPr lang="zh-CN" altLang="en-US" sz="4800" b="1" dirty="0">
                <a:solidFill>
                  <a:schemeClr val="bg1"/>
                </a:solidFill>
                <a:latin typeface="Calibri" panose="020F0502020204030204" pitchFamily="34" charset="0"/>
                <a:sym typeface="Calibri" panose="020F0502020204030204" pitchFamily="34" charset="0"/>
              </a:rPr>
              <a:t>详细设计</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9226" name="Group 10"/>
          <p:cNvGrpSpPr/>
          <p:nvPr/>
        </p:nvGrpSpPr>
        <p:grpSpPr>
          <a:xfrm>
            <a:off x="5780088" y="6584950"/>
            <a:ext cx="638175" cy="246221"/>
            <a:chOff x="0" y="0"/>
            <a:chExt cx="637959" cy="246140"/>
          </a:xfrm>
        </p:grpSpPr>
        <p:sp>
          <p:nvSpPr>
            <p:cNvPr id="19480"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19481"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19482"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16</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eaLnBrk="1" hangingPunct="1"/>
            <a:r>
              <a:rPr lang="en-US" altLang="zh-CN" sz="2800" b="1" dirty="0">
                <a:solidFill>
                  <a:srgbClr val="249F86"/>
                </a:solidFill>
                <a:latin typeface="Calibri" panose="020F0502020204030204" pitchFamily="34" charset="0"/>
                <a:sym typeface="Calibri" panose="020F0502020204030204" pitchFamily="34" charset="0"/>
              </a:rPr>
              <a:t>2.4.2 </a:t>
            </a:r>
            <a:r>
              <a:rPr lang="zh-CN" altLang="en-US" sz="2800" b="1" dirty="0">
                <a:solidFill>
                  <a:srgbClr val="249F86"/>
                </a:solidFill>
                <a:latin typeface="Calibri" panose="020F0502020204030204" pitchFamily="34" charset="0"/>
                <a:sym typeface="Calibri" panose="020F0502020204030204" pitchFamily="34" charset="0"/>
              </a:rPr>
              <a:t>特征编码</a:t>
            </a:r>
            <a:endParaRPr lang="zh-CN" altLang="en-US" sz="2800" b="1" dirty="0">
              <a:solidFill>
                <a:srgbClr val="249F86"/>
              </a:solidFill>
              <a:latin typeface="Calibri" panose="020F0502020204030204" pitchFamily="34" charset="0"/>
              <a:sym typeface="Calibri" panose="020F0502020204030204" pitchFamily="34" charset="0"/>
            </a:endParaRPr>
          </a:p>
        </p:txBody>
      </p:sp>
      <p:sp>
        <p:nvSpPr>
          <p:cNvPr id="14" name="文本框 13"/>
          <p:cNvSpPr txBox="1"/>
          <p:nvPr/>
        </p:nvSpPr>
        <p:spPr>
          <a:xfrm>
            <a:off x="871893" y="1592796"/>
            <a:ext cx="9816390" cy="1274308"/>
          </a:xfrm>
          <a:prstGeom prst="rect">
            <a:avLst/>
          </a:prstGeom>
          <a:noFill/>
        </p:spPr>
        <p:txBody>
          <a:bodyPr wrap="square" rtlCol="0">
            <a:noAutofit/>
          </a:bodyPr>
          <a:lstStyle/>
          <a:p>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   确定特征向量的维度后，我们对其进行编码。若维度的特征值为二元组，则编码</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0/1</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；若为三元组，则编码</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0/1/2</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。对于</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APK</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文件名长度，保留初始值，不对其进行更抽象的表达。</a:t>
            </a:r>
            <a:endParaRPr sz="2000" b="1" dirty="0">
              <a:solidFill>
                <a:schemeClr val="bg1"/>
              </a:solidFill>
              <a:latin typeface="仿宋" panose="02010609060101010101" charset="-122"/>
              <a:ea typeface="仿宋" panose="02010609060101010101" charset="-122"/>
              <a:cs typeface="仿宋" panose="02010609060101010101" charset="-122"/>
              <a:sym typeface="+mn-ea"/>
            </a:endParaRPr>
          </a:p>
        </p:txBody>
      </p:sp>
      <p:pic>
        <p:nvPicPr>
          <p:cNvPr id="3" name="图片 2"/>
          <p:cNvPicPr>
            <a:picLocks noChangeAspect="1"/>
          </p:cNvPicPr>
          <p:nvPr/>
        </p:nvPicPr>
        <p:blipFill>
          <a:blip r:embed="rId2"/>
          <a:stretch>
            <a:fillRect/>
          </a:stretch>
        </p:blipFill>
        <p:spPr>
          <a:xfrm>
            <a:off x="1503717" y="2667992"/>
            <a:ext cx="8404895" cy="3642863"/>
          </a:xfrm>
          <a:prstGeom prst="rect">
            <a:avLst/>
          </a:prstGeom>
          <a:noFill/>
          <a:ln>
            <a:noFill/>
          </a:ln>
        </p:spPr>
      </p:pic>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9220"/>
                                        </p:tgtEl>
                                        <p:attrNameLst>
                                          <p:attrName>style.visibility</p:attrName>
                                        </p:attrNameLst>
                                      </p:cBhvr>
                                      <p:to>
                                        <p:strVal val="visible"/>
                                      </p:to>
                                    </p:set>
                                    <p:animEffect filter="dissolve">
                                      <p:cBhvr>
                                        <p:cTn id="7" dur="500"/>
                                        <p:tgtEl>
                                          <p:spTgt spid="9220"/>
                                        </p:tgtEl>
                                      </p:cBhvr>
                                    </p:animEffect>
                                  </p:childTnLst>
                                </p:cTn>
                              </p:par>
                              <p:par>
                                <p:cTn id="8" presetID="9" presetClass="entr" presetSubtype="0" fill="hold" nodeType="withEffect">
                                  <p:stCondLst>
                                    <p:cond delay="0"/>
                                  </p:stCondLst>
                                  <p:childTnLst>
                                    <p:set>
                                      <p:cBhvr>
                                        <p:cTn id="9" dur="1" fill="hold">
                                          <p:stCondLst>
                                            <p:cond delay="0"/>
                                          </p:stCondLst>
                                        </p:cTn>
                                        <p:tgtEl>
                                          <p:spTgt spid="9226"/>
                                        </p:tgtEl>
                                        <p:attrNameLst>
                                          <p:attrName>style.visibility</p:attrName>
                                        </p:attrNameLst>
                                      </p:cBhvr>
                                      <p:to>
                                        <p:strVal val="visible"/>
                                      </p:to>
                                    </p:set>
                                    <p:animEffect filter="dissolve">
                                      <p:cBhvr>
                                        <p:cTn id="10" dur="500"/>
                                        <p:tgtEl>
                                          <p:spTgt spid="9226"/>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245"/>
                                        </p:tgtEl>
                                        <p:attrNameLst>
                                          <p:attrName>style.visibility</p:attrName>
                                        </p:attrNameLst>
                                      </p:cBhvr>
                                      <p:to>
                                        <p:strVal val="visible"/>
                                      </p:to>
                                    </p:set>
                                    <p:animEffect filter="dissolve">
                                      <p:cBhvr>
                                        <p:cTn id="14" dur="500"/>
                                        <p:tgtEl>
                                          <p:spTgt spid="9245"/>
                                        </p:tgtEl>
                                      </p:cBhvr>
                                    </p:animEffect>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bldLvl="0"/>
      <p:bldP spid="9245" grpId="0" bldLvl="0"/>
      <p:bldP spid="14" grpId="0"/>
      <p:bldP spid="1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5363"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15364"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5125" name="矩形 1"/>
          <p:cNvSpPr/>
          <p:nvPr/>
        </p:nvSpPr>
        <p:spPr>
          <a:xfrm>
            <a:off x="0" y="895350"/>
            <a:ext cx="12192000" cy="5962650"/>
          </a:xfrm>
          <a:prstGeom prst="rect">
            <a:avLst/>
          </a:prstGeom>
          <a:solidFill>
            <a:srgbClr val="FFFFFF">
              <a:alpha val="7059"/>
            </a:srgbClr>
          </a:solidFill>
          <a:ln w="12700">
            <a:noFill/>
          </a:ln>
        </p:spPr>
        <p:txBody>
          <a:bodyPr anchor="ctr" anchorCtr="0"/>
          <a:lstStyle/>
          <a:p>
            <a:pPr algn="ctr" eaLnBrk="1" hangingPunct="1"/>
            <a:endParaRPr lang="zh-CN" altLang="en-US" dirty="0">
              <a:solidFill>
                <a:srgbClr val="FFFFFF"/>
              </a:solidFill>
              <a:latin typeface="宋体" panose="02010600030101010101" pitchFamily="2" charset="-122"/>
              <a:sym typeface="宋体" panose="02010600030101010101" pitchFamily="2" charset="-122"/>
            </a:endParaRPr>
          </a:p>
        </p:txBody>
      </p:sp>
      <p:sp>
        <p:nvSpPr>
          <p:cNvPr id="5126" name="文本框 2"/>
          <p:cNvSpPr/>
          <p:nvPr/>
        </p:nvSpPr>
        <p:spPr>
          <a:xfrm>
            <a:off x="247650" y="55563"/>
            <a:ext cx="3238500" cy="831850"/>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CONTENTS</a:t>
            </a:r>
            <a:endParaRPr lang="zh-CN" altLang="en-US" sz="4800" b="1" dirty="0">
              <a:solidFill>
                <a:schemeClr val="bg1"/>
              </a:solidFill>
              <a:latin typeface="Calibri" panose="020F0502020204030204" pitchFamily="34" charset="0"/>
              <a:sym typeface="宋体" panose="02010600030101010101" pitchFamily="2" charset="-122"/>
            </a:endParaRPr>
          </a:p>
        </p:txBody>
      </p:sp>
      <p:sp>
        <p:nvSpPr>
          <p:cNvPr id="5132" name="直接连接符 17"/>
          <p:cNvSpPr/>
          <p:nvPr>
            <p:custDataLst>
              <p:tags r:id="rId2"/>
            </p:custDataLst>
          </p:nvPr>
        </p:nvSpPr>
        <p:spPr>
          <a:xfrm>
            <a:off x="3308033" y="4665663"/>
            <a:ext cx="755650" cy="1587"/>
          </a:xfrm>
          <a:prstGeom prst="line">
            <a:avLst/>
          </a:prstGeom>
          <a:ln w="44450" cap="rnd" cmpd="sng">
            <a:solidFill>
              <a:srgbClr val="249F86"/>
            </a:solidFill>
            <a:prstDash val="solid"/>
            <a:bevel/>
            <a:headEnd type="none" w="med" len="med"/>
            <a:tailEnd type="none" w="med" len="med"/>
          </a:ln>
        </p:spPr>
      </p:sp>
      <p:sp>
        <p:nvSpPr>
          <p:cNvPr id="5133" name="文本框 19"/>
          <p:cNvSpPr/>
          <p:nvPr>
            <p:custDataLst>
              <p:tags r:id="rId3"/>
            </p:custDataLst>
          </p:nvPr>
        </p:nvSpPr>
        <p:spPr>
          <a:xfrm>
            <a:off x="3384868" y="1408430"/>
            <a:ext cx="568960" cy="1014730"/>
          </a:xfrm>
          <a:prstGeom prst="rect">
            <a:avLst/>
          </a:prstGeom>
          <a:noFill/>
          <a:ln w="9525">
            <a:noFill/>
          </a:ln>
        </p:spPr>
        <p:txBody>
          <a:bodyPr wrap="square">
            <a:spAutoFit/>
          </a:bodyPr>
          <a:lstStyle/>
          <a:p>
            <a:pPr eaLnBrk="1" hangingPunct="1"/>
            <a:r>
              <a:rPr lang="en-US" altLang="zh-CN" sz="6000" dirty="0">
                <a:solidFill>
                  <a:schemeClr val="bg1"/>
                </a:solidFill>
                <a:latin typeface="Calibri Light" panose="020F0302020204030204" pitchFamily="34" charset="0"/>
                <a:sym typeface="Calibri Light" panose="020F0302020204030204" pitchFamily="34" charset="0"/>
              </a:rPr>
              <a:t>1</a:t>
            </a:r>
            <a:endParaRPr lang="zh-CN" altLang="en-US" sz="6000" dirty="0">
              <a:solidFill>
                <a:schemeClr val="bg1"/>
              </a:solidFill>
              <a:latin typeface="Calibri Light" panose="020F0302020204030204" pitchFamily="34" charset="0"/>
              <a:sym typeface="Calibri Light" panose="020F0302020204030204" pitchFamily="34" charset="0"/>
            </a:endParaRPr>
          </a:p>
        </p:txBody>
      </p:sp>
      <p:grpSp>
        <p:nvGrpSpPr>
          <p:cNvPr id="5134" name="Group 14"/>
          <p:cNvGrpSpPr/>
          <p:nvPr>
            <p:custDataLst>
              <p:tags r:id="rId4"/>
            </p:custDataLst>
          </p:nvPr>
        </p:nvGrpSpPr>
        <p:grpSpPr>
          <a:xfrm>
            <a:off x="1922780" y="4888865"/>
            <a:ext cx="3451225" cy="737235"/>
            <a:chOff x="-442878" y="0"/>
            <a:chExt cx="3453430" cy="737675"/>
          </a:xfrm>
        </p:grpSpPr>
        <p:sp>
          <p:nvSpPr>
            <p:cNvPr id="15411" name="文本框 18"/>
            <p:cNvSpPr/>
            <p:nvPr>
              <p:custDataLst>
                <p:tags r:id="rId5"/>
              </p:custDataLst>
            </p:nvPr>
          </p:nvSpPr>
          <p:spPr>
            <a:xfrm>
              <a:off x="-442878" y="0"/>
              <a:ext cx="3453430" cy="522282"/>
            </a:xfrm>
            <a:prstGeom prst="rect">
              <a:avLst/>
            </a:prstGeom>
            <a:noFill/>
            <a:ln w="9525">
              <a:noFill/>
            </a:ln>
          </p:spPr>
          <p:txBody>
            <a:bodyPr wrap="square">
              <a:spAutoFit/>
            </a:bodyPr>
            <a:lstStyle/>
            <a:p>
              <a:pPr algn="ctr" eaLnBrk="1" hangingPunct="1"/>
              <a:r>
                <a:rPr lang="zh-CN" altLang="en-US" sz="2800" dirty="0">
                  <a:solidFill>
                    <a:schemeClr val="bg1"/>
                  </a:solidFill>
                  <a:latin typeface="Calibri" panose="020F0502020204030204" pitchFamily="34" charset="0"/>
                  <a:sym typeface="Calibri" panose="020F0502020204030204" pitchFamily="34" charset="0"/>
                </a:rPr>
                <a:t>功能展示</a:t>
              </a:r>
              <a:endParaRPr lang="zh-CN" altLang="en-US" sz="2800" dirty="0">
                <a:solidFill>
                  <a:schemeClr val="bg1"/>
                </a:solidFill>
                <a:latin typeface="Calibri" panose="020F0502020204030204" pitchFamily="34" charset="0"/>
                <a:sym typeface="Calibri" panose="020F0502020204030204" pitchFamily="34" charset="0"/>
              </a:endParaRPr>
            </a:p>
          </p:txBody>
        </p:sp>
        <p:sp>
          <p:nvSpPr>
            <p:cNvPr id="15412" name="文本框 20"/>
            <p:cNvSpPr/>
            <p:nvPr>
              <p:custDataLst>
                <p:tags r:id="rId6"/>
              </p:custDataLst>
            </p:nvPr>
          </p:nvSpPr>
          <p:spPr>
            <a:xfrm>
              <a:off x="0" y="400289"/>
              <a:ext cx="2795150" cy="337386"/>
            </a:xfrm>
            <a:prstGeom prst="rect">
              <a:avLst/>
            </a:prstGeom>
            <a:noFill/>
            <a:ln w="9525">
              <a:noFill/>
            </a:ln>
          </p:spPr>
          <p:txBody>
            <a:bodyPr wrap="square">
              <a:spAutoFit/>
            </a:bodyPr>
            <a:lstStyle/>
            <a:p>
              <a:pPr algn="ctr" eaLnBrk="1" hangingPunct="1"/>
              <a:r>
                <a:rPr lang="en-US" altLang="zh-CN" sz="1600" dirty="0">
                  <a:solidFill>
                    <a:srgbClr val="D8D8D8"/>
                  </a:solidFill>
                  <a:latin typeface="Calibri" panose="020F0502020204030204" pitchFamily="34" charset="0"/>
                  <a:sym typeface="Calibri" panose="020F0502020204030204" pitchFamily="34" charset="0"/>
                </a:rPr>
                <a:t>Feature display</a:t>
              </a:r>
              <a:endParaRPr lang="en-US" altLang="zh-CN" sz="1600" dirty="0">
                <a:solidFill>
                  <a:srgbClr val="D8D8D8"/>
                </a:solidFill>
                <a:latin typeface="Calibri" panose="020F0502020204030204" pitchFamily="34" charset="0"/>
                <a:sym typeface="Calibri" panose="020F0502020204030204" pitchFamily="34" charset="0"/>
              </a:endParaRPr>
            </a:p>
          </p:txBody>
        </p:sp>
      </p:grpSp>
      <p:sp>
        <p:nvSpPr>
          <p:cNvPr id="5137" name="直接连接符 26"/>
          <p:cNvSpPr/>
          <p:nvPr>
            <p:custDataLst>
              <p:tags r:id="rId7"/>
            </p:custDataLst>
          </p:nvPr>
        </p:nvSpPr>
        <p:spPr>
          <a:xfrm>
            <a:off x="3308033" y="2325688"/>
            <a:ext cx="755650" cy="1587"/>
          </a:xfrm>
          <a:prstGeom prst="line">
            <a:avLst/>
          </a:prstGeom>
          <a:ln w="44450" cap="rnd" cmpd="sng">
            <a:solidFill>
              <a:srgbClr val="249F86"/>
            </a:solidFill>
            <a:prstDash val="solid"/>
            <a:bevel/>
            <a:headEnd type="none" w="med" len="med"/>
            <a:tailEnd type="none" w="med" len="med"/>
          </a:ln>
        </p:spPr>
      </p:sp>
      <p:sp>
        <p:nvSpPr>
          <p:cNvPr id="5138" name="文本框 28"/>
          <p:cNvSpPr/>
          <p:nvPr>
            <p:custDataLst>
              <p:tags r:id="rId8"/>
            </p:custDataLst>
          </p:nvPr>
        </p:nvSpPr>
        <p:spPr>
          <a:xfrm>
            <a:off x="7799070" y="1408430"/>
            <a:ext cx="568960" cy="916305"/>
          </a:xfrm>
          <a:prstGeom prst="rect">
            <a:avLst/>
          </a:prstGeom>
          <a:noFill/>
          <a:ln w="9525">
            <a:noFill/>
          </a:ln>
        </p:spPr>
        <p:txBody>
          <a:bodyPr wrap="square">
            <a:noAutofit/>
          </a:bodyPr>
          <a:lstStyle/>
          <a:p>
            <a:pPr eaLnBrk="1" hangingPunct="1"/>
            <a:r>
              <a:rPr lang="en-US" altLang="zh-CN" sz="6000" dirty="0">
                <a:solidFill>
                  <a:schemeClr val="bg1"/>
                </a:solidFill>
                <a:latin typeface="Calibri Light" panose="020F0302020204030204" pitchFamily="34" charset="0"/>
                <a:sym typeface="Calibri Light" panose="020F0302020204030204" pitchFamily="34" charset="0"/>
              </a:rPr>
              <a:t>2</a:t>
            </a:r>
            <a:endParaRPr lang="zh-CN" altLang="en-US" sz="6000" dirty="0">
              <a:solidFill>
                <a:schemeClr val="bg1"/>
              </a:solidFill>
              <a:latin typeface="Calibri Light" panose="020F0302020204030204" pitchFamily="34" charset="0"/>
              <a:sym typeface="Calibri Light" panose="020F0302020204030204" pitchFamily="34" charset="0"/>
            </a:endParaRPr>
          </a:p>
        </p:txBody>
      </p:sp>
      <p:grpSp>
        <p:nvGrpSpPr>
          <p:cNvPr id="5139" name="Group 19"/>
          <p:cNvGrpSpPr/>
          <p:nvPr>
            <p:custDataLst>
              <p:tags r:id="rId9"/>
            </p:custDataLst>
          </p:nvPr>
        </p:nvGrpSpPr>
        <p:grpSpPr>
          <a:xfrm>
            <a:off x="1922779" y="2515870"/>
            <a:ext cx="3678555" cy="786130"/>
            <a:chOff x="-774914" y="0"/>
            <a:chExt cx="3679570" cy="786599"/>
          </a:xfrm>
        </p:grpSpPr>
        <p:sp>
          <p:nvSpPr>
            <p:cNvPr id="15409" name="文本框 27"/>
            <p:cNvSpPr/>
            <p:nvPr>
              <p:custDataLst>
                <p:tags r:id="rId10"/>
              </p:custDataLst>
            </p:nvPr>
          </p:nvSpPr>
          <p:spPr>
            <a:xfrm>
              <a:off x="-774914" y="0"/>
              <a:ext cx="3679570" cy="522281"/>
            </a:xfrm>
            <a:prstGeom prst="rect">
              <a:avLst/>
            </a:prstGeom>
            <a:noFill/>
            <a:ln w="9525">
              <a:noFill/>
            </a:ln>
          </p:spPr>
          <p:txBody>
            <a:bodyPr wrap="square">
              <a:spAutoFit/>
            </a:bodyPr>
            <a:lstStyle/>
            <a:p>
              <a:pPr algn="ctr" eaLnBrk="1" hangingPunct="1"/>
              <a:r>
                <a:rPr lang="zh-CN" altLang="en-US" sz="2800" dirty="0">
                  <a:solidFill>
                    <a:schemeClr val="bg1"/>
                  </a:solidFill>
                  <a:latin typeface="Calibri" panose="020F0502020204030204" pitchFamily="34" charset="0"/>
                  <a:sym typeface="Calibri" panose="020F0502020204030204" pitchFamily="34" charset="0"/>
                </a:rPr>
                <a:t>创意与背景</a:t>
              </a:r>
              <a:endParaRPr lang="zh-CN" altLang="en-US" sz="2800" dirty="0">
                <a:solidFill>
                  <a:schemeClr val="bg1"/>
                </a:solidFill>
                <a:latin typeface="Calibri" panose="020F0502020204030204" pitchFamily="34" charset="0"/>
                <a:sym typeface="Calibri" panose="020F0502020204030204" pitchFamily="34" charset="0"/>
              </a:endParaRPr>
            </a:p>
          </p:txBody>
        </p:sp>
        <p:sp>
          <p:nvSpPr>
            <p:cNvPr id="15410" name="文本框 29"/>
            <p:cNvSpPr/>
            <p:nvPr>
              <p:custDataLst>
                <p:tags r:id="rId11"/>
              </p:custDataLst>
            </p:nvPr>
          </p:nvSpPr>
          <p:spPr>
            <a:xfrm>
              <a:off x="-603417" y="449213"/>
              <a:ext cx="3508073" cy="337386"/>
            </a:xfrm>
            <a:prstGeom prst="rect">
              <a:avLst/>
            </a:prstGeom>
            <a:noFill/>
            <a:ln w="9525">
              <a:noFill/>
            </a:ln>
          </p:spPr>
          <p:txBody>
            <a:bodyPr wrap="square">
              <a:spAutoFit/>
            </a:bodyPr>
            <a:lstStyle/>
            <a:p>
              <a:pPr algn="ctr" eaLnBrk="1" hangingPunct="1"/>
              <a:r>
                <a:rPr lang="en-US" altLang="zh-CN" sz="1600" dirty="0">
                  <a:solidFill>
                    <a:srgbClr val="D8D8D8"/>
                  </a:solidFill>
                  <a:latin typeface="Calibri" panose="020F0502020204030204" pitchFamily="34" charset="0"/>
                  <a:sym typeface="Calibri" panose="020F0502020204030204" pitchFamily="34" charset="0"/>
                </a:rPr>
                <a:t>Creativity &amp; Context</a:t>
              </a:r>
              <a:endParaRPr lang="en-US" altLang="zh-CN" sz="1600" dirty="0">
                <a:solidFill>
                  <a:srgbClr val="D8D8D8"/>
                </a:solidFill>
                <a:latin typeface="Calibri" panose="020F0502020204030204" pitchFamily="34" charset="0"/>
                <a:sym typeface="Calibri" panose="020F0502020204030204" pitchFamily="34" charset="0"/>
              </a:endParaRPr>
            </a:p>
          </p:txBody>
        </p:sp>
      </p:grpSp>
      <p:sp>
        <p:nvSpPr>
          <p:cNvPr id="5142" name="直接连接符 31"/>
          <p:cNvSpPr/>
          <p:nvPr>
            <p:custDataLst>
              <p:tags r:id="rId12"/>
            </p:custDataLst>
          </p:nvPr>
        </p:nvSpPr>
        <p:spPr>
          <a:xfrm>
            <a:off x="7694613" y="2324418"/>
            <a:ext cx="755650" cy="1587"/>
          </a:xfrm>
          <a:prstGeom prst="line">
            <a:avLst/>
          </a:prstGeom>
          <a:ln w="44450" cap="rnd" cmpd="sng">
            <a:solidFill>
              <a:srgbClr val="249F86"/>
            </a:solidFill>
            <a:prstDash val="solid"/>
            <a:bevel/>
            <a:headEnd type="none" w="med" len="med"/>
            <a:tailEnd type="none" w="med" len="med"/>
          </a:ln>
        </p:spPr>
      </p:sp>
      <p:sp>
        <p:nvSpPr>
          <p:cNvPr id="5143" name="文本框 33"/>
          <p:cNvSpPr/>
          <p:nvPr>
            <p:custDataLst>
              <p:tags r:id="rId13"/>
            </p:custDataLst>
          </p:nvPr>
        </p:nvSpPr>
        <p:spPr>
          <a:xfrm>
            <a:off x="3384868" y="3710305"/>
            <a:ext cx="568960" cy="1014730"/>
          </a:xfrm>
          <a:prstGeom prst="rect">
            <a:avLst/>
          </a:prstGeom>
          <a:noFill/>
          <a:ln w="9525">
            <a:noFill/>
          </a:ln>
        </p:spPr>
        <p:txBody>
          <a:bodyPr wrap="square">
            <a:spAutoFit/>
          </a:bodyPr>
          <a:lstStyle/>
          <a:p>
            <a:pPr eaLnBrk="1" hangingPunct="1"/>
            <a:r>
              <a:rPr lang="en-US" altLang="zh-CN" sz="6000" dirty="0">
                <a:solidFill>
                  <a:schemeClr val="bg1"/>
                </a:solidFill>
                <a:latin typeface="Calibri Light" panose="020F0302020204030204" pitchFamily="34" charset="0"/>
                <a:sym typeface="Calibri Light" panose="020F0302020204030204" pitchFamily="34" charset="0"/>
              </a:rPr>
              <a:t>3</a:t>
            </a:r>
            <a:endParaRPr lang="zh-CN" altLang="en-US" sz="6000" dirty="0">
              <a:solidFill>
                <a:schemeClr val="bg1"/>
              </a:solidFill>
              <a:latin typeface="Calibri Light" panose="020F0302020204030204" pitchFamily="34" charset="0"/>
              <a:sym typeface="Calibri Light" panose="020F0302020204030204" pitchFamily="34" charset="0"/>
            </a:endParaRPr>
          </a:p>
        </p:txBody>
      </p:sp>
      <p:grpSp>
        <p:nvGrpSpPr>
          <p:cNvPr id="5144" name="Group 24"/>
          <p:cNvGrpSpPr/>
          <p:nvPr>
            <p:custDataLst>
              <p:tags r:id="rId14"/>
            </p:custDataLst>
          </p:nvPr>
        </p:nvGrpSpPr>
        <p:grpSpPr>
          <a:xfrm>
            <a:off x="6758940" y="2503170"/>
            <a:ext cx="3190876" cy="798830"/>
            <a:chOff x="69887" y="-79422"/>
            <a:chExt cx="3192601" cy="799306"/>
          </a:xfrm>
        </p:grpSpPr>
        <p:sp>
          <p:nvSpPr>
            <p:cNvPr id="15407" name="文本框 32"/>
            <p:cNvSpPr/>
            <p:nvPr>
              <p:custDataLst>
                <p:tags r:id="rId15"/>
              </p:custDataLst>
            </p:nvPr>
          </p:nvSpPr>
          <p:spPr>
            <a:xfrm>
              <a:off x="69887" y="-79422"/>
              <a:ext cx="3120171" cy="461920"/>
            </a:xfrm>
            <a:prstGeom prst="rect">
              <a:avLst/>
            </a:prstGeom>
            <a:noFill/>
            <a:ln w="9525">
              <a:noFill/>
            </a:ln>
          </p:spPr>
          <p:txBody>
            <a:bodyPr wrap="square">
              <a:noAutofit/>
            </a:bodyPr>
            <a:lstStyle/>
            <a:p>
              <a:pPr algn="ctr" eaLnBrk="1" hangingPunct="1"/>
              <a:r>
                <a:rPr lang="zh-CN" altLang="en-US" sz="2800" dirty="0">
                  <a:solidFill>
                    <a:schemeClr val="bg1"/>
                  </a:solidFill>
                  <a:latin typeface="Calibri" panose="020F0502020204030204" pitchFamily="34" charset="0"/>
                  <a:sym typeface="Calibri" panose="020F0502020204030204" pitchFamily="34" charset="0"/>
                </a:rPr>
                <a:t>系统设计与实现</a:t>
              </a:r>
              <a:endParaRPr lang="zh-CN" altLang="en-US" sz="2800" dirty="0">
                <a:solidFill>
                  <a:schemeClr val="bg1"/>
                </a:solidFill>
                <a:latin typeface="Calibri" panose="020F0502020204030204" pitchFamily="34" charset="0"/>
                <a:sym typeface="Calibri" panose="020F0502020204030204" pitchFamily="34" charset="0"/>
              </a:endParaRPr>
            </a:p>
          </p:txBody>
        </p:sp>
        <p:sp>
          <p:nvSpPr>
            <p:cNvPr id="15408" name="文本框 34"/>
            <p:cNvSpPr/>
            <p:nvPr>
              <p:custDataLst>
                <p:tags r:id="rId16"/>
              </p:custDataLst>
            </p:nvPr>
          </p:nvSpPr>
          <p:spPr>
            <a:xfrm>
              <a:off x="133422" y="361531"/>
              <a:ext cx="3129066" cy="358353"/>
            </a:xfrm>
            <a:prstGeom prst="rect">
              <a:avLst/>
            </a:prstGeom>
            <a:noFill/>
            <a:ln w="9525">
              <a:noFill/>
            </a:ln>
          </p:spPr>
          <p:txBody>
            <a:bodyPr wrap="square">
              <a:noAutofit/>
            </a:bodyPr>
            <a:lstStyle/>
            <a:p>
              <a:pPr eaLnBrk="1" hangingPunct="1"/>
              <a:r>
                <a:rPr lang="en-US" altLang="zh-CN" sz="1600" dirty="0">
                  <a:solidFill>
                    <a:srgbClr val="D8D8D8"/>
                  </a:solidFill>
                  <a:latin typeface="Calibri" panose="020F0502020204030204" pitchFamily="34" charset="0"/>
                  <a:sym typeface="Calibri" panose="020F0502020204030204" pitchFamily="34" charset="0"/>
                </a:rPr>
                <a:t>System design and implementation</a:t>
              </a:r>
              <a:endParaRPr lang="en-US" altLang="zh-CN" sz="1600" dirty="0">
                <a:solidFill>
                  <a:srgbClr val="D8D8D8"/>
                </a:solidFill>
                <a:latin typeface="Calibri" panose="020F0502020204030204" pitchFamily="34" charset="0"/>
                <a:sym typeface="Calibri" panose="020F0502020204030204" pitchFamily="34" charset="0"/>
              </a:endParaRPr>
            </a:p>
          </p:txBody>
        </p:sp>
      </p:grpSp>
      <p:sp>
        <p:nvSpPr>
          <p:cNvPr id="5151" name="直接连接符 58"/>
          <p:cNvSpPr/>
          <p:nvPr>
            <p:custDataLst>
              <p:tags r:id="rId17"/>
            </p:custDataLst>
          </p:nvPr>
        </p:nvSpPr>
        <p:spPr>
          <a:xfrm>
            <a:off x="7798753" y="4667250"/>
            <a:ext cx="755650" cy="0"/>
          </a:xfrm>
          <a:prstGeom prst="line">
            <a:avLst/>
          </a:prstGeom>
          <a:ln w="44450" cap="rnd" cmpd="sng">
            <a:solidFill>
              <a:srgbClr val="249F86"/>
            </a:solidFill>
            <a:prstDash val="solid"/>
            <a:bevel/>
            <a:headEnd type="none" w="med" len="med"/>
            <a:tailEnd type="none" w="med" len="med"/>
          </a:ln>
        </p:spPr>
      </p:sp>
      <p:sp>
        <p:nvSpPr>
          <p:cNvPr id="5152" name="文本框 60"/>
          <p:cNvSpPr/>
          <p:nvPr>
            <p:custDataLst>
              <p:tags r:id="rId18"/>
            </p:custDataLst>
          </p:nvPr>
        </p:nvSpPr>
        <p:spPr>
          <a:xfrm>
            <a:off x="7924165" y="3715385"/>
            <a:ext cx="526415" cy="851535"/>
          </a:xfrm>
          <a:prstGeom prst="rect">
            <a:avLst/>
          </a:prstGeom>
          <a:noFill/>
          <a:ln w="9525">
            <a:noFill/>
          </a:ln>
        </p:spPr>
        <p:txBody>
          <a:bodyPr wrap="none">
            <a:noAutofit/>
          </a:bodyPr>
          <a:lstStyle/>
          <a:p>
            <a:pPr eaLnBrk="1" hangingPunct="1"/>
            <a:r>
              <a:rPr lang="en-US" altLang="zh-CN" sz="6000" dirty="0">
                <a:solidFill>
                  <a:schemeClr val="bg1"/>
                </a:solidFill>
                <a:latin typeface="Calibri Light" panose="020F0302020204030204" pitchFamily="34" charset="0"/>
                <a:sym typeface="Calibri Light" panose="020F0302020204030204" pitchFamily="34" charset="0"/>
              </a:rPr>
              <a:t>4</a:t>
            </a:r>
            <a:endParaRPr lang="zh-CN" altLang="en-US" sz="6000" dirty="0">
              <a:solidFill>
                <a:schemeClr val="bg1"/>
              </a:solidFill>
              <a:latin typeface="Calibri Light" panose="020F0302020204030204" pitchFamily="34" charset="0"/>
              <a:sym typeface="Calibri Light" panose="020F0302020204030204" pitchFamily="34" charset="0"/>
            </a:endParaRPr>
          </a:p>
        </p:txBody>
      </p:sp>
      <p:grpSp>
        <p:nvGrpSpPr>
          <p:cNvPr id="5153" name="Group 33"/>
          <p:cNvGrpSpPr/>
          <p:nvPr>
            <p:custDataLst>
              <p:tags r:id="rId19"/>
            </p:custDataLst>
          </p:nvPr>
        </p:nvGrpSpPr>
        <p:grpSpPr>
          <a:xfrm>
            <a:off x="7369810" y="4812030"/>
            <a:ext cx="2127250" cy="720090"/>
            <a:chOff x="0" y="0"/>
            <a:chExt cx="2125773" cy="718936"/>
          </a:xfrm>
        </p:grpSpPr>
        <p:sp>
          <p:nvSpPr>
            <p:cNvPr id="15403" name="文本框 59"/>
            <p:cNvSpPr/>
            <p:nvPr>
              <p:custDataLst>
                <p:tags r:id="rId20"/>
              </p:custDataLst>
            </p:nvPr>
          </p:nvSpPr>
          <p:spPr>
            <a:xfrm>
              <a:off x="0" y="0"/>
              <a:ext cx="2125773" cy="521133"/>
            </a:xfrm>
            <a:prstGeom prst="rect">
              <a:avLst/>
            </a:prstGeom>
            <a:noFill/>
            <a:ln w="9525">
              <a:noFill/>
            </a:ln>
          </p:spPr>
          <p:txBody>
            <a:bodyPr wrap="square">
              <a:noAutofit/>
            </a:bodyPr>
            <a:lstStyle/>
            <a:p>
              <a:pPr eaLnBrk="1" hangingPunct="1"/>
              <a:r>
                <a:rPr lang="zh-CN" altLang="en-US" sz="2800" dirty="0">
                  <a:solidFill>
                    <a:schemeClr val="bg1"/>
                  </a:solidFill>
                  <a:latin typeface="Calibri" panose="020F0502020204030204" pitchFamily="34" charset="0"/>
                  <a:sym typeface="Calibri" panose="020F0502020204030204" pitchFamily="34" charset="0"/>
                </a:rPr>
                <a:t>成果与创新</a:t>
              </a:r>
              <a:endParaRPr lang="zh-CN" altLang="en-US" sz="2800" dirty="0">
                <a:solidFill>
                  <a:schemeClr val="bg1"/>
                </a:solidFill>
                <a:latin typeface="Calibri" panose="020F0502020204030204" pitchFamily="34" charset="0"/>
                <a:sym typeface="Calibri" panose="020F0502020204030204" pitchFamily="34" charset="0"/>
              </a:endParaRPr>
            </a:p>
          </p:txBody>
        </p:sp>
        <p:sp>
          <p:nvSpPr>
            <p:cNvPr id="15404" name="文本框 61"/>
            <p:cNvSpPr/>
            <p:nvPr>
              <p:custDataLst>
                <p:tags r:id="rId21"/>
              </p:custDataLst>
            </p:nvPr>
          </p:nvSpPr>
          <p:spPr>
            <a:xfrm>
              <a:off x="1" y="382291"/>
              <a:ext cx="2031224" cy="336645"/>
            </a:xfrm>
            <a:prstGeom prst="rect">
              <a:avLst/>
            </a:prstGeom>
            <a:noFill/>
            <a:ln w="9525">
              <a:noFill/>
            </a:ln>
          </p:spPr>
          <p:txBody>
            <a:bodyPr wrap="square">
              <a:spAutoFit/>
            </a:bodyPr>
            <a:lstStyle/>
            <a:p>
              <a:pPr eaLnBrk="1" hangingPunct="1"/>
              <a:r>
                <a:rPr lang="en-US" altLang="zh-CN" sz="1600" dirty="0">
                  <a:solidFill>
                    <a:srgbClr val="D8D8D8"/>
                  </a:solidFill>
                  <a:latin typeface="Calibri" panose="020F0502020204030204" pitchFamily="34" charset="0"/>
                  <a:sym typeface="Calibri" panose="020F0502020204030204" pitchFamily="34" charset="0"/>
                </a:rPr>
                <a:t>Results &amp; Innovations</a:t>
              </a:r>
              <a:endParaRPr lang="en-US" altLang="zh-CN" sz="1600" dirty="0">
                <a:solidFill>
                  <a:srgbClr val="D8D8D8"/>
                </a:solidFill>
                <a:latin typeface="Calibri" panose="020F0502020204030204" pitchFamily="34" charset="0"/>
                <a:sym typeface="Calibri" panose="020F0502020204030204" pitchFamily="34" charset="0"/>
              </a:endParaRPr>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125"/>
                                        </p:tgtEl>
                                        <p:attrNameLst>
                                          <p:attrName>style.visibility</p:attrName>
                                        </p:attrNameLst>
                                      </p:cBhvr>
                                      <p:to>
                                        <p:strVal val="visible"/>
                                      </p:to>
                                    </p:set>
                                    <p:animEffect filter="wipe(down)">
                                      <p:cBhvr>
                                        <p:cTn id="7" dur="350"/>
                                        <p:tgtEl>
                                          <p:spTgt spid="512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126"/>
                                        </p:tgtEl>
                                        <p:attrNameLst>
                                          <p:attrName>style.visibility</p:attrName>
                                        </p:attrNameLst>
                                      </p:cBhvr>
                                      <p:to>
                                        <p:strVal val="visible"/>
                                      </p:to>
                                    </p:set>
                                    <p:animEffect filter="dissolve">
                                      <p:cBhvr>
                                        <p:cTn id="10" dur="500"/>
                                        <p:tgtEl>
                                          <p:spTgt spid="5126"/>
                                        </p:tgtEl>
                                      </p:cBhvr>
                                    </p:animEffect>
                                  </p:childTnLst>
                                </p:cTn>
                              </p:par>
                              <p:par>
                                <p:cTn id="11" presetID="22" presetClass="entr" presetSubtype="8" fill="hold" nodeType="withEffect">
                                  <p:stCondLst>
                                    <p:cond delay="0"/>
                                  </p:stCondLst>
                                  <p:childTnLst>
                                    <p:set>
                                      <p:cBhvr>
                                        <p:cTn id="12" dur="1" fill="hold">
                                          <p:stCondLst>
                                            <p:cond delay="0"/>
                                          </p:stCondLst>
                                        </p:cTn>
                                        <p:tgtEl>
                                          <p:spTgt spid="5132"/>
                                        </p:tgtEl>
                                        <p:attrNameLst>
                                          <p:attrName>style.visibility</p:attrName>
                                        </p:attrNameLst>
                                      </p:cBhvr>
                                      <p:to>
                                        <p:strVal val="visible"/>
                                      </p:to>
                                    </p:set>
                                    <p:animEffect filter="wipe(left)">
                                      <p:cBhvr>
                                        <p:cTn id="13" dur="250"/>
                                        <p:tgtEl>
                                          <p:spTgt spid="513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133"/>
                                        </p:tgtEl>
                                        <p:attrNameLst>
                                          <p:attrName>style.visibility</p:attrName>
                                        </p:attrNameLst>
                                      </p:cBhvr>
                                      <p:to>
                                        <p:strVal val="visible"/>
                                      </p:to>
                                    </p:set>
                                    <p:animEffect filter="dissolve">
                                      <p:cBhvr>
                                        <p:cTn id="16" dur="250"/>
                                        <p:tgtEl>
                                          <p:spTgt spid="5133"/>
                                        </p:tgtEl>
                                      </p:cBhvr>
                                    </p:animEffect>
                                  </p:childTnLst>
                                </p:cTn>
                              </p:par>
                              <p:par>
                                <p:cTn id="17" presetID="22" presetClass="entr" presetSubtype="1" fill="hold" nodeType="withEffect">
                                  <p:stCondLst>
                                    <p:cond delay="0"/>
                                  </p:stCondLst>
                                  <p:childTnLst>
                                    <p:set>
                                      <p:cBhvr>
                                        <p:cTn id="18" dur="1000" fill="hold">
                                          <p:stCondLst>
                                            <p:cond delay="0"/>
                                          </p:stCondLst>
                                        </p:cTn>
                                        <p:tgtEl>
                                          <p:spTgt spid="5134"/>
                                        </p:tgtEl>
                                        <p:attrNameLst>
                                          <p:attrName>style.visibility</p:attrName>
                                        </p:attrNameLst>
                                      </p:cBhvr>
                                      <p:to>
                                        <p:strVal val="visible"/>
                                      </p:to>
                                    </p:set>
                                    <p:animEffect filter="wipe(up)">
                                      <p:cBhvr>
                                        <p:cTn id="19" dur="1000"/>
                                        <p:tgtEl>
                                          <p:spTgt spid="5134"/>
                                        </p:tgtEl>
                                      </p:cBhvr>
                                    </p:animEffect>
                                  </p:childTnLst>
                                </p:cTn>
                              </p:par>
                              <p:par>
                                <p:cTn id="20" presetID="22" presetClass="entr" presetSubtype="8" fill="hold" nodeType="withEffect">
                                  <p:stCondLst>
                                    <p:cond delay="0"/>
                                  </p:stCondLst>
                                  <p:childTnLst>
                                    <p:set>
                                      <p:cBhvr>
                                        <p:cTn id="21" dur="1" fill="hold">
                                          <p:stCondLst>
                                            <p:cond delay="0"/>
                                          </p:stCondLst>
                                        </p:cTn>
                                        <p:tgtEl>
                                          <p:spTgt spid="5137"/>
                                        </p:tgtEl>
                                        <p:attrNameLst>
                                          <p:attrName>style.visibility</p:attrName>
                                        </p:attrNameLst>
                                      </p:cBhvr>
                                      <p:to>
                                        <p:strVal val="visible"/>
                                      </p:to>
                                    </p:set>
                                    <p:animEffect filter="wipe(left)">
                                      <p:cBhvr>
                                        <p:cTn id="22" dur="250"/>
                                        <p:tgtEl>
                                          <p:spTgt spid="513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5138"/>
                                        </p:tgtEl>
                                        <p:attrNameLst>
                                          <p:attrName>style.visibility</p:attrName>
                                        </p:attrNameLst>
                                      </p:cBhvr>
                                      <p:to>
                                        <p:strVal val="visible"/>
                                      </p:to>
                                    </p:set>
                                    <p:animEffect filter="dissolve">
                                      <p:cBhvr>
                                        <p:cTn id="25" dur="250"/>
                                        <p:tgtEl>
                                          <p:spTgt spid="5138"/>
                                        </p:tgtEl>
                                      </p:cBhvr>
                                    </p:animEffect>
                                  </p:childTnLst>
                                </p:cTn>
                              </p:par>
                              <p:par>
                                <p:cTn id="26" presetID="22" presetClass="entr" presetSubtype="1" fill="hold" nodeType="withEffect">
                                  <p:stCondLst>
                                    <p:cond delay="0"/>
                                  </p:stCondLst>
                                  <p:childTnLst>
                                    <p:set>
                                      <p:cBhvr>
                                        <p:cTn id="27" dur="1000" fill="hold">
                                          <p:stCondLst>
                                            <p:cond delay="0"/>
                                          </p:stCondLst>
                                        </p:cTn>
                                        <p:tgtEl>
                                          <p:spTgt spid="5139"/>
                                        </p:tgtEl>
                                        <p:attrNameLst>
                                          <p:attrName>style.visibility</p:attrName>
                                        </p:attrNameLst>
                                      </p:cBhvr>
                                      <p:to>
                                        <p:strVal val="visible"/>
                                      </p:to>
                                    </p:set>
                                    <p:animEffect filter="wipe(up)">
                                      <p:cBhvr>
                                        <p:cTn id="28" dur="1000"/>
                                        <p:tgtEl>
                                          <p:spTgt spid="5139"/>
                                        </p:tgtEl>
                                      </p:cBhvr>
                                    </p:animEffect>
                                  </p:childTnLst>
                                </p:cTn>
                              </p:par>
                              <p:par>
                                <p:cTn id="29" presetID="22" presetClass="entr" presetSubtype="8" fill="hold" nodeType="withEffect">
                                  <p:stCondLst>
                                    <p:cond delay="0"/>
                                  </p:stCondLst>
                                  <p:childTnLst>
                                    <p:set>
                                      <p:cBhvr>
                                        <p:cTn id="30" dur="1" fill="hold">
                                          <p:stCondLst>
                                            <p:cond delay="0"/>
                                          </p:stCondLst>
                                        </p:cTn>
                                        <p:tgtEl>
                                          <p:spTgt spid="5142"/>
                                        </p:tgtEl>
                                        <p:attrNameLst>
                                          <p:attrName>style.visibility</p:attrName>
                                        </p:attrNameLst>
                                      </p:cBhvr>
                                      <p:to>
                                        <p:strVal val="visible"/>
                                      </p:to>
                                    </p:set>
                                    <p:animEffect filter="wipe(left)">
                                      <p:cBhvr>
                                        <p:cTn id="31" dur="250"/>
                                        <p:tgtEl>
                                          <p:spTgt spid="514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5143"/>
                                        </p:tgtEl>
                                        <p:attrNameLst>
                                          <p:attrName>style.visibility</p:attrName>
                                        </p:attrNameLst>
                                      </p:cBhvr>
                                      <p:to>
                                        <p:strVal val="visible"/>
                                      </p:to>
                                    </p:set>
                                    <p:animEffect filter="dissolve">
                                      <p:cBhvr>
                                        <p:cTn id="34" dur="250"/>
                                        <p:tgtEl>
                                          <p:spTgt spid="5143"/>
                                        </p:tgtEl>
                                      </p:cBhvr>
                                    </p:animEffect>
                                  </p:childTnLst>
                                </p:cTn>
                              </p:par>
                              <p:par>
                                <p:cTn id="35" presetID="22" presetClass="entr" presetSubtype="1" fill="hold" nodeType="withEffect">
                                  <p:stCondLst>
                                    <p:cond delay="0"/>
                                  </p:stCondLst>
                                  <p:childTnLst>
                                    <p:set>
                                      <p:cBhvr>
                                        <p:cTn id="36" dur="1000" fill="hold">
                                          <p:stCondLst>
                                            <p:cond delay="0"/>
                                          </p:stCondLst>
                                        </p:cTn>
                                        <p:tgtEl>
                                          <p:spTgt spid="5144"/>
                                        </p:tgtEl>
                                        <p:attrNameLst>
                                          <p:attrName>style.visibility</p:attrName>
                                        </p:attrNameLst>
                                      </p:cBhvr>
                                      <p:to>
                                        <p:strVal val="visible"/>
                                      </p:to>
                                    </p:set>
                                    <p:animEffect filter="wipe(up)">
                                      <p:cBhvr>
                                        <p:cTn id="37" dur="1000"/>
                                        <p:tgtEl>
                                          <p:spTgt spid="5144"/>
                                        </p:tgtEl>
                                      </p:cBhvr>
                                    </p:animEffect>
                                  </p:childTnLst>
                                </p:cTn>
                              </p:par>
                              <p:par>
                                <p:cTn id="38" presetID="22" presetClass="entr" presetSubtype="8" fill="hold" nodeType="withEffect">
                                  <p:stCondLst>
                                    <p:cond delay="0"/>
                                  </p:stCondLst>
                                  <p:childTnLst>
                                    <p:set>
                                      <p:cBhvr>
                                        <p:cTn id="39" dur="1" fill="hold">
                                          <p:stCondLst>
                                            <p:cond delay="0"/>
                                          </p:stCondLst>
                                        </p:cTn>
                                        <p:tgtEl>
                                          <p:spTgt spid="5151"/>
                                        </p:tgtEl>
                                        <p:attrNameLst>
                                          <p:attrName>style.visibility</p:attrName>
                                        </p:attrNameLst>
                                      </p:cBhvr>
                                      <p:to>
                                        <p:strVal val="visible"/>
                                      </p:to>
                                    </p:set>
                                    <p:animEffect filter="wipe(left)">
                                      <p:cBhvr>
                                        <p:cTn id="40" dur="250"/>
                                        <p:tgtEl>
                                          <p:spTgt spid="5151"/>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152"/>
                                        </p:tgtEl>
                                        <p:attrNameLst>
                                          <p:attrName>style.visibility</p:attrName>
                                        </p:attrNameLst>
                                      </p:cBhvr>
                                      <p:to>
                                        <p:strVal val="visible"/>
                                      </p:to>
                                    </p:set>
                                    <p:animEffect filter="dissolve">
                                      <p:cBhvr>
                                        <p:cTn id="43" dur="250"/>
                                        <p:tgtEl>
                                          <p:spTgt spid="5152"/>
                                        </p:tgtEl>
                                      </p:cBhvr>
                                    </p:animEffect>
                                  </p:childTnLst>
                                </p:cTn>
                              </p:par>
                              <p:par>
                                <p:cTn id="44" presetID="22" presetClass="entr" presetSubtype="1" fill="hold" nodeType="withEffect">
                                  <p:stCondLst>
                                    <p:cond delay="0"/>
                                  </p:stCondLst>
                                  <p:childTnLst>
                                    <p:set>
                                      <p:cBhvr>
                                        <p:cTn id="45" dur="1000" fill="hold">
                                          <p:stCondLst>
                                            <p:cond delay="0"/>
                                          </p:stCondLst>
                                        </p:cTn>
                                        <p:tgtEl>
                                          <p:spTgt spid="5153"/>
                                        </p:tgtEl>
                                        <p:attrNameLst>
                                          <p:attrName>style.visibility</p:attrName>
                                        </p:attrNameLst>
                                      </p:cBhvr>
                                      <p:to>
                                        <p:strVal val="visible"/>
                                      </p:to>
                                    </p:set>
                                    <p:animEffect filter="wipe(up)">
                                      <p:cBhvr>
                                        <p:cTn id="46" dur="1000"/>
                                        <p:tgtEl>
                                          <p:spTgt spid="5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5" grpId="0" bldLvl="0" animBg="1"/>
      <p:bldP spid="5126" grpId="0" bldLvl="0"/>
      <p:bldP spid="5133" grpId="0" bldLvl="0"/>
      <p:bldP spid="5138" grpId="0" bldLvl="0"/>
      <p:bldP spid="5143" grpId="0" bldLvl="0"/>
      <p:bldP spid="5152" grpId="0" bldLvl="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9459"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9220" name="文本框 4"/>
          <p:cNvSpPr/>
          <p:nvPr/>
        </p:nvSpPr>
        <p:spPr>
          <a:xfrm>
            <a:off x="247650" y="55563"/>
            <a:ext cx="3589444" cy="830997"/>
          </a:xfrm>
          <a:prstGeom prst="rect">
            <a:avLst/>
          </a:prstGeom>
          <a:noFill/>
          <a:ln w="9525">
            <a:noFill/>
          </a:ln>
        </p:spPr>
        <p:txBody>
          <a:bodyPr wrap="none">
            <a:spAutoFit/>
          </a:bodyPr>
          <a:lstStyle/>
          <a:p>
            <a:pPr eaLnBrk="1" hangingPunct="1"/>
            <a:r>
              <a:rPr lang="en-US" altLang="zh-CN" sz="4800" b="1" dirty="0">
                <a:solidFill>
                  <a:schemeClr val="bg1"/>
                </a:solidFill>
                <a:latin typeface="Calibri" panose="020F0502020204030204" pitchFamily="34" charset="0"/>
                <a:sym typeface="Calibri" panose="020F0502020204030204" pitchFamily="34" charset="0"/>
              </a:rPr>
              <a:t>2.4 </a:t>
            </a:r>
            <a:r>
              <a:rPr lang="zh-CN" altLang="en-US" sz="4800" b="1" dirty="0">
                <a:solidFill>
                  <a:schemeClr val="bg1"/>
                </a:solidFill>
                <a:latin typeface="Calibri" panose="020F0502020204030204" pitchFamily="34" charset="0"/>
                <a:sym typeface="Calibri" panose="020F0502020204030204" pitchFamily="34" charset="0"/>
              </a:rPr>
              <a:t>详细设计</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9226" name="Group 10"/>
          <p:cNvGrpSpPr/>
          <p:nvPr/>
        </p:nvGrpSpPr>
        <p:grpSpPr>
          <a:xfrm>
            <a:off x="5780088" y="6584950"/>
            <a:ext cx="638175" cy="246221"/>
            <a:chOff x="0" y="0"/>
            <a:chExt cx="637959" cy="246140"/>
          </a:xfrm>
        </p:grpSpPr>
        <p:sp>
          <p:nvSpPr>
            <p:cNvPr id="19480"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19481"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19482"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17</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14" name="文本框 13"/>
          <p:cNvSpPr txBox="1"/>
          <p:nvPr/>
        </p:nvSpPr>
        <p:spPr>
          <a:xfrm>
            <a:off x="438277" y="949727"/>
            <a:ext cx="11553854" cy="1274308"/>
          </a:xfrm>
          <a:prstGeom prst="rect">
            <a:avLst/>
          </a:prstGeom>
          <a:noFill/>
        </p:spPr>
        <p:txBody>
          <a:bodyPr wrap="square" rtlCol="0">
            <a:noAutofit/>
          </a:bodyPr>
          <a:lstStyle/>
          <a:p>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  构建好特征工程后，我们得到训练集和测试集。随后，将训练集分成</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train1</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train2</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train3</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train4</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train5</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。接下来，选择</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GBDT</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SVC</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和</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Random Forest</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这三种作为基模型。三个基模型训练完毕后，将三个模型在训练集上的预测值分别作为</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3</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个“特征”</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A1</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A2</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A3</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，使用</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LR</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模型进行训练</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a:t>
            </a:r>
            <a:endParaRPr lang="en-US" altLang="zh-CN" sz="2000" dirty="0">
              <a:solidFill>
                <a:schemeClr val="bg1"/>
              </a:solidFill>
              <a:latin typeface="仿宋" panose="02010609060101010101" charset="-122"/>
              <a:ea typeface="仿宋" panose="02010609060101010101" charset="-122"/>
              <a:cs typeface="仿宋" panose="02010609060101010101" charset="-122"/>
              <a:sym typeface="+mn-ea"/>
            </a:endParaRPr>
          </a:p>
          <a:p>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在对数据进行预测时，使用训练好的</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LR</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模型，在三个基模型之前在测试集上的预测值所构建的三个“特征”的值</a:t>
            </a:r>
            <a:r>
              <a:rPr lang="en-US" altLang="zh-CN" sz="2000" dirty="0">
                <a:solidFill>
                  <a:schemeClr val="bg1"/>
                </a:solidFill>
                <a:latin typeface="仿宋" panose="02010609060101010101" charset="-122"/>
                <a:ea typeface="仿宋" panose="02010609060101010101" charset="-122"/>
                <a:cs typeface="仿宋" panose="02010609060101010101" charset="-122"/>
                <a:sym typeface="+mn-ea"/>
              </a:rPr>
              <a:t>(B1,B2,B3)</a:t>
            </a:r>
            <a:r>
              <a:rPr lang="zh-CN" altLang="en-US" sz="2000" dirty="0">
                <a:solidFill>
                  <a:schemeClr val="bg1"/>
                </a:solidFill>
                <a:latin typeface="仿宋" panose="02010609060101010101" charset="-122"/>
                <a:ea typeface="仿宋" panose="02010609060101010101" charset="-122"/>
                <a:cs typeface="仿宋" panose="02010609060101010101" charset="-122"/>
                <a:sym typeface="+mn-ea"/>
              </a:rPr>
              <a:t>上，进行预测，得出最终的预测类别。</a:t>
            </a:r>
            <a:endParaRPr sz="2000" dirty="0">
              <a:solidFill>
                <a:schemeClr val="bg1"/>
              </a:solidFill>
              <a:latin typeface="仿宋" panose="02010609060101010101" charset="-122"/>
              <a:ea typeface="仿宋" panose="02010609060101010101" charset="-122"/>
              <a:cs typeface="仿宋" panose="02010609060101010101" charset="-122"/>
              <a:sym typeface="+mn-ea"/>
            </a:endParaRPr>
          </a:p>
        </p:txBody>
      </p:sp>
      <p:pic>
        <p:nvPicPr>
          <p:cNvPr id="2" name="图片 1" descr="QQ图片20240718195443"/>
          <p:cNvPicPr>
            <a:picLocks noChangeAspect="1"/>
          </p:cNvPicPr>
          <p:nvPr/>
        </p:nvPicPr>
        <p:blipFill>
          <a:blip r:embed="rId2"/>
          <a:srcRect l="-217" t="10879" r="1278" b="16307"/>
          <a:stretch>
            <a:fillRect/>
          </a:stretch>
        </p:blipFill>
        <p:spPr>
          <a:xfrm>
            <a:off x="835976" y="2656138"/>
            <a:ext cx="10223551" cy="3994236"/>
          </a:xfrm>
          <a:prstGeom prst="rect">
            <a:avLst/>
          </a:prstGeom>
        </p:spPr>
      </p:pic>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9220"/>
                                        </p:tgtEl>
                                        <p:attrNameLst>
                                          <p:attrName>style.visibility</p:attrName>
                                        </p:attrNameLst>
                                      </p:cBhvr>
                                      <p:to>
                                        <p:strVal val="visible"/>
                                      </p:to>
                                    </p:set>
                                    <p:animEffect filter="dissolve">
                                      <p:cBhvr>
                                        <p:cTn id="7" dur="500"/>
                                        <p:tgtEl>
                                          <p:spTgt spid="9220"/>
                                        </p:tgtEl>
                                      </p:cBhvr>
                                    </p:animEffect>
                                  </p:childTnLst>
                                </p:cTn>
                              </p:par>
                              <p:par>
                                <p:cTn id="8" presetID="9" presetClass="entr" presetSubtype="0" fill="hold" nodeType="withEffect">
                                  <p:stCondLst>
                                    <p:cond delay="0"/>
                                  </p:stCondLst>
                                  <p:childTnLst>
                                    <p:set>
                                      <p:cBhvr>
                                        <p:cTn id="9" dur="1" fill="hold">
                                          <p:stCondLst>
                                            <p:cond delay="0"/>
                                          </p:stCondLst>
                                        </p:cTn>
                                        <p:tgtEl>
                                          <p:spTgt spid="9226"/>
                                        </p:tgtEl>
                                        <p:attrNameLst>
                                          <p:attrName>style.visibility</p:attrName>
                                        </p:attrNameLst>
                                      </p:cBhvr>
                                      <p:to>
                                        <p:strVal val="visible"/>
                                      </p:to>
                                    </p:set>
                                    <p:animEffect filter="dissolve">
                                      <p:cBhvr>
                                        <p:cTn id="10" dur="500"/>
                                        <p:tgtEl>
                                          <p:spTgt spid="9226"/>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1000"/>
                                        <p:tgtEl>
                                          <p:spTgt spid="14"/>
                                        </p:tgtEl>
                                      </p:cBhvr>
                                    </p:animEffect>
                                    <p:anim calcmode="lin" valueType="num">
                                      <p:cBhvr>
                                        <p:cTn id="16" dur="1000" fill="hold"/>
                                        <p:tgtEl>
                                          <p:spTgt spid="14"/>
                                        </p:tgtEl>
                                        <p:attrNameLst>
                                          <p:attrName>ppt_x</p:attrName>
                                        </p:attrNameLst>
                                      </p:cBhvr>
                                      <p:tavLst>
                                        <p:tav tm="0">
                                          <p:val>
                                            <p:strVal val="#ppt_x"/>
                                          </p:val>
                                        </p:tav>
                                        <p:tav tm="100000">
                                          <p:val>
                                            <p:strVal val="#ppt_x"/>
                                          </p:val>
                                        </p:tav>
                                      </p:tavLst>
                                    </p:anim>
                                    <p:anim calcmode="lin" valueType="num">
                                      <p:cBhvr>
                                        <p:cTn id="1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bldLvl="0"/>
      <p:bldP spid="14" grpId="0"/>
      <p:bldP spid="14"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6387"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1638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6149" name="矩形 3"/>
          <p:cNvSpPr/>
          <p:nvPr/>
        </p:nvSpPr>
        <p:spPr>
          <a:xfrm>
            <a:off x="0" y="2171700"/>
            <a:ext cx="12192000" cy="2628900"/>
          </a:xfrm>
          <a:prstGeom prst="rect">
            <a:avLst/>
          </a:prstGeom>
          <a:solidFill>
            <a:srgbClr val="FFFFFF">
              <a:alpha val="7059"/>
            </a:srgbClr>
          </a:solidFill>
          <a:ln w="12700">
            <a:noFill/>
          </a:ln>
        </p:spPr>
        <p:txBody>
          <a:bodyPr anchor="ctr" anchorCtr="0"/>
          <a:lstStyle/>
          <a:p>
            <a:pPr algn="ct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6150" name="文本框 5"/>
          <p:cNvSpPr/>
          <p:nvPr/>
        </p:nvSpPr>
        <p:spPr>
          <a:xfrm>
            <a:off x="4008121" y="2652713"/>
            <a:ext cx="4175125" cy="1014730"/>
          </a:xfrm>
          <a:prstGeom prst="rect">
            <a:avLst/>
          </a:prstGeom>
          <a:noFill/>
          <a:ln w="9525">
            <a:noFill/>
          </a:ln>
        </p:spPr>
        <p:txBody>
          <a:bodyPr wrap="none">
            <a:spAutoFit/>
          </a:bodyPr>
          <a:lstStyle/>
          <a:p>
            <a:pPr algn="ctr" eaLnBrk="1" hangingPunct="1"/>
            <a:r>
              <a:rPr lang="en-US" altLang="zh-CN" sz="6000" dirty="0">
                <a:solidFill>
                  <a:schemeClr val="bg1"/>
                </a:solidFill>
                <a:latin typeface="Calibri" panose="020F0502020204030204" pitchFamily="34" charset="0"/>
                <a:sym typeface="Calibri" panose="020F0502020204030204" pitchFamily="34" charset="0"/>
              </a:rPr>
              <a:t>03 </a:t>
            </a:r>
            <a:r>
              <a:rPr lang="zh-CN" altLang="en-US" sz="6000" dirty="0">
                <a:solidFill>
                  <a:schemeClr val="bg1"/>
                </a:solidFill>
                <a:latin typeface="Calibri" panose="020F0502020204030204" pitchFamily="34" charset="0"/>
                <a:sym typeface="Calibri" panose="020F0502020204030204" pitchFamily="34" charset="0"/>
              </a:rPr>
              <a:t>功能展示</a:t>
            </a:r>
            <a:endParaRPr lang="zh-CN" altLang="en-US" sz="6000" dirty="0">
              <a:solidFill>
                <a:schemeClr val="bg1"/>
              </a:solidFill>
              <a:latin typeface="Calibri" panose="020F0502020204030204" pitchFamily="34" charset="0"/>
              <a:sym typeface="Calibri" panose="020F0502020204030204" pitchFamily="34" charset="0"/>
            </a:endParaRPr>
          </a:p>
        </p:txBody>
      </p:sp>
      <p:sp>
        <p:nvSpPr>
          <p:cNvPr id="6151" name="文本框 6"/>
          <p:cNvSpPr/>
          <p:nvPr/>
        </p:nvSpPr>
        <p:spPr>
          <a:xfrm>
            <a:off x="4382135" y="3581400"/>
            <a:ext cx="3428365" cy="398780"/>
          </a:xfrm>
          <a:prstGeom prst="rect">
            <a:avLst/>
          </a:prstGeom>
          <a:noFill/>
          <a:ln w="9525">
            <a:noFill/>
          </a:ln>
        </p:spPr>
        <p:txBody>
          <a:bodyPr wrap="square">
            <a:spAutoFit/>
          </a:bodyPr>
          <a:lstStyle/>
          <a:p>
            <a:pPr algn="ctr" eaLnBrk="1" hangingPunct="1"/>
            <a:r>
              <a:rPr lang="en-US" altLang="zh-CN" sz="2000" dirty="0">
                <a:solidFill>
                  <a:srgbClr val="D8D8D8"/>
                </a:solidFill>
                <a:latin typeface="Calibri" panose="020F0502020204030204" pitchFamily="34" charset="0"/>
                <a:sym typeface="Calibri" panose="020F0502020204030204" pitchFamily="34" charset="0"/>
              </a:rPr>
              <a:t>Feature display</a:t>
            </a:r>
            <a:endParaRPr lang="zh-CN" altLang="en-US" sz="2000" dirty="0">
              <a:solidFill>
                <a:srgbClr val="F2F2F2"/>
              </a:solidFill>
              <a:latin typeface="Arial" panose="020B0604020202020204" pitchFamily="34" charset="0"/>
              <a:sym typeface="Arial" panose="020B0604020202020204" pitchFamily="34" charset="0"/>
            </a:endParaRPr>
          </a:p>
        </p:txBody>
      </p:sp>
      <p:sp>
        <p:nvSpPr>
          <p:cNvPr id="16393" name="矩形 4"/>
          <p:cNvSpPr/>
          <p:nvPr/>
        </p:nvSpPr>
        <p:spPr>
          <a:xfrm rot="2700000">
            <a:off x="5645150" y="1716405"/>
            <a:ext cx="889000" cy="889000"/>
          </a:xfrm>
          <a:prstGeom prst="rect">
            <a:avLst/>
          </a:prstGeom>
          <a:solidFill>
            <a:srgbClr val="2F374C"/>
          </a:solidFill>
          <a:ln w="12700">
            <a:noFill/>
          </a:ln>
        </p:spPr>
        <p:txBody>
          <a:bodyPr anchor="ctr" anchorCtr="0"/>
          <a:lstStyle/>
          <a:p>
            <a:pPr algn="ctr" eaLnBrk="1" hangingPunct="1"/>
            <a:endParaRPr lang="zh-CN" altLang="zh-CN" dirty="0">
              <a:solidFill>
                <a:srgbClr val="A5A5A5"/>
              </a:solidFill>
              <a:latin typeface="宋体" panose="02010600030101010101" pitchFamily="2" charset="-122"/>
              <a:sym typeface="宋体" panose="02010600030101010101" pitchFamily="2" charset="-122"/>
            </a:endParaRPr>
          </a:p>
        </p:txBody>
      </p:sp>
      <p:sp>
        <p:nvSpPr>
          <p:cNvPr id="3" name="任意多边形: 形状 2"/>
          <p:cNvSpPr/>
          <p:nvPr/>
        </p:nvSpPr>
        <p:spPr>
          <a:xfrm>
            <a:off x="5786790" y="1856062"/>
            <a:ext cx="605719" cy="609685"/>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6149"/>
                                        </p:tgtEl>
                                        <p:attrNameLst>
                                          <p:attrName>style.visibility</p:attrName>
                                        </p:attrNameLst>
                                      </p:cBhvr>
                                      <p:to>
                                        <p:strVal val="visible"/>
                                      </p:to>
                                    </p:set>
                                    <p:animEffect filter="barn(outHorizontal)">
                                      <p:cBhvr>
                                        <p:cTn id="7" dur="500"/>
                                        <p:tgtEl>
                                          <p:spTgt spid="6149"/>
                                        </p:tgtEl>
                                      </p:cBhvr>
                                    </p:animEffect>
                                  </p:childTnLst>
                                </p:cTn>
                              </p:par>
                            </p:childTnLst>
                          </p:cTn>
                        </p:par>
                        <p:par>
                          <p:cTn id="8" fill="hold">
                            <p:stCondLst>
                              <p:cond delay="500"/>
                            </p:stCondLst>
                            <p:childTnLst>
                              <p:par>
                                <p:cTn id="9" presetID="23" presetClass="entr" presetSubtype="36" fill="hold" grpId="0" nodeType="afterEffect">
                                  <p:stCondLst>
                                    <p:cond delay="0"/>
                                  </p:stCondLst>
                                  <p:iterate type="lt">
                                    <p:tmPct val="17000"/>
                                  </p:iterate>
                                  <p:childTnLst>
                                    <p:set>
                                      <p:cBhvr>
                                        <p:cTn id="10" dur="1" fill="hold">
                                          <p:stCondLst>
                                            <p:cond delay="0"/>
                                          </p:stCondLst>
                                        </p:cTn>
                                        <p:tgtEl>
                                          <p:spTgt spid="6150"/>
                                        </p:tgtEl>
                                        <p:attrNameLst>
                                          <p:attrName>style.visibility</p:attrName>
                                        </p:attrNameLst>
                                      </p:cBhvr>
                                      <p:to>
                                        <p:strVal val="visible"/>
                                      </p:to>
                                    </p:set>
                                    <p:anim calcmode="lin" valueType="num">
                                      <p:cBhvr>
                                        <p:cTn id="11" dur="500" fill="hold"/>
                                        <p:tgtEl>
                                          <p:spTgt spid="6150"/>
                                        </p:tgtEl>
                                        <p:attrNameLst>
                                          <p:attrName>ppt_w</p:attrName>
                                        </p:attrNameLst>
                                      </p:cBhvr>
                                      <p:tavLst>
                                        <p:tav tm="0">
                                          <p:val>
                                            <p:strVal val="(6*min(max(#ppt_w*#ppt_h,.3),1)-7.4)/-.7*#ppt_w"/>
                                          </p:val>
                                        </p:tav>
                                        <p:tav tm="100000">
                                          <p:val>
                                            <p:strVal val="#ppt_w"/>
                                          </p:val>
                                        </p:tav>
                                      </p:tavLst>
                                    </p:anim>
                                    <p:anim calcmode="lin" valueType="num">
                                      <p:cBhvr>
                                        <p:cTn id="12" dur="500" fill="hold"/>
                                        <p:tgtEl>
                                          <p:spTgt spid="6150"/>
                                        </p:tgtEl>
                                        <p:attrNameLst>
                                          <p:attrName>ppt_h</p:attrName>
                                        </p:attrNameLst>
                                      </p:cBhvr>
                                      <p:tavLst>
                                        <p:tav tm="0">
                                          <p:val>
                                            <p:strVal val="(6*min(max(#ppt_w*#ppt_h,.3),1)-7.4)/-.7*#ppt_h"/>
                                          </p:val>
                                        </p:tav>
                                        <p:tav tm="100000">
                                          <p:val>
                                            <p:strVal val="#ppt_h"/>
                                          </p:val>
                                        </p:tav>
                                      </p:tavLst>
                                    </p:anim>
                                    <p:anim calcmode="lin" valueType="num">
                                      <p:cBhvr>
                                        <p:cTn id="13" dur="500" fill="hold"/>
                                        <p:tgtEl>
                                          <p:spTgt spid="6150"/>
                                        </p:tgtEl>
                                        <p:attrNameLst>
                                          <p:attrName>ppt_x</p:attrName>
                                        </p:attrNameLst>
                                      </p:cBhvr>
                                      <p:tavLst>
                                        <p:tav tm="0">
                                          <p:val>
                                            <p:fltVal val="0.5"/>
                                          </p:val>
                                        </p:tav>
                                        <p:tav tm="100000">
                                          <p:val>
                                            <p:strVal val="#ppt_x"/>
                                          </p:val>
                                        </p:tav>
                                      </p:tavLst>
                                    </p:anim>
                                    <p:anim calcmode="lin" valueType="num">
                                      <p:cBhvr>
                                        <p:cTn id="14" dur="500" fill="hold"/>
                                        <p:tgtEl>
                                          <p:spTgt spid="6150"/>
                                        </p:tgtEl>
                                        <p:attrNameLst>
                                          <p:attrName>ppt_y</p:attrName>
                                        </p:attrNameLst>
                                      </p:cBhvr>
                                      <p:tavLst>
                                        <p:tav tm="0">
                                          <p:val>
                                            <p:strVal val="1+(6*min(max(#ppt_w*#ppt_h,.3),1)-7.4)/-.7*#ppt_h/2"/>
                                          </p:val>
                                        </p:tav>
                                        <p:tav tm="100000">
                                          <p:val>
                                            <p:strVal val="#ppt_y"/>
                                          </p:val>
                                        </p:tav>
                                      </p:tavLst>
                                    </p:anim>
                                  </p:childTnLst>
                                </p:cTn>
                              </p:par>
                            </p:childTnLst>
                          </p:cTn>
                        </p:par>
                        <p:par>
                          <p:cTn id="15" fill="hold">
                            <p:stCondLst>
                              <p:cond delay="1009"/>
                            </p:stCondLst>
                            <p:childTnLst>
                              <p:par>
                                <p:cTn id="16" presetID="9" presetClass="entr" presetSubtype="0" fill="hold" grpId="0" nodeType="afterEffect">
                                  <p:stCondLst>
                                    <p:cond delay="0"/>
                                  </p:stCondLst>
                                  <p:childTnLst>
                                    <p:set>
                                      <p:cBhvr>
                                        <p:cTn id="17" dur="1" fill="hold">
                                          <p:stCondLst>
                                            <p:cond delay="0"/>
                                          </p:stCondLst>
                                        </p:cTn>
                                        <p:tgtEl>
                                          <p:spTgt spid="6151"/>
                                        </p:tgtEl>
                                        <p:attrNameLst>
                                          <p:attrName>style.visibility</p:attrName>
                                        </p:attrNameLst>
                                      </p:cBhvr>
                                      <p:to>
                                        <p:strVal val="visible"/>
                                      </p:to>
                                    </p:set>
                                    <p:animEffect filter="dissolve">
                                      <p:cBhvr>
                                        <p:cTn id="18" dur="500"/>
                                        <p:tgtEl>
                                          <p:spTgt spid="6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bldLvl="0" animBg="1"/>
      <p:bldP spid="6150" grpId="0" bldLvl="0"/>
      <p:bldP spid="6151" grpId="0" bldLvl="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1268" name="文本框 4"/>
          <p:cNvSpPr/>
          <p:nvPr/>
        </p:nvSpPr>
        <p:spPr>
          <a:xfrm>
            <a:off x="247650" y="55563"/>
            <a:ext cx="4577715" cy="829945"/>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3.1 APK</a:t>
            </a:r>
            <a:r>
              <a:rPr lang="zh-CN" altLang="en-US" sz="4800" b="1" dirty="0">
                <a:solidFill>
                  <a:schemeClr val="bg1"/>
                </a:solidFill>
                <a:latin typeface="Calibri" panose="020F0502020204030204" pitchFamily="34" charset="0"/>
                <a:sym typeface="Calibri" panose="020F0502020204030204" pitchFamily="34" charset="0"/>
              </a:rPr>
              <a:t>上传</a:t>
            </a:r>
            <a:r>
              <a:rPr lang="zh-CN" altLang="en-US" sz="4800" b="1" dirty="0">
                <a:solidFill>
                  <a:schemeClr val="bg1"/>
                </a:solidFill>
                <a:latin typeface="Calibri" panose="020F0502020204030204" pitchFamily="34" charset="0"/>
                <a:sym typeface="Calibri" panose="020F0502020204030204" pitchFamily="34" charset="0"/>
              </a:rPr>
              <a:t>界面</a:t>
            </a:r>
            <a:endParaRPr lang="zh-CN" altLang="en-US" sz="4800" b="1" dirty="0">
              <a:solidFill>
                <a:schemeClr val="bg1"/>
              </a:solidFill>
              <a:latin typeface="Calibri" panose="020F0502020204030204" pitchFamily="34" charset="0"/>
              <a:sym typeface="Calibri" panose="020F0502020204030204" pitchFamily="34" charset="0"/>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100" y="1266410"/>
            <a:ext cx="7543800" cy="4648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直接连接符 130"/>
          <p:cNvSpPr/>
          <p:nvPr/>
        </p:nvSpPr>
        <p:spPr>
          <a:xfrm>
            <a:off x="5780088" y="6715798"/>
            <a:ext cx="180061" cy="1"/>
          </a:xfrm>
          <a:prstGeom prst="line">
            <a:avLst/>
          </a:prstGeom>
          <a:ln w="6350" cap="flat" cmpd="sng">
            <a:solidFill>
              <a:schemeClr val="bg1"/>
            </a:solidFill>
            <a:prstDash val="solid"/>
            <a:bevel/>
            <a:headEnd type="arrow" w="sm" len="sm"/>
            <a:tailEnd type="none" w="med" len="med"/>
          </a:ln>
        </p:spPr>
      </p:sp>
      <p:sp>
        <p:nvSpPr>
          <p:cNvPr id="3" name="直接连接符 131"/>
          <p:cNvSpPr/>
          <p:nvPr/>
        </p:nvSpPr>
        <p:spPr>
          <a:xfrm>
            <a:off x="6238202" y="6715798"/>
            <a:ext cx="180061" cy="1"/>
          </a:xfrm>
          <a:prstGeom prst="line">
            <a:avLst/>
          </a:prstGeom>
          <a:ln w="6350" cap="flat" cmpd="sng">
            <a:solidFill>
              <a:schemeClr val="bg1"/>
            </a:solidFill>
            <a:prstDash val="solid"/>
            <a:bevel/>
            <a:headEnd type="none" w="med" len="med"/>
            <a:tailEnd type="arrow" w="sm" len="sm"/>
          </a:ln>
        </p:spPr>
      </p:sp>
      <p:sp>
        <p:nvSpPr>
          <p:cNvPr id="5" name="文本框 132"/>
          <p:cNvSpPr/>
          <p:nvPr/>
        </p:nvSpPr>
        <p:spPr>
          <a:xfrm>
            <a:off x="5947752" y="6584950"/>
            <a:ext cx="316112" cy="246221"/>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19</a:t>
            </a:r>
            <a:endParaRPr lang="zh-CN" altLang="en-US" sz="1000" dirty="0">
              <a:solidFill>
                <a:schemeClr val="bg1"/>
              </a:solidFill>
              <a:latin typeface="Calibri" panose="020F0502020204030204" pitchFamily="34" charset="0"/>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1268" name="文本框 4"/>
          <p:cNvSpPr/>
          <p:nvPr/>
        </p:nvSpPr>
        <p:spPr>
          <a:xfrm>
            <a:off x="247650" y="55563"/>
            <a:ext cx="4774565" cy="829945"/>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3.2 </a:t>
            </a:r>
            <a:r>
              <a:rPr lang="zh-CN" altLang="en-US" sz="4800" b="1" dirty="0">
                <a:solidFill>
                  <a:schemeClr val="bg1"/>
                </a:solidFill>
                <a:latin typeface="Calibri" panose="020F0502020204030204" pitchFamily="34" charset="0"/>
                <a:sym typeface="Calibri" panose="020F0502020204030204" pitchFamily="34" charset="0"/>
              </a:rPr>
              <a:t>信息展示</a:t>
            </a:r>
            <a:r>
              <a:rPr lang="zh-CN" altLang="en-US" sz="4800" b="1" dirty="0">
                <a:solidFill>
                  <a:schemeClr val="bg1"/>
                </a:solidFill>
                <a:latin typeface="Calibri" panose="020F0502020204030204" pitchFamily="34" charset="0"/>
                <a:sym typeface="Calibri" panose="020F0502020204030204" pitchFamily="34" charset="0"/>
              </a:rPr>
              <a:t>界面</a:t>
            </a:r>
            <a:endParaRPr lang="zh-CN" altLang="en-US" sz="4800" b="1" dirty="0">
              <a:solidFill>
                <a:schemeClr val="bg1"/>
              </a:solidFill>
              <a:latin typeface="Calibri" panose="020F0502020204030204" pitchFamily="34" charset="0"/>
              <a:sym typeface="Calibri" panose="020F0502020204030204" pitchFamily="34" charset="0"/>
            </a:endParaRPr>
          </a:p>
        </p:txBody>
      </p:sp>
      <p:pic>
        <p:nvPicPr>
          <p:cNvPr id="3" name="20240719_003410">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1251366" y="1126397"/>
            <a:ext cx="9901316" cy="5251050"/>
          </a:xfrm>
          <a:prstGeom prst="rect">
            <a:avLst/>
          </a:prstGeom>
        </p:spPr>
      </p:pic>
      <p:sp>
        <p:nvSpPr>
          <p:cNvPr id="2" name="直接连接符 130"/>
          <p:cNvSpPr/>
          <p:nvPr/>
        </p:nvSpPr>
        <p:spPr>
          <a:xfrm>
            <a:off x="5780088" y="6715798"/>
            <a:ext cx="180061" cy="1"/>
          </a:xfrm>
          <a:prstGeom prst="line">
            <a:avLst/>
          </a:prstGeom>
          <a:ln w="6350" cap="flat" cmpd="sng">
            <a:solidFill>
              <a:schemeClr val="bg1"/>
            </a:solidFill>
            <a:prstDash val="solid"/>
            <a:bevel/>
            <a:headEnd type="arrow" w="sm" len="sm"/>
            <a:tailEnd type="none" w="med" len="med"/>
          </a:ln>
        </p:spPr>
      </p:sp>
      <p:sp>
        <p:nvSpPr>
          <p:cNvPr id="4" name="直接连接符 131"/>
          <p:cNvSpPr/>
          <p:nvPr/>
        </p:nvSpPr>
        <p:spPr>
          <a:xfrm>
            <a:off x="6238202" y="6715798"/>
            <a:ext cx="180061" cy="1"/>
          </a:xfrm>
          <a:prstGeom prst="line">
            <a:avLst/>
          </a:prstGeom>
          <a:ln w="6350" cap="flat" cmpd="sng">
            <a:solidFill>
              <a:schemeClr val="bg1"/>
            </a:solidFill>
            <a:prstDash val="solid"/>
            <a:bevel/>
            <a:headEnd type="none" w="med" len="med"/>
            <a:tailEnd type="arrow" w="sm" len="sm"/>
          </a:ln>
        </p:spPr>
      </p:sp>
      <p:sp>
        <p:nvSpPr>
          <p:cNvPr id="5" name="文本框 132"/>
          <p:cNvSpPr/>
          <p:nvPr/>
        </p:nvSpPr>
        <p:spPr>
          <a:xfrm>
            <a:off x="5947752" y="6584950"/>
            <a:ext cx="316112" cy="246221"/>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20</a:t>
            </a:r>
            <a:endParaRPr lang="zh-CN" altLang="en-US" sz="1000" dirty="0">
              <a:solidFill>
                <a:schemeClr val="bg1"/>
              </a:solidFill>
              <a:latin typeface="Calibri" panose="020F0502020204030204" pitchFamily="34" charset="0"/>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58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3"/>
                </p:tgtEl>
              </p:cMediaNode>
            </p:video>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childTnLst>
        </p:cTn>
      </p:par>
    </p:tnLst>
    <p:bldLst>
      <p:bldP spid="11268" grpId="0" bldLvl="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1268" name="文本框 4"/>
          <p:cNvSpPr/>
          <p:nvPr/>
        </p:nvSpPr>
        <p:spPr>
          <a:xfrm>
            <a:off x="247650" y="55563"/>
            <a:ext cx="4538980" cy="829945"/>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3.3 PDF</a:t>
            </a:r>
            <a:r>
              <a:rPr lang="zh-CN" altLang="en-US" sz="4800" b="1" dirty="0">
                <a:solidFill>
                  <a:schemeClr val="bg1"/>
                </a:solidFill>
                <a:latin typeface="Calibri" panose="020F0502020204030204" pitchFamily="34" charset="0"/>
                <a:sym typeface="Calibri" panose="020F0502020204030204" pitchFamily="34" charset="0"/>
              </a:rPr>
              <a:t>导出</a:t>
            </a:r>
            <a:r>
              <a:rPr lang="zh-CN" altLang="en-US" sz="4800" b="1" dirty="0">
                <a:solidFill>
                  <a:schemeClr val="bg1"/>
                </a:solidFill>
                <a:latin typeface="Calibri" panose="020F0502020204030204" pitchFamily="34" charset="0"/>
                <a:sym typeface="Calibri" panose="020F0502020204030204" pitchFamily="34" charset="0"/>
              </a:rPr>
              <a:t>界面</a:t>
            </a:r>
            <a:endParaRPr lang="zh-CN" altLang="en-US" sz="4800" b="1" dirty="0">
              <a:solidFill>
                <a:schemeClr val="bg1"/>
              </a:solidFill>
              <a:latin typeface="Calibri" panose="020F0502020204030204" pitchFamily="34" charset="0"/>
              <a:sym typeface="Calibri" panose="020F0502020204030204" pitchFamily="34" charset="0"/>
            </a:endParaRPr>
          </a:p>
        </p:txBody>
      </p:sp>
      <p:pic>
        <p:nvPicPr>
          <p:cNvPr id="2" name="图片 1"/>
          <p:cNvPicPr>
            <a:picLocks noChangeAspect="1"/>
          </p:cNvPicPr>
          <p:nvPr/>
        </p:nvPicPr>
        <p:blipFill>
          <a:blip r:embed="rId2"/>
          <a:stretch>
            <a:fillRect/>
          </a:stretch>
        </p:blipFill>
        <p:spPr>
          <a:xfrm>
            <a:off x="1219730" y="886560"/>
            <a:ext cx="9752539" cy="5507031"/>
          </a:xfrm>
          <a:prstGeom prst="rect">
            <a:avLst/>
          </a:prstGeom>
          <a:noFill/>
          <a:ln>
            <a:noFill/>
          </a:ln>
        </p:spPr>
      </p:pic>
      <p:sp>
        <p:nvSpPr>
          <p:cNvPr id="3" name="直接连接符 130"/>
          <p:cNvSpPr/>
          <p:nvPr/>
        </p:nvSpPr>
        <p:spPr>
          <a:xfrm>
            <a:off x="5780088" y="6715798"/>
            <a:ext cx="180061" cy="1"/>
          </a:xfrm>
          <a:prstGeom prst="line">
            <a:avLst/>
          </a:prstGeom>
          <a:ln w="6350" cap="flat" cmpd="sng">
            <a:solidFill>
              <a:schemeClr val="bg1"/>
            </a:solidFill>
            <a:prstDash val="solid"/>
            <a:bevel/>
            <a:headEnd type="arrow" w="sm" len="sm"/>
            <a:tailEnd type="none" w="med" len="med"/>
          </a:ln>
        </p:spPr>
      </p:sp>
      <p:sp>
        <p:nvSpPr>
          <p:cNvPr id="4" name="直接连接符 131"/>
          <p:cNvSpPr/>
          <p:nvPr/>
        </p:nvSpPr>
        <p:spPr>
          <a:xfrm>
            <a:off x="6238202" y="6715798"/>
            <a:ext cx="180061" cy="1"/>
          </a:xfrm>
          <a:prstGeom prst="line">
            <a:avLst/>
          </a:prstGeom>
          <a:ln w="6350" cap="flat" cmpd="sng">
            <a:solidFill>
              <a:schemeClr val="bg1"/>
            </a:solidFill>
            <a:prstDash val="solid"/>
            <a:bevel/>
            <a:headEnd type="none" w="med" len="med"/>
            <a:tailEnd type="arrow" w="sm" len="sm"/>
          </a:ln>
        </p:spPr>
      </p:sp>
      <p:sp>
        <p:nvSpPr>
          <p:cNvPr id="5" name="文本框 132"/>
          <p:cNvSpPr/>
          <p:nvPr/>
        </p:nvSpPr>
        <p:spPr>
          <a:xfrm>
            <a:off x="5947752" y="6584950"/>
            <a:ext cx="316112" cy="246221"/>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21</a:t>
            </a:r>
            <a:endParaRPr lang="zh-CN" altLang="en-US" sz="1000" dirty="0">
              <a:solidFill>
                <a:schemeClr val="bg1"/>
              </a:solidFill>
              <a:latin typeface="Calibri" panose="020F0502020204030204" pitchFamily="34" charset="0"/>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2531"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2292"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3.4 </a:t>
            </a:r>
            <a:r>
              <a:rPr lang="zh-CN" altLang="en-US" sz="4800" b="1" dirty="0">
                <a:solidFill>
                  <a:schemeClr val="bg1"/>
                </a:solidFill>
                <a:latin typeface="Calibri" panose="020F0502020204030204" pitchFamily="34" charset="0"/>
                <a:sym typeface="Calibri" panose="020F0502020204030204" pitchFamily="34" charset="0"/>
              </a:rPr>
              <a:t>功能介绍</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2298" name="Group 10"/>
          <p:cNvGrpSpPr/>
          <p:nvPr/>
        </p:nvGrpSpPr>
        <p:grpSpPr>
          <a:xfrm>
            <a:off x="5780088" y="6584950"/>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22</a:t>
              </a:r>
              <a:endParaRPr lang="en-US" altLang="zh-CN" sz="1000" dirty="0">
                <a:solidFill>
                  <a:schemeClr val="bg1"/>
                </a:solidFill>
                <a:latin typeface="Calibri" panose="020F0502020204030204" pitchFamily="34" charset="0"/>
                <a:sym typeface="宋体" panose="02010600030101010101" pitchFamily="2" charset="-122"/>
              </a:endParaRPr>
            </a:p>
          </p:txBody>
        </p:sp>
      </p:grpSp>
      <p:sp>
        <p:nvSpPr>
          <p:cNvPr id="2" name="文本框 1"/>
          <p:cNvSpPr txBox="1"/>
          <p:nvPr/>
        </p:nvSpPr>
        <p:spPr>
          <a:xfrm>
            <a:off x="763436" y="1194632"/>
            <a:ext cx="5016652" cy="369332"/>
          </a:xfrm>
          <a:prstGeom prst="rect">
            <a:avLst/>
          </a:prstGeom>
          <a:noFill/>
        </p:spPr>
        <p:txBody>
          <a:bodyPr wrap="square" rtlCol="0">
            <a:spAutoFit/>
          </a:bodyPr>
          <a:lstStyle/>
          <a:p>
            <a:r>
              <a:rPr lang="en-US" altLang="zh-CN" dirty="0">
                <a:solidFill>
                  <a:schemeClr val="bg1"/>
                </a:solidFill>
              </a:rPr>
              <a:t>APK</a:t>
            </a:r>
            <a:r>
              <a:rPr lang="zh-CN" altLang="en-US" dirty="0">
                <a:solidFill>
                  <a:schemeClr val="bg1"/>
                </a:solidFill>
              </a:rPr>
              <a:t>采集成功后，服务器将进行静态分析。</a:t>
            </a:r>
            <a:endParaRPr lang="zh-CN" altLang="en-US" dirty="0">
              <a:solidFill>
                <a:schemeClr val="bg1"/>
              </a:solidFill>
            </a:endParaRPr>
          </a:p>
        </p:txBody>
      </p:sp>
      <p:pic>
        <p:nvPicPr>
          <p:cNvPr id="3" name="图片 2"/>
          <p:cNvPicPr>
            <a:picLocks noChangeAspect="1"/>
          </p:cNvPicPr>
          <p:nvPr/>
        </p:nvPicPr>
        <p:blipFill>
          <a:blip r:embed="rId2"/>
          <a:stretch>
            <a:fillRect/>
          </a:stretch>
        </p:blipFill>
        <p:spPr>
          <a:xfrm>
            <a:off x="1847087" y="1992134"/>
            <a:ext cx="8782230" cy="4478555"/>
          </a:xfrm>
          <a:prstGeom prst="rect">
            <a:avLst/>
          </a:prstGeom>
          <a:noFill/>
          <a:ln>
            <a:noFill/>
          </a:ln>
        </p:spPr>
      </p:pic>
    </p:spTree>
  </p:cSld>
  <p:clrMapOvr>
    <a:masterClrMapping/>
  </p:clrMapOvr>
  <p:transition spd="med">
    <p:pull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2531"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2292"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3.5 </a:t>
            </a:r>
            <a:r>
              <a:rPr lang="zh-CN" altLang="en-US" sz="4800" b="1" dirty="0">
                <a:solidFill>
                  <a:schemeClr val="bg1"/>
                </a:solidFill>
                <a:latin typeface="Calibri" panose="020F0502020204030204" pitchFamily="34" charset="0"/>
                <a:sym typeface="Calibri" panose="020F0502020204030204" pitchFamily="34" charset="0"/>
              </a:rPr>
              <a:t>功能介绍</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2298" name="Group 10"/>
          <p:cNvGrpSpPr/>
          <p:nvPr/>
        </p:nvGrpSpPr>
        <p:grpSpPr>
          <a:xfrm>
            <a:off x="5780088" y="6584950"/>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23</a:t>
              </a:r>
              <a:endParaRPr lang="en-US" altLang="zh-CN" sz="1000" dirty="0">
                <a:solidFill>
                  <a:schemeClr val="bg1"/>
                </a:solidFill>
                <a:latin typeface="Calibri" panose="020F0502020204030204" pitchFamily="34" charset="0"/>
                <a:sym typeface="宋体" panose="02010600030101010101" pitchFamily="2" charset="-122"/>
              </a:endParaRPr>
            </a:p>
          </p:txBody>
        </p:sp>
      </p:grpSp>
      <p:sp>
        <p:nvSpPr>
          <p:cNvPr id="2" name="文本框 1"/>
          <p:cNvSpPr txBox="1"/>
          <p:nvPr/>
        </p:nvSpPr>
        <p:spPr>
          <a:xfrm>
            <a:off x="3495038" y="1423591"/>
            <a:ext cx="2608289" cy="1754326"/>
          </a:xfrm>
          <a:prstGeom prst="rect">
            <a:avLst/>
          </a:prstGeom>
          <a:noFill/>
        </p:spPr>
        <p:txBody>
          <a:bodyPr wrap="square" rtlCol="0">
            <a:spAutoFit/>
          </a:bodyPr>
          <a:lstStyle/>
          <a:p>
            <a:r>
              <a:rPr lang="zh-CN" altLang="en-US" dirty="0">
                <a:solidFill>
                  <a:schemeClr val="bg1"/>
                </a:solidFill>
              </a:rPr>
              <a:t>静态分析结束后，立即进行动态分析。使用</a:t>
            </a:r>
            <a:r>
              <a:rPr lang="en-US" altLang="zh-CN" dirty="0" err="1">
                <a:solidFill>
                  <a:schemeClr val="bg1"/>
                </a:solidFill>
              </a:rPr>
              <a:t>adb</a:t>
            </a:r>
            <a:r>
              <a:rPr lang="zh-CN" altLang="en-US" dirty="0">
                <a:solidFill>
                  <a:schemeClr val="bg1"/>
                </a:solidFill>
              </a:rPr>
              <a:t>和</a:t>
            </a:r>
            <a:r>
              <a:rPr lang="en-US" altLang="zh-CN" dirty="0" err="1">
                <a:solidFill>
                  <a:schemeClr val="bg1"/>
                </a:solidFill>
              </a:rPr>
              <a:t>Monley</a:t>
            </a:r>
            <a:r>
              <a:rPr lang="zh-CN" altLang="en-US" dirty="0">
                <a:solidFill>
                  <a:schemeClr val="bg1"/>
                </a:solidFill>
              </a:rPr>
              <a:t>工具自动化安装、运行和卸载</a:t>
            </a:r>
            <a:r>
              <a:rPr lang="en-US" altLang="zh-CN" dirty="0">
                <a:solidFill>
                  <a:schemeClr val="bg1"/>
                </a:solidFill>
              </a:rPr>
              <a:t>APK</a:t>
            </a:r>
            <a:r>
              <a:rPr lang="zh-CN" altLang="en-US" dirty="0">
                <a:solidFill>
                  <a:schemeClr val="bg1"/>
                </a:solidFill>
              </a:rPr>
              <a:t>，记录日志，导出日志并提取通联地址。</a:t>
            </a:r>
            <a:endParaRPr lang="zh-CN" altLang="en-US" dirty="0">
              <a:solidFill>
                <a:schemeClr val="bg1"/>
              </a:solidFill>
            </a:endParaRPr>
          </a:p>
        </p:txBody>
      </p:sp>
      <p:pic>
        <p:nvPicPr>
          <p:cNvPr id="3" name="图片 2"/>
          <p:cNvPicPr>
            <a:picLocks noChangeAspect="1"/>
          </p:cNvPicPr>
          <p:nvPr/>
        </p:nvPicPr>
        <p:blipFill>
          <a:blip r:embed="rId2"/>
          <a:stretch>
            <a:fillRect/>
          </a:stretch>
        </p:blipFill>
        <p:spPr>
          <a:xfrm>
            <a:off x="247650" y="1061403"/>
            <a:ext cx="2937985" cy="5409984"/>
          </a:xfrm>
          <a:prstGeom prst="rect">
            <a:avLst/>
          </a:prstGeom>
          <a:noFill/>
          <a:ln>
            <a:noFill/>
          </a:ln>
          <a:effectLst>
            <a:reflection blurRad="6350" stA="50000" endPos="20000" dir="5400000" sy="-100000" algn="bl" rotWithShape="0"/>
          </a:effectLst>
          <a:scene3d>
            <a:camera prst="perspectiveRight"/>
            <a:lightRig rig="threePt" dir="t"/>
          </a:scene3d>
        </p:spPr>
      </p:pic>
      <p:sp>
        <p:nvSpPr>
          <p:cNvPr id="4" name="文本框 3"/>
          <p:cNvSpPr txBox="1"/>
          <p:nvPr/>
        </p:nvSpPr>
        <p:spPr>
          <a:xfrm>
            <a:off x="7686535" y="2124095"/>
            <a:ext cx="3458518" cy="368300"/>
          </a:xfrm>
          <a:prstGeom prst="rect">
            <a:avLst/>
          </a:prstGeom>
          <a:noFill/>
        </p:spPr>
        <p:txBody>
          <a:bodyPr wrap="square" rtlCol="0">
            <a:spAutoFit/>
          </a:bodyPr>
          <a:lstStyle/>
          <a:p>
            <a:r>
              <a:rPr lang="zh-CN" altLang="en-US" dirty="0">
                <a:solidFill>
                  <a:schemeClr val="bg1"/>
                </a:solidFill>
              </a:rPr>
              <a:t>客户端会显示分析进度：</a:t>
            </a:r>
            <a:endParaRPr lang="zh-CN" altLang="en-US" dirty="0">
              <a:solidFill>
                <a:schemeClr val="bg1"/>
              </a:solidFill>
            </a:endParaRPr>
          </a:p>
        </p:txBody>
      </p:sp>
      <p:grpSp>
        <p:nvGrpSpPr>
          <p:cNvPr id="5" name="组合 4"/>
          <p:cNvGrpSpPr/>
          <p:nvPr/>
        </p:nvGrpSpPr>
        <p:grpSpPr>
          <a:xfrm>
            <a:off x="3075986" y="1288942"/>
            <a:ext cx="3919855" cy="4954905"/>
            <a:chOff x="5465" y="2427"/>
            <a:chExt cx="6173" cy="7803"/>
          </a:xfrm>
        </p:grpSpPr>
        <p:cxnSp>
          <p:nvCxnSpPr>
            <p:cNvPr id="7" name="直接连接符 7"/>
            <p:cNvCxnSpPr/>
            <p:nvPr/>
          </p:nvCxnSpPr>
          <p:spPr>
            <a:xfrm>
              <a:off x="10096" y="2427"/>
              <a:ext cx="0" cy="7803"/>
            </a:xfrm>
            <a:prstGeom prst="line">
              <a:avLst/>
            </a:prstGeom>
            <a:ln w="9525">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nvGrpSpPr>
            <p:cNvPr id="8" name="Group 8"/>
            <p:cNvGrpSpPr/>
            <p:nvPr/>
          </p:nvGrpSpPr>
          <p:grpSpPr>
            <a:xfrm>
              <a:off x="9935" y="2958"/>
              <a:ext cx="1544" cy="323"/>
              <a:chOff x="5964215" y="1531583"/>
              <a:chExt cx="1070244" cy="223633"/>
            </a:xfrm>
          </p:grpSpPr>
          <p:cxnSp>
            <p:nvCxnSpPr>
              <p:cNvPr id="18" name="直接连接符 12"/>
              <p:cNvCxnSpPr>
                <a:stCxn id="19" idx="6"/>
              </p:cNvCxnSpPr>
              <p:nvPr/>
            </p:nvCxnSpPr>
            <p:spPr>
              <a:xfrm flipV="1">
                <a:off x="6187848" y="1643399"/>
                <a:ext cx="846611" cy="1"/>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sp>
            <p:nvSpPr>
              <p:cNvPr id="19" name="椭圆 8"/>
              <p:cNvSpPr/>
              <p:nvPr/>
            </p:nvSpPr>
            <p:spPr>
              <a:xfrm>
                <a:off x="5964215" y="1531583"/>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Group 12"/>
            <p:cNvGrpSpPr/>
            <p:nvPr/>
          </p:nvGrpSpPr>
          <p:grpSpPr>
            <a:xfrm>
              <a:off x="9935" y="7659"/>
              <a:ext cx="1546" cy="323"/>
              <a:chOff x="5964215" y="4790393"/>
              <a:chExt cx="1072134" cy="223633"/>
            </a:xfrm>
          </p:grpSpPr>
          <p:sp>
            <p:nvSpPr>
              <p:cNvPr id="16" name="椭圆 10"/>
              <p:cNvSpPr/>
              <p:nvPr/>
            </p:nvSpPr>
            <p:spPr>
              <a:xfrm>
                <a:off x="5964215" y="4790393"/>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7" name="直接连接符 14"/>
              <p:cNvCxnSpPr/>
              <p:nvPr/>
            </p:nvCxnSpPr>
            <p:spPr>
              <a:xfrm flipV="1">
                <a:off x="6189738" y="4902208"/>
                <a:ext cx="846611" cy="1"/>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grpSp>
          <p:nvGrpSpPr>
            <p:cNvPr id="10" name="Group 10"/>
            <p:cNvGrpSpPr/>
            <p:nvPr/>
          </p:nvGrpSpPr>
          <p:grpSpPr>
            <a:xfrm>
              <a:off x="9935" y="5124"/>
              <a:ext cx="1546" cy="323"/>
              <a:chOff x="5964215" y="3033279"/>
              <a:chExt cx="1072134" cy="223633"/>
            </a:xfrm>
          </p:grpSpPr>
          <p:sp>
            <p:nvSpPr>
              <p:cNvPr id="14" name="椭圆 9"/>
              <p:cNvSpPr/>
              <p:nvPr/>
            </p:nvSpPr>
            <p:spPr>
              <a:xfrm>
                <a:off x="5964215" y="3033279"/>
                <a:ext cx="223633" cy="223633"/>
              </a:xfrm>
              <a:prstGeom prst="ellipse">
                <a:avLst/>
              </a:prstGeom>
              <a:solidFill>
                <a:schemeClr val="bg1"/>
              </a:solidFill>
              <a:ln w="9525">
                <a:solidFill>
                  <a:schemeClr val="bg1">
                    <a:lumMod val="65000"/>
                  </a:schemeClr>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8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5" name="直接连接符 16"/>
              <p:cNvCxnSpPr/>
              <p:nvPr/>
            </p:nvCxnSpPr>
            <p:spPr>
              <a:xfrm flipV="1">
                <a:off x="6189738" y="3145093"/>
                <a:ext cx="846611" cy="1"/>
              </a:xfrm>
              <a:prstGeom prst="line">
                <a:avLst/>
              </a:prstGeom>
              <a:ln w="9525">
                <a:solidFill>
                  <a:schemeClr val="bg1">
                    <a:lumMod val="65000"/>
                  </a:schemeClr>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sp>
          <p:nvSpPr>
            <p:cNvPr id="12" name="燕尾形 23"/>
            <p:cNvSpPr/>
            <p:nvPr/>
          </p:nvSpPr>
          <p:spPr>
            <a:xfrm rot="10800000">
              <a:off x="7208" y="8688"/>
              <a:ext cx="3995" cy="678"/>
            </a:xfrm>
            <a:prstGeom prst="chevron">
              <a:avLst>
                <a:gd name="adj" fmla="val 67746"/>
              </a:avLst>
            </a:prstGeom>
            <a:solidFill>
              <a:srgbClr val="2B83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燕尾形 20"/>
            <p:cNvSpPr/>
            <p:nvPr/>
          </p:nvSpPr>
          <p:spPr>
            <a:xfrm>
              <a:off x="5465" y="6153"/>
              <a:ext cx="6173" cy="625"/>
            </a:xfrm>
            <a:prstGeom prst="chevron">
              <a:avLst>
                <a:gd name="adj" fmla="val 67746"/>
              </a:avLst>
            </a:prstGeom>
            <a:solidFill>
              <a:srgbClr val="85BE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zh-CN" alt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1" name="文本框 10"/>
          <p:cNvSpPr txBox="1"/>
          <p:nvPr/>
        </p:nvSpPr>
        <p:spPr>
          <a:xfrm>
            <a:off x="7686535" y="2682488"/>
            <a:ext cx="3715075" cy="2031325"/>
          </a:xfrm>
          <a:prstGeom prst="rect">
            <a:avLst/>
          </a:prstGeom>
          <a:noFill/>
        </p:spPr>
        <p:txBody>
          <a:bodyPr wrap="square" rtlCol="0">
            <a:spAutoFit/>
          </a:bodyPr>
          <a:lstStyle/>
          <a:p>
            <a:r>
              <a:rPr lang="en-US" altLang="zh-CN" dirty="0">
                <a:solidFill>
                  <a:schemeClr val="bg1"/>
                </a:solidFill>
              </a:rPr>
              <a:t>· </a:t>
            </a:r>
            <a:r>
              <a:rPr lang="zh-CN" altLang="en-US" dirty="0">
                <a:solidFill>
                  <a:schemeClr val="bg1"/>
                </a:solidFill>
              </a:rPr>
              <a:t>准备分析</a:t>
            </a:r>
            <a:endParaRPr lang="en-US" altLang="zh-CN" dirty="0">
              <a:solidFill>
                <a:schemeClr val="bg1"/>
              </a:solidFill>
            </a:endParaRPr>
          </a:p>
          <a:p>
            <a:r>
              <a:rPr lang="en-US" altLang="zh-CN" dirty="0">
                <a:solidFill>
                  <a:schemeClr val="bg1"/>
                </a:solidFill>
              </a:rPr>
              <a:t>· </a:t>
            </a:r>
            <a:r>
              <a:rPr lang="zh-CN" altLang="en-US" dirty="0">
                <a:solidFill>
                  <a:schemeClr val="bg1"/>
                </a:solidFill>
              </a:rPr>
              <a:t>正在解析</a:t>
            </a:r>
            <a:r>
              <a:rPr lang="en-US" altLang="zh-CN" dirty="0">
                <a:solidFill>
                  <a:schemeClr val="bg1"/>
                </a:solidFill>
              </a:rPr>
              <a:t>APK</a:t>
            </a:r>
            <a:r>
              <a:rPr lang="zh-CN" altLang="en-US" dirty="0">
                <a:solidFill>
                  <a:schemeClr val="bg1"/>
                </a:solidFill>
              </a:rPr>
              <a:t>信息</a:t>
            </a:r>
            <a:endParaRPr lang="en-US" altLang="zh-CN" dirty="0">
              <a:solidFill>
                <a:schemeClr val="bg1"/>
              </a:solidFill>
            </a:endParaRPr>
          </a:p>
          <a:p>
            <a:r>
              <a:rPr lang="en-US" altLang="zh-CN" dirty="0">
                <a:solidFill>
                  <a:schemeClr val="bg1"/>
                </a:solidFill>
              </a:rPr>
              <a:t>· </a:t>
            </a:r>
            <a:r>
              <a:rPr lang="zh-CN" altLang="en-US" dirty="0">
                <a:solidFill>
                  <a:schemeClr val="bg1"/>
                </a:solidFill>
              </a:rPr>
              <a:t>正在解析签名证书</a:t>
            </a:r>
            <a:endParaRPr lang="en-US" altLang="zh-CN" dirty="0">
              <a:solidFill>
                <a:schemeClr val="bg1"/>
              </a:solidFill>
            </a:endParaRPr>
          </a:p>
          <a:p>
            <a:r>
              <a:rPr lang="en-US" altLang="zh-CN" dirty="0">
                <a:solidFill>
                  <a:schemeClr val="bg1"/>
                </a:solidFill>
              </a:rPr>
              <a:t>· </a:t>
            </a:r>
            <a:r>
              <a:rPr lang="zh-CN" altLang="en-US" dirty="0">
                <a:solidFill>
                  <a:schemeClr val="bg1"/>
                </a:solidFill>
              </a:rPr>
              <a:t>正在获取</a:t>
            </a:r>
            <a:r>
              <a:rPr lang="en-US" altLang="zh-CN" dirty="0">
                <a:solidFill>
                  <a:schemeClr val="bg1"/>
                </a:solidFill>
              </a:rPr>
              <a:t>APK</a:t>
            </a:r>
            <a:r>
              <a:rPr lang="zh-CN" altLang="en-US" dirty="0">
                <a:solidFill>
                  <a:schemeClr val="bg1"/>
                </a:solidFill>
              </a:rPr>
              <a:t>图片资源</a:t>
            </a:r>
            <a:endParaRPr lang="en-US" altLang="zh-CN" dirty="0">
              <a:solidFill>
                <a:schemeClr val="bg1"/>
              </a:solidFill>
            </a:endParaRPr>
          </a:p>
          <a:p>
            <a:r>
              <a:rPr lang="en-US" altLang="zh-CN" dirty="0">
                <a:solidFill>
                  <a:schemeClr val="bg1"/>
                </a:solidFill>
              </a:rPr>
              <a:t>· </a:t>
            </a:r>
            <a:r>
              <a:rPr lang="zh-CN" altLang="en-US" dirty="0">
                <a:solidFill>
                  <a:schemeClr val="bg1"/>
                </a:solidFill>
              </a:rPr>
              <a:t>正在扫描</a:t>
            </a:r>
            <a:r>
              <a:rPr lang="en-US" altLang="zh-CN" dirty="0">
                <a:solidFill>
                  <a:schemeClr val="bg1"/>
                </a:solidFill>
              </a:rPr>
              <a:t>APK</a:t>
            </a:r>
            <a:r>
              <a:rPr lang="zh-CN" altLang="en-US" dirty="0">
                <a:solidFill>
                  <a:schemeClr val="bg1"/>
                </a:solidFill>
              </a:rPr>
              <a:t>文件</a:t>
            </a:r>
            <a:endParaRPr lang="en-US" altLang="zh-CN" dirty="0">
              <a:solidFill>
                <a:schemeClr val="bg1"/>
              </a:solidFill>
            </a:endParaRPr>
          </a:p>
          <a:p>
            <a:r>
              <a:rPr lang="en-US" altLang="zh-CN" dirty="0">
                <a:solidFill>
                  <a:schemeClr val="bg1"/>
                </a:solidFill>
              </a:rPr>
              <a:t>·</a:t>
            </a:r>
            <a:r>
              <a:rPr lang="zh-CN" altLang="en-US" dirty="0">
                <a:solidFill>
                  <a:schemeClr val="bg1"/>
                </a:solidFill>
              </a:rPr>
              <a:t> 正在进行动态分析</a:t>
            </a:r>
            <a:endParaRPr lang="en-US" altLang="zh-CN" dirty="0">
              <a:solidFill>
                <a:schemeClr val="bg1"/>
              </a:solidFill>
            </a:endParaRPr>
          </a:p>
          <a:p>
            <a:r>
              <a:rPr lang="en-US" altLang="zh-CN" dirty="0">
                <a:solidFill>
                  <a:schemeClr val="bg1"/>
                </a:solidFill>
              </a:rPr>
              <a:t>· </a:t>
            </a:r>
            <a:r>
              <a:rPr lang="zh-CN" altLang="en-US" dirty="0">
                <a:solidFill>
                  <a:schemeClr val="bg1"/>
                </a:solidFill>
              </a:rPr>
              <a:t>正在解析通联地址</a:t>
            </a:r>
            <a:endParaRPr lang="en-US" altLang="zh-CN" dirty="0">
              <a:solidFill>
                <a:schemeClr val="bg1"/>
              </a:solidFill>
            </a:endParaRPr>
          </a:p>
        </p:txBody>
      </p:sp>
      <p:grpSp>
        <p:nvGrpSpPr>
          <p:cNvPr id="20" name="组合 1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9412408" y="4816367"/>
            <a:ext cx="3238963" cy="2245862"/>
            <a:chOff x="3046413" y="1314450"/>
            <a:chExt cx="6099175" cy="4229101"/>
          </a:xfrm>
        </p:grpSpPr>
        <p:sp>
          <p:nvSpPr>
            <p:cNvPr id="21" name="íṧlíďe"/>
            <p:cNvSpPr/>
            <p:nvPr/>
          </p:nvSpPr>
          <p:spPr bwMode="auto">
            <a:xfrm>
              <a:off x="3046413" y="2643188"/>
              <a:ext cx="6099175" cy="2900363"/>
            </a:xfrm>
            <a:custGeom>
              <a:avLst/>
              <a:gdLst>
                <a:gd name="T0" fmla="*/ 924 w 1849"/>
                <a:gd name="T1" fmla="*/ 0 h 880"/>
                <a:gd name="T2" fmla="*/ 329 w 1849"/>
                <a:gd name="T3" fmla="*/ 129 h 880"/>
                <a:gd name="T4" fmla="*/ 329 w 1849"/>
                <a:gd name="T5" fmla="*/ 751 h 880"/>
                <a:gd name="T6" fmla="*/ 924 w 1849"/>
                <a:gd name="T7" fmla="*/ 880 h 880"/>
                <a:gd name="T8" fmla="*/ 1520 w 1849"/>
                <a:gd name="T9" fmla="*/ 751 h 880"/>
                <a:gd name="T10" fmla="*/ 1520 w 1849"/>
                <a:gd name="T11" fmla="*/ 129 h 880"/>
                <a:gd name="T12" fmla="*/ 924 w 1849"/>
                <a:gd name="T13" fmla="*/ 0 h 880"/>
              </a:gdLst>
              <a:ahLst/>
              <a:cxnLst>
                <a:cxn ang="0">
                  <a:pos x="T0" y="T1"/>
                </a:cxn>
                <a:cxn ang="0">
                  <a:pos x="T2" y="T3"/>
                </a:cxn>
                <a:cxn ang="0">
                  <a:pos x="T4" y="T5"/>
                </a:cxn>
                <a:cxn ang="0">
                  <a:pos x="T6" y="T7"/>
                </a:cxn>
                <a:cxn ang="0">
                  <a:pos x="T8" y="T9"/>
                </a:cxn>
                <a:cxn ang="0">
                  <a:pos x="T10" y="T11"/>
                </a:cxn>
                <a:cxn ang="0">
                  <a:pos x="T12" y="T13"/>
                </a:cxn>
              </a:cxnLst>
              <a:rect l="0" t="0" r="r" b="b"/>
              <a:pathLst>
                <a:path w="1849" h="880">
                  <a:moveTo>
                    <a:pt x="924" y="0"/>
                  </a:moveTo>
                  <a:cubicBezTo>
                    <a:pt x="709" y="0"/>
                    <a:pt x="493" y="43"/>
                    <a:pt x="329" y="129"/>
                  </a:cubicBezTo>
                  <a:cubicBezTo>
                    <a:pt x="0" y="301"/>
                    <a:pt x="0" y="579"/>
                    <a:pt x="329" y="751"/>
                  </a:cubicBezTo>
                  <a:cubicBezTo>
                    <a:pt x="493" y="837"/>
                    <a:pt x="709" y="880"/>
                    <a:pt x="924" y="880"/>
                  </a:cubicBezTo>
                  <a:cubicBezTo>
                    <a:pt x="1140" y="880"/>
                    <a:pt x="1356" y="837"/>
                    <a:pt x="1520" y="751"/>
                  </a:cubicBezTo>
                  <a:cubicBezTo>
                    <a:pt x="1849" y="579"/>
                    <a:pt x="1849" y="301"/>
                    <a:pt x="1520" y="129"/>
                  </a:cubicBezTo>
                  <a:cubicBezTo>
                    <a:pt x="1356" y="43"/>
                    <a:pt x="1140" y="0"/>
                    <a:pt x="924" y="0"/>
                  </a:cubicBezTo>
                </a:path>
              </a:pathLst>
            </a:custGeom>
            <a:solidFill>
              <a:srgbClr val="F7F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îŝḻíḑê"/>
            <p:cNvSpPr/>
            <p:nvPr/>
          </p:nvSpPr>
          <p:spPr bwMode="auto">
            <a:xfrm>
              <a:off x="4457701" y="2205038"/>
              <a:ext cx="541338" cy="315913"/>
            </a:xfrm>
            <a:custGeom>
              <a:avLst/>
              <a:gdLst>
                <a:gd name="T0" fmla="*/ 82 w 164"/>
                <a:gd name="T1" fmla="*/ 94 h 96"/>
                <a:gd name="T2" fmla="*/ 84 w 164"/>
                <a:gd name="T3" fmla="*/ 96 h 96"/>
                <a:gd name="T4" fmla="*/ 163 w 164"/>
                <a:gd name="T5" fmla="*/ 50 h 96"/>
                <a:gd name="T6" fmla="*/ 164 w 164"/>
                <a:gd name="T7" fmla="*/ 48 h 96"/>
                <a:gd name="T8" fmla="*/ 163 w 164"/>
                <a:gd name="T9" fmla="*/ 46 h 96"/>
                <a:gd name="T10" fmla="*/ 84 w 164"/>
                <a:gd name="T11" fmla="*/ 0 h 96"/>
                <a:gd name="T12" fmla="*/ 81 w 164"/>
                <a:gd name="T13" fmla="*/ 0 h 96"/>
                <a:gd name="T14" fmla="*/ 1 w 164"/>
                <a:gd name="T15" fmla="*/ 46 h 96"/>
                <a:gd name="T16" fmla="*/ 0 w 164"/>
                <a:gd name="T17" fmla="*/ 48 h 96"/>
                <a:gd name="T18" fmla="*/ 1 w 164"/>
                <a:gd name="T19" fmla="*/ 50 h 96"/>
                <a:gd name="T20" fmla="*/ 81 w 164"/>
                <a:gd name="T21" fmla="*/ 96 h 96"/>
                <a:gd name="T22" fmla="*/ 84 w 164"/>
                <a:gd name="T23" fmla="*/ 96 h 96"/>
                <a:gd name="T24" fmla="*/ 82 w 164"/>
                <a:gd name="T25" fmla="*/ 94 h 96"/>
                <a:gd name="T26" fmla="*/ 84 w 164"/>
                <a:gd name="T27" fmla="*/ 92 h 96"/>
                <a:gd name="T28" fmla="*/ 7 w 164"/>
                <a:gd name="T29" fmla="*/ 48 h 96"/>
                <a:gd name="T30" fmla="*/ 82 w 164"/>
                <a:gd name="T31" fmla="*/ 5 h 96"/>
                <a:gd name="T32" fmla="*/ 157 w 164"/>
                <a:gd name="T33" fmla="*/ 48 h 96"/>
                <a:gd name="T34" fmla="*/ 81 w 164"/>
                <a:gd name="T35" fmla="*/ 92 h 96"/>
                <a:gd name="T36" fmla="*/ 82 w 164"/>
                <a:gd name="T37" fmla="*/ 94 h 96"/>
                <a:gd name="T38" fmla="*/ 84 w 164"/>
                <a:gd name="T39" fmla="*/ 92 h 96"/>
                <a:gd name="T40" fmla="*/ 82 w 164"/>
                <a:gd name="T41"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4" h="96">
                  <a:moveTo>
                    <a:pt x="82" y="94"/>
                  </a:moveTo>
                  <a:cubicBezTo>
                    <a:pt x="84" y="96"/>
                    <a:pt x="84" y="96"/>
                    <a:pt x="84" y="96"/>
                  </a:cubicBezTo>
                  <a:cubicBezTo>
                    <a:pt x="163" y="50"/>
                    <a:pt x="163" y="50"/>
                    <a:pt x="163" y="50"/>
                  </a:cubicBezTo>
                  <a:cubicBezTo>
                    <a:pt x="164" y="50"/>
                    <a:pt x="164" y="49"/>
                    <a:pt x="164" y="48"/>
                  </a:cubicBezTo>
                  <a:cubicBezTo>
                    <a:pt x="164" y="47"/>
                    <a:pt x="164" y="47"/>
                    <a:pt x="163" y="46"/>
                  </a:cubicBezTo>
                  <a:cubicBezTo>
                    <a:pt x="84" y="0"/>
                    <a:pt x="84" y="0"/>
                    <a:pt x="84" y="0"/>
                  </a:cubicBezTo>
                  <a:cubicBezTo>
                    <a:pt x="83" y="0"/>
                    <a:pt x="82" y="0"/>
                    <a:pt x="81" y="0"/>
                  </a:cubicBezTo>
                  <a:cubicBezTo>
                    <a:pt x="1" y="46"/>
                    <a:pt x="1" y="46"/>
                    <a:pt x="1" y="46"/>
                  </a:cubicBezTo>
                  <a:cubicBezTo>
                    <a:pt x="1" y="47"/>
                    <a:pt x="0" y="47"/>
                    <a:pt x="0" y="48"/>
                  </a:cubicBezTo>
                  <a:cubicBezTo>
                    <a:pt x="0" y="49"/>
                    <a:pt x="1" y="50"/>
                    <a:pt x="1" y="50"/>
                  </a:cubicBezTo>
                  <a:cubicBezTo>
                    <a:pt x="81" y="96"/>
                    <a:pt x="81" y="96"/>
                    <a:pt x="81" y="96"/>
                  </a:cubicBezTo>
                  <a:cubicBezTo>
                    <a:pt x="82" y="96"/>
                    <a:pt x="83" y="96"/>
                    <a:pt x="84" y="96"/>
                  </a:cubicBezTo>
                  <a:cubicBezTo>
                    <a:pt x="82" y="94"/>
                    <a:pt x="82" y="94"/>
                    <a:pt x="82" y="94"/>
                  </a:cubicBezTo>
                  <a:cubicBezTo>
                    <a:pt x="84" y="92"/>
                    <a:pt x="84" y="92"/>
                    <a:pt x="84" y="92"/>
                  </a:cubicBezTo>
                  <a:cubicBezTo>
                    <a:pt x="7" y="48"/>
                    <a:pt x="7" y="48"/>
                    <a:pt x="7" y="48"/>
                  </a:cubicBezTo>
                  <a:cubicBezTo>
                    <a:pt x="82" y="5"/>
                    <a:pt x="82" y="5"/>
                    <a:pt x="82" y="5"/>
                  </a:cubicBezTo>
                  <a:cubicBezTo>
                    <a:pt x="157" y="48"/>
                    <a:pt x="157" y="48"/>
                    <a:pt x="157" y="48"/>
                  </a:cubicBezTo>
                  <a:cubicBezTo>
                    <a:pt x="81" y="92"/>
                    <a:pt x="81" y="92"/>
                    <a:pt x="81" y="92"/>
                  </a:cubicBezTo>
                  <a:cubicBezTo>
                    <a:pt x="82" y="94"/>
                    <a:pt x="82" y="94"/>
                    <a:pt x="82" y="94"/>
                  </a:cubicBezTo>
                  <a:cubicBezTo>
                    <a:pt x="84" y="92"/>
                    <a:pt x="84" y="92"/>
                    <a:pt x="84" y="92"/>
                  </a:cubicBezTo>
                  <a:lnTo>
                    <a:pt x="82" y="94"/>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ṧḻíḍe"/>
            <p:cNvSpPr/>
            <p:nvPr/>
          </p:nvSpPr>
          <p:spPr bwMode="auto">
            <a:xfrm>
              <a:off x="4527551" y="1776413"/>
              <a:ext cx="204788" cy="704850"/>
            </a:xfrm>
            <a:custGeom>
              <a:avLst/>
              <a:gdLst>
                <a:gd name="T0" fmla="*/ 0 w 129"/>
                <a:gd name="T1" fmla="*/ 369 h 444"/>
                <a:gd name="T2" fmla="*/ 129 w 129"/>
                <a:gd name="T3" fmla="*/ 0 h 444"/>
                <a:gd name="T4" fmla="*/ 129 w 129"/>
                <a:gd name="T5" fmla="*/ 444 h 444"/>
                <a:gd name="T6" fmla="*/ 0 w 129"/>
                <a:gd name="T7" fmla="*/ 369 h 444"/>
              </a:gdLst>
              <a:ahLst/>
              <a:cxnLst>
                <a:cxn ang="0">
                  <a:pos x="T0" y="T1"/>
                </a:cxn>
                <a:cxn ang="0">
                  <a:pos x="T2" y="T3"/>
                </a:cxn>
                <a:cxn ang="0">
                  <a:pos x="T4" y="T5"/>
                </a:cxn>
                <a:cxn ang="0">
                  <a:pos x="T6" y="T7"/>
                </a:cxn>
              </a:cxnLst>
              <a:rect l="0" t="0" r="r" b="b"/>
              <a:pathLst>
                <a:path w="129" h="444">
                  <a:moveTo>
                    <a:pt x="0" y="369"/>
                  </a:moveTo>
                  <a:lnTo>
                    <a:pt x="129" y="0"/>
                  </a:lnTo>
                  <a:lnTo>
                    <a:pt x="129" y="444"/>
                  </a:lnTo>
                  <a:lnTo>
                    <a:pt x="0" y="369"/>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iṣļiḓe"/>
            <p:cNvSpPr/>
            <p:nvPr/>
          </p:nvSpPr>
          <p:spPr bwMode="auto">
            <a:xfrm>
              <a:off x="4732338" y="1776413"/>
              <a:ext cx="200025" cy="704850"/>
            </a:xfrm>
            <a:custGeom>
              <a:avLst/>
              <a:gdLst>
                <a:gd name="T0" fmla="*/ 0 w 126"/>
                <a:gd name="T1" fmla="*/ 444 h 444"/>
                <a:gd name="T2" fmla="*/ 126 w 126"/>
                <a:gd name="T3" fmla="*/ 369 h 444"/>
                <a:gd name="T4" fmla="*/ 0 w 126"/>
                <a:gd name="T5" fmla="*/ 0 h 444"/>
                <a:gd name="T6" fmla="*/ 0 w 126"/>
                <a:gd name="T7" fmla="*/ 444 h 444"/>
              </a:gdLst>
              <a:ahLst/>
              <a:cxnLst>
                <a:cxn ang="0">
                  <a:pos x="T0" y="T1"/>
                </a:cxn>
                <a:cxn ang="0">
                  <a:pos x="T2" y="T3"/>
                </a:cxn>
                <a:cxn ang="0">
                  <a:pos x="T4" y="T5"/>
                </a:cxn>
                <a:cxn ang="0">
                  <a:pos x="T6" y="T7"/>
                </a:cxn>
              </a:cxnLst>
              <a:rect l="0" t="0" r="r" b="b"/>
              <a:pathLst>
                <a:path w="126" h="444">
                  <a:moveTo>
                    <a:pt x="0" y="444"/>
                  </a:moveTo>
                  <a:lnTo>
                    <a:pt x="126" y="369"/>
                  </a:lnTo>
                  <a:lnTo>
                    <a:pt x="0" y="0"/>
                  </a:lnTo>
                  <a:lnTo>
                    <a:pt x="0" y="444"/>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ṡḷîḓe"/>
            <p:cNvSpPr/>
            <p:nvPr/>
          </p:nvSpPr>
          <p:spPr bwMode="auto">
            <a:xfrm>
              <a:off x="4137026" y="2389188"/>
              <a:ext cx="541338" cy="315913"/>
            </a:xfrm>
            <a:custGeom>
              <a:avLst/>
              <a:gdLst>
                <a:gd name="T0" fmla="*/ 83 w 164"/>
                <a:gd name="T1" fmla="*/ 94 h 96"/>
                <a:gd name="T2" fmla="*/ 84 w 164"/>
                <a:gd name="T3" fmla="*/ 96 h 96"/>
                <a:gd name="T4" fmla="*/ 163 w 164"/>
                <a:gd name="T5" fmla="*/ 50 h 96"/>
                <a:gd name="T6" fmla="*/ 164 w 164"/>
                <a:gd name="T7" fmla="*/ 48 h 96"/>
                <a:gd name="T8" fmla="*/ 163 w 164"/>
                <a:gd name="T9" fmla="*/ 46 h 96"/>
                <a:gd name="T10" fmla="*/ 84 w 164"/>
                <a:gd name="T11" fmla="*/ 0 h 96"/>
                <a:gd name="T12" fmla="*/ 82 w 164"/>
                <a:gd name="T13" fmla="*/ 0 h 96"/>
                <a:gd name="T14" fmla="*/ 2 w 164"/>
                <a:gd name="T15" fmla="*/ 46 h 96"/>
                <a:gd name="T16" fmla="*/ 0 w 164"/>
                <a:gd name="T17" fmla="*/ 48 h 96"/>
                <a:gd name="T18" fmla="*/ 2 w 164"/>
                <a:gd name="T19" fmla="*/ 50 h 96"/>
                <a:gd name="T20" fmla="*/ 82 w 164"/>
                <a:gd name="T21" fmla="*/ 96 h 96"/>
                <a:gd name="T22" fmla="*/ 84 w 164"/>
                <a:gd name="T23" fmla="*/ 96 h 96"/>
                <a:gd name="T24" fmla="*/ 83 w 164"/>
                <a:gd name="T25" fmla="*/ 94 h 96"/>
                <a:gd name="T26" fmla="*/ 84 w 164"/>
                <a:gd name="T27" fmla="*/ 92 h 96"/>
                <a:gd name="T28" fmla="*/ 7 w 164"/>
                <a:gd name="T29" fmla="*/ 48 h 96"/>
                <a:gd name="T30" fmla="*/ 83 w 164"/>
                <a:gd name="T31" fmla="*/ 5 h 96"/>
                <a:gd name="T32" fmla="*/ 158 w 164"/>
                <a:gd name="T33" fmla="*/ 48 h 96"/>
                <a:gd name="T34" fmla="*/ 82 w 164"/>
                <a:gd name="T35" fmla="*/ 92 h 96"/>
                <a:gd name="T36" fmla="*/ 83 w 164"/>
                <a:gd name="T37" fmla="*/ 94 h 96"/>
                <a:gd name="T38" fmla="*/ 84 w 164"/>
                <a:gd name="T39" fmla="*/ 92 h 96"/>
                <a:gd name="T40" fmla="*/ 83 w 164"/>
                <a:gd name="T41"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4" h="96">
                  <a:moveTo>
                    <a:pt x="83" y="94"/>
                  </a:moveTo>
                  <a:cubicBezTo>
                    <a:pt x="84" y="96"/>
                    <a:pt x="84" y="96"/>
                    <a:pt x="84" y="96"/>
                  </a:cubicBezTo>
                  <a:cubicBezTo>
                    <a:pt x="163" y="50"/>
                    <a:pt x="163" y="50"/>
                    <a:pt x="163" y="50"/>
                  </a:cubicBezTo>
                  <a:cubicBezTo>
                    <a:pt x="164" y="49"/>
                    <a:pt x="164" y="49"/>
                    <a:pt x="164" y="48"/>
                  </a:cubicBezTo>
                  <a:cubicBezTo>
                    <a:pt x="164" y="47"/>
                    <a:pt x="164" y="46"/>
                    <a:pt x="163" y="46"/>
                  </a:cubicBezTo>
                  <a:cubicBezTo>
                    <a:pt x="84" y="0"/>
                    <a:pt x="84" y="0"/>
                    <a:pt x="84" y="0"/>
                  </a:cubicBezTo>
                  <a:cubicBezTo>
                    <a:pt x="83" y="0"/>
                    <a:pt x="82" y="0"/>
                    <a:pt x="82" y="0"/>
                  </a:cubicBezTo>
                  <a:cubicBezTo>
                    <a:pt x="2" y="46"/>
                    <a:pt x="2" y="46"/>
                    <a:pt x="2" y="46"/>
                  </a:cubicBezTo>
                  <a:cubicBezTo>
                    <a:pt x="1" y="46"/>
                    <a:pt x="0" y="47"/>
                    <a:pt x="0" y="48"/>
                  </a:cubicBezTo>
                  <a:cubicBezTo>
                    <a:pt x="0" y="49"/>
                    <a:pt x="1" y="49"/>
                    <a:pt x="2" y="50"/>
                  </a:cubicBezTo>
                  <a:cubicBezTo>
                    <a:pt x="82" y="96"/>
                    <a:pt x="82" y="96"/>
                    <a:pt x="82" y="96"/>
                  </a:cubicBezTo>
                  <a:cubicBezTo>
                    <a:pt x="82" y="96"/>
                    <a:pt x="83" y="96"/>
                    <a:pt x="84" y="96"/>
                  </a:cubicBezTo>
                  <a:cubicBezTo>
                    <a:pt x="83" y="94"/>
                    <a:pt x="83" y="94"/>
                    <a:pt x="83" y="94"/>
                  </a:cubicBezTo>
                  <a:cubicBezTo>
                    <a:pt x="84" y="92"/>
                    <a:pt x="84" y="92"/>
                    <a:pt x="84" y="92"/>
                  </a:cubicBezTo>
                  <a:cubicBezTo>
                    <a:pt x="7" y="48"/>
                    <a:pt x="7" y="48"/>
                    <a:pt x="7" y="48"/>
                  </a:cubicBezTo>
                  <a:cubicBezTo>
                    <a:pt x="83" y="5"/>
                    <a:pt x="83" y="5"/>
                    <a:pt x="83" y="5"/>
                  </a:cubicBezTo>
                  <a:cubicBezTo>
                    <a:pt x="158" y="48"/>
                    <a:pt x="158" y="48"/>
                    <a:pt x="158" y="48"/>
                  </a:cubicBezTo>
                  <a:cubicBezTo>
                    <a:pt x="82" y="92"/>
                    <a:pt x="82" y="92"/>
                    <a:pt x="82" y="92"/>
                  </a:cubicBezTo>
                  <a:cubicBezTo>
                    <a:pt x="83" y="94"/>
                    <a:pt x="83" y="94"/>
                    <a:pt x="83" y="94"/>
                  </a:cubicBezTo>
                  <a:cubicBezTo>
                    <a:pt x="84" y="92"/>
                    <a:pt x="84" y="92"/>
                    <a:pt x="84" y="92"/>
                  </a:cubicBezTo>
                  <a:lnTo>
                    <a:pt x="83" y="94"/>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iŝḻîḓe"/>
            <p:cNvSpPr/>
            <p:nvPr/>
          </p:nvSpPr>
          <p:spPr bwMode="auto">
            <a:xfrm>
              <a:off x="4206876" y="1676400"/>
              <a:ext cx="204788" cy="989013"/>
            </a:xfrm>
            <a:custGeom>
              <a:avLst/>
              <a:gdLst>
                <a:gd name="T0" fmla="*/ 0 w 129"/>
                <a:gd name="T1" fmla="*/ 549 h 623"/>
                <a:gd name="T2" fmla="*/ 129 w 129"/>
                <a:gd name="T3" fmla="*/ 0 h 623"/>
                <a:gd name="T4" fmla="*/ 129 w 129"/>
                <a:gd name="T5" fmla="*/ 623 h 623"/>
                <a:gd name="T6" fmla="*/ 0 w 129"/>
                <a:gd name="T7" fmla="*/ 549 h 623"/>
              </a:gdLst>
              <a:ahLst/>
              <a:cxnLst>
                <a:cxn ang="0">
                  <a:pos x="T0" y="T1"/>
                </a:cxn>
                <a:cxn ang="0">
                  <a:pos x="T2" y="T3"/>
                </a:cxn>
                <a:cxn ang="0">
                  <a:pos x="T4" y="T5"/>
                </a:cxn>
                <a:cxn ang="0">
                  <a:pos x="T6" y="T7"/>
                </a:cxn>
              </a:cxnLst>
              <a:rect l="0" t="0" r="r" b="b"/>
              <a:pathLst>
                <a:path w="129" h="623">
                  <a:moveTo>
                    <a:pt x="0" y="549"/>
                  </a:moveTo>
                  <a:lnTo>
                    <a:pt x="129" y="0"/>
                  </a:lnTo>
                  <a:lnTo>
                    <a:pt x="129" y="623"/>
                  </a:lnTo>
                  <a:lnTo>
                    <a:pt x="0" y="549"/>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íSļïḍe"/>
            <p:cNvSpPr/>
            <p:nvPr/>
          </p:nvSpPr>
          <p:spPr bwMode="auto">
            <a:xfrm>
              <a:off x="4411663" y="1676400"/>
              <a:ext cx="201613" cy="989013"/>
            </a:xfrm>
            <a:custGeom>
              <a:avLst/>
              <a:gdLst>
                <a:gd name="T0" fmla="*/ 0 w 127"/>
                <a:gd name="T1" fmla="*/ 623 h 623"/>
                <a:gd name="T2" fmla="*/ 127 w 127"/>
                <a:gd name="T3" fmla="*/ 549 h 623"/>
                <a:gd name="T4" fmla="*/ 0 w 127"/>
                <a:gd name="T5" fmla="*/ 0 h 623"/>
                <a:gd name="T6" fmla="*/ 0 w 127"/>
                <a:gd name="T7" fmla="*/ 623 h 623"/>
              </a:gdLst>
              <a:ahLst/>
              <a:cxnLst>
                <a:cxn ang="0">
                  <a:pos x="T0" y="T1"/>
                </a:cxn>
                <a:cxn ang="0">
                  <a:pos x="T2" y="T3"/>
                </a:cxn>
                <a:cxn ang="0">
                  <a:pos x="T4" y="T5"/>
                </a:cxn>
                <a:cxn ang="0">
                  <a:pos x="T6" y="T7"/>
                </a:cxn>
              </a:cxnLst>
              <a:rect l="0" t="0" r="r" b="b"/>
              <a:pathLst>
                <a:path w="127" h="623">
                  <a:moveTo>
                    <a:pt x="0" y="623"/>
                  </a:moveTo>
                  <a:lnTo>
                    <a:pt x="127" y="549"/>
                  </a:lnTo>
                  <a:lnTo>
                    <a:pt x="0" y="0"/>
                  </a:lnTo>
                  <a:lnTo>
                    <a:pt x="0" y="623"/>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sļiḋè"/>
            <p:cNvSpPr/>
            <p:nvPr/>
          </p:nvSpPr>
          <p:spPr bwMode="auto">
            <a:xfrm>
              <a:off x="3821113" y="2573338"/>
              <a:ext cx="538163" cy="315913"/>
            </a:xfrm>
            <a:custGeom>
              <a:avLst/>
              <a:gdLst>
                <a:gd name="T0" fmla="*/ 82 w 163"/>
                <a:gd name="T1" fmla="*/ 94 h 96"/>
                <a:gd name="T2" fmla="*/ 83 w 163"/>
                <a:gd name="T3" fmla="*/ 95 h 96"/>
                <a:gd name="T4" fmla="*/ 162 w 163"/>
                <a:gd name="T5" fmla="*/ 50 h 96"/>
                <a:gd name="T6" fmla="*/ 163 w 163"/>
                <a:gd name="T7" fmla="*/ 48 h 96"/>
                <a:gd name="T8" fmla="*/ 162 w 163"/>
                <a:gd name="T9" fmla="*/ 46 h 96"/>
                <a:gd name="T10" fmla="*/ 83 w 163"/>
                <a:gd name="T11" fmla="*/ 0 h 96"/>
                <a:gd name="T12" fmla="*/ 81 w 163"/>
                <a:gd name="T13" fmla="*/ 0 h 96"/>
                <a:gd name="T14" fmla="*/ 1 w 163"/>
                <a:gd name="T15" fmla="*/ 46 h 96"/>
                <a:gd name="T16" fmla="*/ 0 w 163"/>
                <a:gd name="T17" fmla="*/ 48 h 96"/>
                <a:gd name="T18" fmla="*/ 1 w 163"/>
                <a:gd name="T19" fmla="*/ 50 h 96"/>
                <a:gd name="T20" fmla="*/ 81 w 163"/>
                <a:gd name="T21" fmla="*/ 95 h 96"/>
                <a:gd name="T22" fmla="*/ 83 w 163"/>
                <a:gd name="T23" fmla="*/ 95 h 96"/>
                <a:gd name="T24" fmla="*/ 82 w 163"/>
                <a:gd name="T25" fmla="*/ 94 h 96"/>
                <a:gd name="T26" fmla="*/ 83 w 163"/>
                <a:gd name="T27" fmla="*/ 92 h 96"/>
                <a:gd name="T28" fmla="*/ 6 w 163"/>
                <a:gd name="T29" fmla="*/ 48 h 96"/>
                <a:gd name="T30" fmla="*/ 82 w 163"/>
                <a:gd name="T31" fmla="*/ 4 h 96"/>
                <a:gd name="T32" fmla="*/ 157 w 163"/>
                <a:gd name="T33" fmla="*/ 48 h 96"/>
                <a:gd name="T34" fmla="*/ 81 w 163"/>
                <a:gd name="T35" fmla="*/ 92 h 96"/>
                <a:gd name="T36" fmla="*/ 82 w 163"/>
                <a:gd name="T37" fmla="*/ 94 h 96"/>
                <a:gd name="T38" fmla="*/ 83 w 163"/>
                <a:gd name="T39" fmla="*/ 92 h 96"/>
                <a:gd name="T40" fmla="*/ 82 w 163"/>
                <a:gd name="T41" fmla="*/ 9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96">
                  <a:moveTo>
                    <a:pt x="82" y="94"/>
                  </a:moveTo>
                  <a:cubicBezTo>
                    <a:pt x="83" y="95"/>
                    <a:pt x="83" y="95"/>
                    <a:pt x="83" y="95"/>
                  </a:cubicBezTo>
                  <a:cubicBezTo>
                    <a:pt x="162" y="50"/>
                    <a:pt x="162" y="50"/>
                    <a:pt x="162" y="50"/>
                  </a:cubicBezTo>
                  <a:cubicBezTo>
                    <a:pt x="163" y="49"/>
                    <a:pt x="163" y="49"/>
                    <a:pt x="163" y="48"/>
                  </a:cubicBezTo>
                  <a:cubicBezTo>
                    <a:pt x="163" y="47"/>
                    <a:pt x="163" y="46"/>
                    <a:pt x="162" y="46"/>
                  </a:cubicBezTo>
                  <a:cubicBezTo>
                    <a:pt x="83" y="0"/>
                    <a:pt x="83" y="0"/>
                    <a:pt x="83" y="0"/>
                  </a:cubicBezTo>
                  <a:cubicBezTo>
                    <a:pt x="82" y="0"/>
                    <a:pt x="81" y="0"/>
                    <a:pt x="81" y="0"/>
                  </a:cubicBezTo>
                  <a:cubicBezTo>
                    <a:pt x="1" y="46"/>
                    <a:pt x="1" y="46"/>
                    <a:pt x="1" y="46"/>
                  </a:cubicBezTo>
                  <a:cubicBezTo>
                    <a:pt x="0" y="46"/>
                    <a:pt x="0" y="47"/>
                    <a:pt x="0" y="48"/>
                  </a:cubicBezTo>
                  <a:cubicBezTo>
                    <a:pt x="0" y="49"/>
                    <a:pt x="0" y="49"/>
                    <a:pt x="1" y="50"/>
                  </a:cubicBezTo>
                  <a:cubicBezTo>
                    <a:pt x="81" y="95"/>
                    <a:pt x="81" y="95"/>
                    <a:pt x="81" y="95"/>
                  </a:cubicBezTo>
                  <a:cubicBezTo>
                    <a:pt x="81" y="96"/>
                    <a:pt x="82" y="96"/>
                    <a:pt x="83" y="95"/>
                  </a:cubicBezTo>
                  <a:cubicBezTo>
                    <a:pt x="82" y="94"/>
                    <a:pt x="82" y="94"/>
                    <a:pt x="82" y="94"/>
                  </a:cubicBezTo>
                  <a:cubicBezTo>
                    <a:pt x="83" y="92"/>
                    <a:pt x="83" y="92"/>
                    <a:pt x="83" y="92"/>
                  </a:cubicBezTo>
                  <a:cubicBezTo>
                    <a:pt x="6" y="48"/>
                    <a:pt x="6" y="48"/>
                    <a:pt x="6" y="48"/>
                  </a:cubicBezTo>
                  <a:cubicBezTo>
                    <a:pt x="82" y="4"/>
                    <a:pt x="82" y="4"/>
                    <a:pt x="82" y="4"/>
                  </a:cubicBezTo>
                  <a:cubicBezTo>
                    <a:pt x="157" y="48"/>
                    <a:pt x="157" y="48"/>
                    <a:pt x="157" y="48"/>
                  </a:cubicBezTo>
                  <a:cubicBezTo>
                    <a:pt x="81" y="92"/>
                    <a:pt x="81" y="92"/>
                    <a:pt x="81" y="92"/>
                  </a:cubicBezTo>
                  <a:cubicBezTo>
                    <a:pt x="82" y="94"/>
                    <a:pt x="82" y="94"/>
                    <a:pt x="82" y="94"/>
                  </a:cubicBezTo>
                  <a:cubicBezTo>
                    <a:pt x="83" y="92"/>
                    <a:pt x="83" y="92"/>
                    <a:pt x="83" y="92"/>
                  </a:cubicBezTo>
                  <a:lnTo>
                    <a:pt x="82" y="94"/>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îṧlïḋè"/>
            <p:cNvSpPr/>
            <p:nvPr/>
          </p:nvSpPr>
          <p:spPr bwMode="auto">
            <a:xfrm>
              <a:off x="3887788" y="2211388"/>
              <a:ext cx="203200" cy="635000"/>
            </a:xfrm>
            <a:custGeom>
              <a:avLst/>
              <a:gdLst>
                <a:gd name="T0" fmla="*/ 0 w 128"/>
                <a:gd name="T1" fmla="*/ 328 h 400"/>
                <a:gd name="T2" fmla="*/ 128 w 128"/>
                <a:gd name="T3" fmla="*/ 0 h 400"/>
                <a:gd name="T4" fmla="*/ 128 w 128"/>
                <a:gd name="T5" fmla="*/ 400 h 400"/>
                <a:gd name="T6" fmla="*/ 0 w 128"/>
                <a:gd name="T7" fmla="*/ 328 h 400"/>
              </a:gdLst>
              <a:ahLst/>
              <a:cxnLst>
                <a:cxn ang="0">
                  <a:pos x="T0" y="T1"/>
                </a:cxn>
                <a:cxn ang="0">
                  <a:pos x="T2" y="T3"/>
                </a:cxn>
                <a:cxn ang="0">
                  <a:pos x="T4" y="T5"/>
                </a:cxn>
                <a:cxn ang="0">
                  <a:pos x="T6" y="T7"/>
                </a:cxn>
              </a:cxnLst>
              <a:rect l="0" t="0" r="r" b="b"/>
              <a:pathLst>
                <a:path w="128" h="400">
                  <a:moveTo>
                    <a:pt x="0" y="328"/>
                  </a:moveTo>
                  <a:lnTo>
                    <a:pt x="128" y="0"/>
                  </a:lnTo>
                  <a:lnTo>
                    <a:pt x="128" y="400"/>
                  </a:lnTo>
                  <a:lnTo>
                    <a:pt x="0" y="328"/>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is1iḍè"/>
            <p:cNvSpPr/>
            <p:nvPr/>
          </p:nvSpPr>
          <p:spPr bwMode="auto">
            <a:xfrm>
              <a:off x="4090988" y="2211388"/>
              <a:ext cx="201613" cy="635000"/>
            </a:xfrm>
            <a:custGeom>
              <a:avLst/>
              <a:gdLst>
                <a:gd name="T0" fmla="*/ 0 w 127"/>
                <a:gd name="T1" fmla="*/ 400 h 400"/>
                <a:gd name="T2" fmla="*/ 127 w 127"/>
                <a:gd name="T3" fmla="*/ 328 h 400"/>
                <a:gd name="T4" fmla="*/ 0 w 127"/>
                <a:gd name="T5" fmla="*/ 0 h 400"/>
                <a:gd name="T6" fmla="*/ 0 w 127"/>
                <a:gd name="T7" fmla="*/ 400 h 400"/>
              </a:gdLst>
              <a:ahLst/>
              <a:cxnLst>
                <a:cxn ang="0">
                  <a:pos x="T0" y="T1"/>
                </a:cxn>
                <a:cxn ang="0">
                  <a:pos x="T2" y="T3"/>
                </a:cxn>
                <a:cxn ang="0">
                  <a:pos x="T4" y="T5"/>
                </a:cxn>
                <a:cxn ang="0">
                  <a:pos x="T6" y="T7"/>
                </a:cxn>
              </a:cxnLst>
              <a:rect l="0" t="0" r="r" b="b"/>
              <a:pathLst>
                <a:path w="127" h="400">
                  <a:moveTo>
                    <a:pt x="0" y="400"/>
                  </a:moveTo>
                  <a:lnTo>
                    <a:pt x="127" y="328"/>
                  </a:lnTo>
                  <a:lnTo>
                    <a:pt x="0" y="0"/>
                  </a:lnTo>
                  <a:lnTo>
                    <a:pt x="0" y="40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íSḻïḍê"/>
            <p:cNvSpPr/>
            <p:nvPr/>
          </p:nvSpPr>
          <p:spPr bwMode="auto">
            <a:xfrm>
              <a:off x="3500438" y="2757488"/>
              <a:ext cx="538163" cy="317500"/>
            </a:xfrm>
            <a:custGeom>
              <a:avLst/>
              <a:gdLst>
                <a:gd name="T0" fmla="*/ 82 w 163"/>
                <a:gd name="T1" fmla="*/ 93 h 96"/>
                <a:gd name="T2" fmla="*/ 83 w 163"/>
                <a:gd name="T3" fmla="*/ 95 h 96"/>
                <a:gd name="T4" fmla="*/ 162 w 163"/>
                <a:gd name="T5" fmla="*/ 49 h 96"/>
                <a:gd name="T6" fmla="*/ 163 w 163"/>
                <a:gd name="T7" fmla="*/ 48 h 96"/>
                <a:gd name="T8" fmla="*/ 162 w 163"/>
                <a:gd name="T9" fmla="*/ 46 h 96"/>
                <a:gd name="T10" fmla="*/ 83 w 163"/>
                <a:gd name="T11" fmla="*/ 0 h 96"/>
                <a:gd name="T12" fmla="*/ 81 w 163"/>
                <a:gd name="T13" fmla="*/ 0 h 96"/>
                <a:gd name="T14" fmla="*/ 1 w 163"/>
                <a:gd name="T15" fmla="*/ 46 h 96"/>
                <a:gd name="T16" fmla="*/ 0 w 163"/>
                <a:gd name="T17" fmla="*/ 48 h 96"/>
                <a:gd name="T18" fmla="*/ 1 w 163"/>
                <a:gd name="T19" fmla="*/ 49 h 96"/>
                <a:gd name="T20" fmla="*/ 81 w 163"/>
                <a:gd name="T21" fmla="*/ 95 h 96"/>
                <a:gd name="T22" fmla="*/ 83 w 163"/>
                <a:gd name="T23" fmla="*/ 95 h 96"/>
                <a:gd name="T24" fmla="*/ 82 w 163"/>
                <a:gd name="T25" fmla="*/ 93 h 96"/>
                <a:gd name="T26" fmla="*/ 83 w 163"/>
                <a:gd name="T27" fmla="*/ 91 h 96"/>
                <a:gd name="T28" fmla="*/ 6 w 163"/>
                <a:gd name="T29" fmla="*/ 48 h 96"/>
                <a:gd name="T30" fmla="*/ 82 w 163"/>
                <a:gd name="T31" fmla="*/ 4 h 96"/>
                <a:gd name="T32" fmla="*/ 157 w 163"/>
                <a:gd name="T33" fmla="*/ 48 h 96"/>
                <a:gd name="T34" fmla="*/ 81 w 163"/>
                <a:gd name="T35" fmla="*/ 91 h 96"/>
                <a:gd name="T36" fmla="*/ 82 w 163"/>
                <a:gd name="T37" fmla="*/ 93 h 96"/>
                <a:gd name="T38" fmla="*/ 83 w 163"/>
                <a:gd name="T39" fmla="*/ 91 h 96"/>
                <a:gd name="T40" fmla="*/ 82 w 163"/>
                <a:gd name="T41" fmla="*/ 9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96">
                  <a:moveTo>
                    <a:pt x="82" y="93"/>
                  </a:moveTo>
                  <a:cubicBezTo>
                    <a:pt x="83" y="95"/>
                    <a:pt x="83" y="95"/>
                    <a:pt x="83" y="95"/>
                  </a:cubicBezTo>
                  <a:cubicBezTo>
                    <a:pt x="162" y="49"/>
                    <a:pt x="162" y="49"/>
                    <a:pt x="162" y="49"/>
                  </a:cubicBezTo>
                  <a:cubicBezTo>
                    <a:pt x="163" y="49"/>
                    <a:pt x="163" y="48"/>
                    <a:pt x="163" y="48"/>
                  </a:cubicBezTo>
                  <a:cubicBezTo>
                    <a:pt x="163" y="47"/>
                    <a:pt x="163" y="46"/>
                    <a:pt x="162" y="46"/>
                  </a:cubicBezTo>
                  <a:cubicBezTo>
                    <a:pt x="83" y="0"/>
                    <a:pt x="83" y="0"/>
                    <a:pt x="83" y="0"/>
                  </a:cubicBezTo>
                  <a:cubicBezTo>
                    <a:pt x="82" y="0"/>
                    <a:pt x="81" y="0"/>
                    <a:pt x="81" y="0"/>
                  </a:cubicBezTo>
                  <a:cubicBezTo>
                    <a:pt x="1" y="46"/>
                    <a:pt x="1" y="46"/>
                    <a:pt x="1" y="46"/>
                  </a:cubicBezTo>
                  <a:cubicBezTo>
                    <a:pt x="0" y="46"/>
                    <a:pt x="0" y="47"/>
                    <a:pt x="0" y="48"/>
                  </a:cubicBezTo>
                  <a:cubicBezTo>
                    <a:pt x="0" y="48"/>
                    <a:pt x="0" y="49"/>
                    <a:pt x="1" y="49"/>
                  </a:cubicBezTo>
                  <a:cubicBezTo>
                    <a:pt x="81" y="95"/>
                    <a:pt x="81" y="95"/>
                    <a:pt x="81" y="95"/>
                  </a:cubicBezTo>
                  <a:cubicBezTo>
                    <a:pt x="81" y="96"/>
                    <a:pt x="82" y="96"/>
                    <a:pt x="83" y="95"/>
                  </a:cubicBezTo>
                  <a:cubicBezTo>
                    <a:pt x="82" y="93"/>
                    <a:pt x="82" y="93"/>
                    <a:pt x="82" y="93"/>
                  </a:cubicBezTo>
                  <a:cubicBezTo>
                    <a:pt x="83" y="91"/>
                    <a:pt x="83" y="91"/>
                    <a:pt x="83" y="91"/>
                  </a:cubicBezTo>
                  <a:cubicBezTo>
                    <a:pt x="6" y="48"/>
                    <a:pt x="6" y="48"/>
                    <a:pt x="6" y="48"/>
                  </a:cubicBezTo>
                  <a:cubicBezTo>
                    <a:pt x="82" y="4"/>
                    <a:pt x="82" y="4"/>
                    <a:pt x="82" y="4"/>
                  </a:cubicBezTo>
                  <a:cubicBezTo>
                    <a:pt x="157" y="48"/>
                    <a:pt x="157" y="48"/>
                    <a:pt x="157" y="48"/>
                  </a:cubicBezTo>
                  <a:cubicBezTo>
                    <a:pt x="81" y="91"/>
                    <a:pt x="81" y="91"/>
                    <a:pt x="81" y="91"/>
                  </a:cubicBezTo>
                  <a:cubicBezTo>
                    <a:pt x="82" y="93"/>
                    <a:pt x="82" y="93"/>
                    <a:pt x="82" y="93"/>
                  </a:cubicBezTo>
                  <a:cubicBezTo>
                    <a:pt x="83" y="91"/>
                    <a:pt x="83" y="91"/>
                    <a:pt x="83" y="91"/>
                  </a:cubicBezTo>
                  <a:lnTo>
                    <a:pt x="82" y="93"/>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ïs1ïďè"/>
            <p:cNvSpPr/>
            <p:nvPr/>
          </p:nvSpPr>
          <p:spPr bwMode="auto">
            <a:xfrm>
              <a:off x="3567113" y="2033588"/>
              <a:ext cx="204788" cy="998538"/>
            </a:xfrm>
            <a:custGeom>
              <a:avLst/>
              <a:gdLst>
                <a:gd name="T0" fmla="*/ 0 w 129"/>
                <a:gd name="T1" fmla="*/ 556 h 629"/>
                <a:gd name="T2" fmla="*/ 129 w 129"/>
                <a:gd name="T3" fmla="*/ 0 h 629"/>
                <a:gd name="T4" fmla="*/ 129 w 129"/>
                <a:gd name="T5" fmla="*/ 629 h 629"/>
                <a:gd name="T6" fmla="*/ 0 w 129"/>
                <a:gd name="T7" fmla="*/ 556 h 629"/>
              </a:gdLst>
              <a:ahLst/>
              <a:cxnLst>
                <a:cxn ang="0">
                  <a:pos x="T0" y="T1"/>
                </a:cxn>
                <a:cxn ang="0">
                  <a:pos x="T2" y="T3"/>
                </a:cxn>
                <a:cxn ang="0">
                  <a:pos x="T4" y="T5"/>
                </a:cxn>
                <a:cxn ang="0">
                  <a:pos x="T6" y="T7"/>
                </a:cxn>
              </a:cxnLst>
              <a:rect l="0" t="0" r="r" b="b"/>
              <a:pathLst>
                <a:path w="129" h="629">
                  <a:moveTo>
                    <a:pt x="0" y="556"/>
                  </a:moveTo>
                  <a:lnTo>
                    <a:pt x="129" y="0"/>
                  </a:lnTo>
                  <a:lnTo>
                    <a:pt x="129" y="629"/>
                  </a:lnTo>
                  <a:lnTo>
                    <a:pt x="0" y="556"/>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lîḋé"/>
            <p:cNvSpPr/>
            <p:nvPr/>
          </p:nvSpPr>
          <p:spPr bwMode="auto">
            <a:xfrm>
              <a:off x="3771901" y="2033588"/>
              <a:ext cx="201613" cy="998538"/>
            </a:xfrm>
            <a:custGeom>
              <a:avLst/>
              <a:gdLst>
                <a:gd name="T0" fmla="*/ 0 w 127"/>
                <a:gd name="T1" fmla="*/ 629 h 629"/>
                <a:gd name="T2" fmla="*/ 127 w 127"/>
                <a:gd name="T3" fmla="*/ 556 h 629"/>
                <a:gd name="T4" fmla="*/ 0 w 127"/>
                <a:gd name="T5" fmla="*/ 0 h 629"/>
                <a:gd name="T6" fmla="*/ 0 w 127"/>
                <a:gd name="T7" fmla="*/ 629 h 629"/>
              </a:gdLst>
              <a:ahLst/>
              <a:cxnLst>
                <a:cxn ang="0">
                  <a:pos x="T0" y="T1"/>
                </a:cxn>
                <a:cxn ang="0">
                  <a:pos x="T2" y="T3"/>
                </a:cxn>
                <a:cxn ang="0">
                  <a:pos x="T4" y="T5"/>
                </a:cxn>
                <a:cxn ang="0">
                  <a:pos x="T6" y="T7"/>
                </a:cxn>
              </a:cxnLst>
              <a:rect l="0" t="0" r="r" b="b"/>
              <a:pathLst>
                <a:path w="127" h="629">
                  <a:moveTo>
                    <a:pt x="0" y="629"/>
                  </a:moveTo>
                  <a:lnTo>
                    <a:pt x="127" y="556"/>
                  </a:lnTo>
                  <a:lnTo>
                    <a:pt x="0" y="0"/>
                  </a:lnTo>
                  <a:lnTo>
                    <a:pt x="0" y="629"/>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ş1íďe"/>
            <p:cNvSpPr/>
            <p:nvPr/>
          </p:nvSpPr>
          <p:spPr bwMode="auto">
            <a:xfrm>
              <a:off x="7248526" y="2306638"/>
              <a:ext cx="1412875" cy="820738"/>
            </a:xfrm>
            <a:custGeom>
              <a:avLst/>
              <a:gdLst>
                <a:gd name="T0" fmla="*/ 1 w 428"/>
                <a:gd name="T1" fmla="*/ 4 h 249"/>
                <a:gd name="T2" fmla="*/ 424 w 428"/>
                <a:gd name="T3" fmla="*/ 248 h 249"/>
                <a:gd name="T4" fmla="*/ 427 w 428"/>
                <a:gd name="T5" fmla="*/ 247 h 249"/>
                <a:gd name="T6" fmla="*/ 426 w 428"/>
                <a:gd name="T7" fmla="*/ 244 h 249"/>
                <a:gd name="T8" fmla="*/ 4 w 428"/>
                <a:gd name="T9" fmla="*/ 0 h 249"/>
                <a:gd name="T10" fmla="*/ 1 w 428"/>
                <a:gd name="T11" fmla="*/ 1 h 249"/>
                <a:gd name="T12" fmla="*/ 1 w 428"/>
                <a:gd name="T13" fmla="*/ 4 h 249"/>
              </a:gdLst>
              <a:ahLst/>
              <a:cxnLst>
                <a:cxn ang="0">
                  <a:pos x="T0" y="T1"/>
                </a:cxn>
                <a:cxn ang="0">
                  <a:pos x="T2" y="T3"/>
                </a:cxn>
                <a:cxn ang="0">
                  <a:pos x="T4" y="T5"/>
                </a:cxn>
                <a:cxn ang="0">
                  <a:pos x="T6" y="T7"/>
                </a:cxn>
                <a:cxn ang="0">
                  <a:pos x="T8" y="T9"/>
                </a:cxn>
                <a:cxn ang="0">
                  <a:pos x="T10" y="T11"/>
                </a:cxn>
                <a:cxn ang="0">
                  <a:pos x="T12" y="T13"/>
                </a:cxn>
              </a:cxnLst>
              <a:rect l="0" t="0" r="r" b="b"/>
              <a:pathLst>
                <a:path w="428" h="249">
                  <a:moveTo>
                    <a:pt x="1" y="4"/>
                  </a:moveTo>
                  <a:cubicBezTo>
                    <a:pt x="424" y="248"/>
                    <a:pt x="424" y="248"/>
                    <a:pt x="424" y="248"/>
                  </a:cubicBezTo>
                  <a:cubicBezTo>
                    <a:pt x="425" y="249"/>
                    <a:pt x="427" y="248"/>
                    <a:pt x="427" y="247"/>
                  </a:cubicBezTo>
                  <a:cubicBezTo>
                    <a:pt x="428" y="246"/>
                    <a:pt x="427" y="245"/>
                    <a:pt x="426" y="244"/>
                  </a:cubicBezTo>
                  <a:cubicBezTo>
                    <a:pt x="4" y="0"/>
                    <a:pt x="4" y="0"/>
                    <a:pt x="4" y="0"/>
                  </a:cubicBezTo>
                  <a:cubicBezTo>
                    <a:pt x="3" y="0"/>
                    <a:pt x="1" y="0"/>
                    <a:pt x="1" y="1"/>
                  </a:cubicBezTo>
                  <a:cubicBezTo>
                    <a:pt x="0" y="2"/>
                    <a:pt x="0" y="3"/>
                    <a:pt x="1" y="4"/>
                  </a:cubicBezTo>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Sļîḍé"/>
            <p:cNvSpPr/>
            <p:nvPr/>
          </p:nvSpPr>
          <p:spPr bwMode="auto">
            <a:xfrm>
              <a:off x="7269163" y="1765300"/>
              <a:ext cx="1381125" cy="1266825"/>
            </a:xfrm>
            <a:custGeom>
              <a:avLst/>
              <a:gdLst>
                <a:gd name="T0" fmla="*/ 419 w 419"/>
                <a:gd name="T1" fmla="*/ 384 h 384"/>
                <a:gd name="T2" fmla="*/ 413 w 419"/>
                <a:gd name="T3" fmla="*/ 293 h 384"/>
                <a:gd name="T4" fmla="*/ 369 w 419"/>
                <a:gd name="T5" fmla="*/ 185 h 384"/>
                <a:gd name="T6" fmla="*/ 321 w 419"/>
                <a:gd name="T7" fmla="*/ 217 h 384"/>
                <a:gd name="T8" fmla="*/ 279 w 419"/>
                <a:gd name="T9" fmla="*/ 189 h 384"/>
                <a:gd name="T10" fmla="*/ 235 w 419"/>
                <a:gd name="T11" fmla="*/ 21 h 384"/>
                <a:gd name="T12" fmla="*/ 181 w 419"/>
                <a:gd name="T13" fmla="*/ 66 h 384"/>
                <a:gd name="T14" fmla="*/ 140 w 419"/>
                <a:gd name="T15" fmla="*/ 68 h 384"/>
                <a:gd name="T16" fmla="*/ 102 w 419"/>
                <a:gd name="T17" fmla="*/ 71 h 384"/>
                <a:gd name="T18" fmla="*/ 62 w 419"/>
                <a:gd name="T19" fmla="*/ 112 h 384"/>
                <a:gd name="T20" fmla="*/ 26 w 419"/>
                <a:gd name="T21" fmla="*/ 62 h 384"/>
                <a:gd name="T22" fmla="*/ 0 w 419"/>
                <a:gd name="T23" fmla="*/ 142 h 384"/>
                <a:gd name="T24" fmla="*/ 419 w 419"/>
                <a:gd name="T25" fmla="*/ 38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9" h="384">
                  <a:moveTo>
                    <a:pt x="419" y="384"/>
                  </a:moveTo>
                  <a:cubicBezTo>
                    <a:pt x="419" y="384"/>
                    <a:pt x="419" y="347"/>
                    <a:pt x="413" y="293"/>
                  </a:cubicBezTo>
                  <a:cubicBezTo>
                    <a:pt x="409" y="260"/>
                    <a:pt x="401" y="204"/>
                    <a:pt x="369" y="185"/>
                  </a:cubicBezTo>
                  <a:cubicBezTo>
                    <a:pt x="337" y="167"/>
                    <a:pt x="325" y="200"/>
                    <a:pt x="321" y="217"/>
                  </a:cubicBezTo>
                  <a:cubicBezTo>
                    <a:pt x="315" y="238"/>
                    <a:pt x="283" y="224"/>
                    <a:pt x="279" y="189"/>
                  </a:cubicBezTo>
                  <a:cubicBezTo>
                    <a:pt x="275" y="154"/>
                    <a:pt x="272" y="43"/>
                    <a:pt x="235" y="21"/>
                  </a:cubicBezTo>
                  <a:cubicBezTo>
                    <a:pt x="197" y="0"/>
                    <a:pt x="185" y="52"/>
                    <a:pt x="181" y="66"/>
                  </a:cubicBezTo>
                  <a:cubicBezTo>
                    <a:pt x="173" y="95"/>
                    <a:pt x="148" y="87"/>
                    <a:pt x="140" y="68"/>
                  </a:cubicBezTo>
                  <a:cubicBezTo>
                    <a:pt x="132" y="49"/>
                    <a:pt x="110" y="44"/>
                    <a:pt x="102" y="71"/>
                  </a:cubicBezTo>
                  <a:cubicBezTo>
                    <a:pt x="94" y="97"/>
                    <a:pt x="89" y="128"/>
                    <a:pt x="62" y="112"/>
                  </a:cubicBezTo>
                  <a:cubicBezTo>
                    <a:pt x="39" y="99"/>
                    <a:pt x="49" y="74"/>
                    <a:pt x="26" y="62"/>
                  </a:cubicBezTo>
                  <a:cubicBezTo>
                    <a:pt x="8" y="52"/>
                    <a:pt x="0" y="97"/>
                    <a:pt x="0" y="142"/>
                  </a:cubicBezTo>
                  <a:lnTo>
                    <a:pt x="419" y="384"/>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iśļiḑè"/>
            <p:cNvSpPr/>
            <p:nvPr/>
          </p:nvSpPr>
          <p:spPr bwMode="auto">
            <a:xfrm>
              <a:off x="8380413" y="2144713"/>
              <a:ext cx="171450" cy="141288"/>
            </a:xfrm>
            <a:custGeom>
              <a:avLst/>
              <a:gdLst>
                <a:gd name="T0" fmla="*/ 52 w 52"/>
                <a:gd name="T1" fmla="*/ 36 h 43"/>
                <a:gd name="T2" fmla="*/ 42 w 52"/>
                <a:gd name="T3" fmla="*/ 40 h 43"/>
                <a:gd name="T4" fmla="*/ 10 w 52"/>
                <a:gd name="T5" fmla="*/ 21 h 43"/>
                <a:gd name="T6" fmla="*/ 0 w 52"/>
                <a:gd name="T7" fmla="*/ 7 h 43"/>
                <a:gd name="T8" fmla="*/ 10 w 52"/>
                <a:gd name="T9" fmla="*/ 3 h 43"/>
                <a:gd name="T10" fmla="*/ 42 w 52"/>
                <a:gd name="T11" fmla="*/ 22 h 43"/>
                <a:gd name="T12" fmla="*/ 52 w 52"/>
                <a:gd name="T13" fmla="*/ 36 h 43"/>
              </a:gdLst>
              <a:ahLst/>
              <a:cxnLst>
                <a:cxn ang="0">
                  <a:pos x="T0" y="T1"/>
                </a:cxn>
                <a:cxn ang="0">
                  <a:pos x="T2" y="T3"/>
                </a:cxn>
                <a:cxn ang="0">
                  <a:pos x="T4" y="T5"/>
                </a:cxn>
                <a:cxn ang="0">
                  <a:pos x="T6" y="T7"/>
                </a:cxn>
                <a:cxn ang="0">
                  <a:pos x="T8" y="T9"/>
                </a:cxn>
                <a:cxn ang="0">
                  <a:pos x="T10" y="T11"/>
                </a:cxn>
                <a:cxn ang="0">
                  <a:pos x="T12" y="T13"/>
                </a:cxn>
              </a:cxnLst>
              <a:rect l="0" t="0" r="r" b="b"/>
              <a:pathLst>
                <a:path w="52" h="43">
                  <a:moveTo>
                    <a:pt x="52" y="36"/>
                  </a:moveTo>
                  <a:cubicBezTo>
                    <a:pt x="52" y="41"/>
                    <a:pt x="47" y="43"/>
                    <a:pt x="42" y="40"/>
                  </a:cubicBezTo>
                  <a:cubicBezTo>
                    <a:pt x="10" y="21"/>
                    <a:pt x="10" y="21"/>
                    <a:pt x="10" y="21"/>
                  </a:cubicBezTo>
                  <a:cubicBezTo>
                    <a:pt x="4" y="18"/>
                    <a:pt x="0" y="12"/>
                    <a:pt x="0" y="7"/>
                  </a:cubicBezTo>
                  <a:cubicBezTo>
                    <a:pt x="0" y="2"/>
                    <a:pt x="4" y="0"/>
                    <a:pt x="10" y="3"/>
                  </a:cubicBezTo>
                  <a:cubicBezTo>
                    <a:pt x="42" y="22"/>
                    <a:pt x="42" y="22"/>
                    <a:pt x="42" y="22"/>
                  </a:cubicBezTo>
                  <a:cubicBezTo>
                    <a:pt x="47" y="25"/>
                    <a:pt x="52" y="32"/>
                    <a:pt x="52" y="36"/>
                  </a:cubicBez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iśļîde"/>
            <p:cNvSpPr/>
            <p:nvPr/>
          </p:nvSpPr>
          <p:spPr bwMode="auto">
            <a:xfrm>
              <a:off x="7948613" y="1627188"/>
              <a:ext cx="168275" cy="141288"/>
            </a:xfrm>
            <a:custGeom>
              <a:avLst/>
              <a:gdLst>
                <a:gd name="T0" fmla="*/ 51 w 51"/>
                <a:gd name="T1" fmla="*/ 37 h 43"/>
                <a:gd name="T2" fmla="*/ 41 w 51"/>
                <a:gd name="T3" fmla="*/ 40 h 43"/>
                <a:gd name="T4" fmla="*/ 9 w 51"/>
                <a:gd name="T5" fmla="*/ 21 h 43"/>
                <a:gd name="T6" fmla="*/ 0 w 51"/>
                <a:gd name="T7" fmla="*/ 7 h 43"/>
                <a:gd name="T8" fmla="*/ 9 w 51"/>
                <a:gd name="T9" fmla="*/ 4 h 43"/>
                <a:gd name="T10" fmla="*/ 41 w 51"/>
                <a:gd name="T11" fmla="*/ 22 h 43"/>
                <a:gd name="T12" fmla="*/ 51 w 51"/>
                <a:gd name="T13" fmla="*/ 37 h 43"/>
              </a:gdLst>
              <a:ahLst/>
              <a:cxnLst>
                <a:cxn ang="0">
                  <a:pos x="T0" y="T1"/>
                </a:cxn>
                <a:cxn ang="0">
                  <a:pos x="T2" y="T3"/>
                </a:cxn>
                <a:cxn ang="0">
                  <a:pos x="T4" y="T5"/>
                </a:cxn>
                <a:cxn ang="0">
                  <a:pos x="T6" y="T7"/>
                </a:cxn>
                <a:cxn ang="0">
                  <a:pos x="T8" y="T9"/>
                </a:cxn>
                <a:cxn ang="0">
                  <a:pos x="T10" y="T11"/>
                </a:cxn>
                <a:cxn ang="0">
                  <a:pos x="T12" y="T13"/>
                </a:cxn>
              </a:cxnLst>
              <a:rect l="0" t="0" r="r" b="b"/>
              <a:pathLst>
                <a:path w="51" h="43">
                  <a:moveTo>
                    <a:pt x="51" y="37"/>
                  </a:moveTo>
                  <a:cubicBezTo>
                    <a:pt x="51" y="41"/>
                    <a:pt x="47" y="43"/>
                    <a:pt x="41" y="40"/>
                  </a:cubicBezTo>
                  <a:cubicBezTo>
                    <a:pt x="9" y="21"/>
                    <a:pt x="9" y="21"/>
                    <a:pt x="9" y="21"/>
                  </a:cubicBezTo>
                  <a:cubicBezTo>
                    <a:pt x="4" y="18"/>
                    <a:pt x="0" y="12"/>
                    <a:pt x="0" y="7"/>
                  </a:cubicBezTo>
                  <a:cubicBezTo>
                    <a:pt x="0" y="2"/>
                    <a:pt x="4" y="0"/>
                    <a:pt x="9" y="4"/>
                  </a:cubicBezTo>
                  <a:cubicBezTo>
                    <a:pt x="41" y="22"/>
                    <a:pt x="41" y="22"/>
                    <a:pt x="41" y="22"/>
                  </a:cubicBezTo>
                  <a:cubicBezTo>
                    <a:pt x="47" y="25"/>
                    <a:pt x="51" y="32"/>
                    <a:pt x="51" y="37"/>
                  </a:cubicBez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íṧḷïḍe"/>
            <p:cNvSpPr/>
            <p:nvPr/>
          </p:nvSpPr>
          <p:spPr bwMode="auto">
            <a:xfrm>
              <a:off x="7605713" y="1722438"/>
              <a:ext cx="168275" cy="142875"/>
            </a:xfrm>
            <a:custGeom>
              <a:avLst/>
              <a:gdLst>
                <a:gd name="T0" fmla="*/ 51 w 51"/>
                <a:gd name="T1" fmla="*/ 36 h 43"/>
                <a:gd name="T2" fmla="*/ 41 w 51"/>
                <a:gd name="T3" fmla="*/ 40 h 43"/>
                <a:gd name="T4" fmla="*/ 9 w 51"/>
                <a:gd name="T5" fmla="*/ 21 h 43"/>
                <a:gd name="T6" fmla="*/ 0 w 51"/>
                <a:gd name="T7" fmla="*/ 7 h 43"/>
                <a:gd name="T8" fmla="*/ 9 w 51"/>
                <a:gd name="T9" fmla="*/ 3 h 43"/>
                <a:gd name="T10" fmla="*/ 41 w 51"/>
                <a:gd name="T11" fmla="*/ 22 h 43"/>
                <a:gd name="T12" fmla="*/ 51 w 51"/>
                <a:gd name="T13" fmla="*/ 36 h 43"/>
              </a:gdLst>
              <a:ahLst/>
              <a:cxnLst>
                <a:cxn ang="0">
                  <a:pos x="T0" y="T1"/>
                </a:cxn>
                <a:cxn ang="0">
                  <a:pos x="T2" y="T3"/>
                </a:cxn>
                <a:cxn ang="0">
                  <a:pos x="T4" y="T5"/>
                </a:cxn>
                <a:cxn ang="0">
                  <a:pos x="T6" y="T7"/>
                </a:cxn>
                <a:cxn ang="0">
                  <a:pos x="T8" y="T9"/>
                </a:cxn>
                <a:cxn ang="0">
                  <a:pos x="T10" y="T11"/>
                </a:cxn>
                <a:cxn ang="0">
                  <a:pos x="T12" y="T13"/>
                </a:cxn>
              </a:cxnLst>
              <a:rect l="0" t="0" r="r" b="b"/>
              <a:pathLst>
                <a:path w="51" h="43">
                  <a:moveTo>
                    <a:pt x="51" y="36"/>
                  </a:moveTo>
                  <a:cubicBezTo>
                    <a:pt x="51" y="41"/>
                    <a:pt x="47" y="43"/>
                    <a:pt x="41" y="40"/>
                  </a:cubicBezTo>
                  <a:cubicBezTo>
                    <a:pt x="9" y="21"/>
                    <a:pt x="9" y="21"/>
                    <a:pt x="9" y="21"/>
                  </a:cubicBezTo>
                  <a:cubicBezTo>
                    <a:pt x="4" y="18"/>
                    <a:pt x="0" y="11"/>
                    <a:pt x="0" y="7"/>
                  </a:cubicBezTo>
                  <a:cubicBezTo>
                    <a:pt x="0" y="2"/>
                    <a:pt x="4" y="0"/>
                    <a:pt x="9" y="3"/>
                  </a:cubicBezTo>
                  <a:cubicBezTo>
                    <a:pt x="41" y="22"/>
                    <a:pt x="41" y="22"/>
                    <a:pt x="41" y="22"/>
                  </a:cubicBezTo>
                  <a:cubicBezTo>
                    <a:pt x="47" y="25"/>
                    <a:pt x="51" y="32"/>
                    <a:pt x="51" y="36"/>
                  </a:cubicBez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iṣḻíḑè"/>
            <p:cNvSpPr/>
            <p:nvPr/>
          </p:nvSpPr>
          <p:spPr bwMode="auto">
            <a:xfrm>
              <a:off x="7278688" y="1755775"/>
              <a:ext cx="168275" cy="138113"/>
            </a:xfrm>
            <a:custGeom>
              <a:avLst/>
              <a:gdLst>
                <a:gd name="T0" fmla="*/ 51 w 51"/>
                <a:gd name="T1" fmla="*/ 36 h 42"/>
                <a:gd name="T2" fmla="*/ 42 w 51"/>
                <a:gd name="T3" fmla="*/ 39 h 42"/>
                <a:gd name="T4" fmla="*/ 10 w 51"/>
                <a:gd name="T5" fmla="*/ 21 h 42"/>
                <a:gd name="T6" fmla="*/ 0 w 51"/>
                <a:gd name="T7" fmla="*/ 6 h 42"/>
                <a:gd name="T8" fmla="*/ 10 w 51"/>
                <a:gd name="T9" fmla="*/ 3 h 42"/>
                <a:gd name="T10" fmla="*/ 42 w 51"/>
                <a:gd name="T11" fmla="*/ 22 h 42"/>
                <a:gd name="T12" fmla="*/ 51 w 51"/>
                <a:gd name="T13" fmla="*/ 36 h 42"/>
              </a:gdLst>
              <a:ahLst/>
              <a:cxnLst>
                <a:cxn ang="0">
                  <a:pos x="T0" y="T1"/>
                </a:cxn>
                <a:cxn ang="0">
                  <a:pos x="T2" y="T3"/>
                </a:cxn>
                <a:cxn ang="0">
                  <a:pos x="T4" y="T5"/>
                </a:cxn>
                <a:cxn ang="0">
                  <a:pos x="T6" y="T7"/>
                </a:cxn>
                <a:cxn ang="0">
                  <a:pos x="T8" y="T9"/>
                </a:cxn>
                <a:cxn ang="0">
                  <a:pos x="T10" y="T11"/>
                </a:cxn>
                <a:cxn ang="0">
                  <a:pos x="T12" y="T13"/>
                </a:cxn>
              </a:cxnLst>
              <a:rect l="0" t="0" r="r" b="b"/>
              <a:pathLst>
                <a:path w="51" h="42">
                  <a:moveTo>
                    <a:pt x="51" y="36"/>
                  </a:moveTo>
                  <a:cubicBezTo>
                    <a:pt x="51" y="41"/>
                    <a:pt x="47" y="42"/>
                    <a:pt x="42" y="39"/>
                  </a:cubicBezTo>
                  <a:cubicBezTo>
                    <a:pt x="10" y="21"/>
                    <a:pt x="10" y="21"/>
                    <a:pt x="10" y="21"/>
                  </a:cubicBezTo>
                  <a:cubicBezTo>
                    <a:pt x="4" y="17"/>
                    <a:pt x="0" y="11"/>
                    <a:pt x="0" y="6"/>
                  </a:cubicBezTo>
                  <a:cubicBezTo>
                    <a:pt x="0" y="1"/>
                    <a:pt x="4" y="0"/>
                    <a:pt x="10" y="3"/>
                  </a:cubicBezTo>
                  <a:cubicBezTo>
                    <a:pt x="42" y="22"/>
                    <a:pt x="42" y="22"/>
                    <a:pt x="42" y="22"/>
                  </a:cubicBezTo>
                  <a:cubicBezTo>
                    <a:pt x="47" y="25"/>
                    <a:pt x="51" y="31"/>
                    <a:pt x="51" y="36"/>
                  </a:cubicBez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íš1ïďè"/>
            <p:cNvSpPr/>
            <p:nvPr/>
          </p:nvSpPr>
          <p:spPr bwMode="auto">
            <a:xfrm>
              <a:off x="7192963" y="1314450"/>
              <a:ext cx="12700" cy="885825"/>
            </a:xfrm>
            <a:custGeom>
              <a:avLst/>
              <a:gdLst>
                <a:gd name="T0" fmla="*/ 4 w 4"/>
                <a:gd name="T1" fmla="*/ 267 h 269"/>
                <a:gd name="T2" fmla="*/ 4 w 4"/>
                <a:gd name="T3" fmla="*/ 3 h 269"/>
                <a:gd name="T4" fmla="*/ 2 w 4"/>
                <a:gd name="T5" fmla="*/ 0 h 269"/>
                <a:gd name="T6" fmla="*/ 0 w 4"/>
                <a:gd name="T7" fmla="*/ 3 h 269"/>
                <a:gd name="T8" fmla="*/ 0 w 4"/>
                <a:gd name="T9" fmla="*/ 267 h 269"/>
                <a:gd name="T10" fmla="*/ 2 w 4"/>
                <a:gd name="T11" fmla="*/ 269 h 269"/>
                <a:gd name="T12" fmla="*/ 4 w 4"/>
                <a:gd name="T13" fmla="*/ 267 h 269"/>
              </a:gdLst>
              <a:ahLst/>
              <a:cxnLst>
                <a:cxn ang="0">
                  <a:pos x="T0" y="T1"/>
                </a:cxn>
                <a:cxn ang="0">
                  <a:pos x="T2" y="T3"/>
                </a:cxn>
                <a:cxn ang="0">
                  <a:pos x="T4" y="T5"/>
                </a:cxn>
                <a:cxn ang="0">
                  <a:pos x="T6" y="T7"/>
                </a:cxn>
                <a:cxn ang="0">
                  <a:pos x="T8" y="T9"/>
                </a:cxn>
                <a:cxn ang="0">
                  <a:pos x="T10" y="T11"/>
                </a:cxn>
                <a:cxn ang="0">
                  <a:pos x="T12" y="T13"/>
                </a:cxn>
              </a:cxnLst>
              <a:rect l="0" t="0" r="r" b="b"/>
              <a:pathLst>
                <a:path w="4" h="269">
                  <a:moveTo>
                    <a:pt x="4" y="267"/>
                  </a:moveTo>
                  <a:cubicBezTo>
                    <a:pt x="4" y="3"/>
                    <a:pt x="4" y="3"/>
                    <a:pt x="4" y="3"/>
                  </a:cubicBezTo>
                  <a:cubicBezTo>
                    <a:pt x="4" y="1"/>
                    <a:pt x="3" y="0"/>
                    <a:pt x="2" y="0"/>
                  </a:cubicBezTo>
                  <a:cubicBezTo>
                    <a:pt x="1" y="0"/>
                    <a:pt x="0" y="1"/>
                    <a:pt x="0" y="3"/>
                  </a:cubicBezTo>
                  <a:cubicBezTo>
                    <a:pt x="0" y="267"/>
                    <a:pt x="0" y="267"/>
                    <a:pt x="0" y="267"/>
                  </a:cubicBezTo>
                  <a:cubicBezTo>
                    <a:pt x="0" y="268"/>
                    <a:pt x="1" y="269"/>
                    <a:pt x="2" y="269"/>
                  </a:cubicBezTo>
                  <a:cubicBezTo>
                    <a:pt x="3" y="269"/>
                    <a:pt x="4" y="268"/>
                    <a:pt x="4" y="267"/>
                  </a:cubicBezTo>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íśḷíḓé"/>
            <p:cNvSpPr/>
            <p:nvPr/>
          </p:nvSpPr>
          <p:spPr bwMode="auto">
            <a:xfrm>
              <a:off x="3398838" y="3397250"/>
              <a:ext cx="441325" cy="725488"/>
            </a:xfrm>
            <a:custGeom>
              <a:avLst/>
              <a:gdLst>
                <a:gd name="T0" fmla="*/ 127 w 134"/>
                <a:gd name="T1" fmla="*/ 220 h 220"/>
                <a:gd name="T2" fmla="*/ 115 w 134"/>
                <a:gd name="T3" fmla="*/ 105 h 220"/>
                <a:gd name="T4" fmla="*/ 43 w 134"/>
                <a:gd name="T5" fmla="*/ 16 h 220"/>
                <a:gd name="T6" fmla="*/ 29 w 134"/>
                <a:gd name="T7" fmla="*/ 74 h 220"/>
                <a:gd name="T8" fmla="*/ 112 w 134"/>
                <a:gd name="T9" fmla="*/ 218 h 220"/>
                <a:gd name="T10" fmla="*/ 127 w 134"/>
                <a:gd name="T11" fmla="*/ 220 h 220"/>
              </a:gdLst>
              <a:ahLst/>
              <a:cxnLst>
                <a:cxn ang="0">
                  <a:pos x="T0" y="T1"/>
                </a:cxn>
                <a:cxn ang="0">
                  <a:pos x="T2" y="T3"/>
                </a:cxn>
                <a:cxn ang="0">
                  <a:pos x="T4" y="T5"/>
                </a:cxn>
                <a:cxn ang="0">
                  <a:pos x="T6" y="T7"/>
                </a:cxn>
                <a:cxn ang="0">
                  <a:pos x="T8" y="T9"/>
                </a:cxn>
                <a:cxn ang="0">
                  <a:pos x="T10" y="T11"/>
                </a:cxn>
              </a:cxnLst>
              <a:rect l="0" t="0" r="r" b="b"/>
              <a:pathLst>
                <a:path w="134" h="220">
                  <a:moveTo>
                    <a:pt x="127" y="220"/>
                  </a:moveTo>
                  <a:cubicBezTo>
                    <a:pt x="127" y="220"/>
                    <a:pt x="134" y="161"/>
                    <a:pt x="115" y="105"/>
                  </a:cubicBezTo>
                  <a:cubicBezTo>
                    <a:pt x="98" y="52"/>
                    <a:pt x="64" y="24"/>
                    <a:pt x="43" y="16"/>
                  </a:cubicBezTo>
                  <a:cubicBezTo>
                    <a:pt x="3" y="0"/>
                    <a:pt x="0" y="44"/>
                    <a:pt x="29" y="74"/>
                  </a:cubicBezTo>
                  <a:cubicBezTo>
                    <a:pt x="51" y="96"/>
                    <a:pt x="103" y="141"/>
                    <a:pt x="112" y="218"/>
                  </a:cubicBezTo>
                  <a:lnTo>
                    <a:pt x="127" y="220"/>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ṡļïḍê"/>
            <p:cNvSpPr/>
            <p:nvPr/>
          </p:nvSpPr>
          <p:spPr bwMode="auto">
            <a:xfrm>
              <a:off x="3497263" y="3482975"/>
              <a:ext cx="314325" cy="646113"/>
            </a:xfrm>
            <a:custGeom>
              <a:avLst/>
              <a:gdLst>
                <a:gd name="T0" fmla="*/ 1 w 95"/>
                <a:gd name="T1" fmla="*/ 4 h 196"/>
                <a:gd name="T2" fmla="*/ 54 w 95"/>
                <a:gd name="T3" fmla="*/ 56 h 196"/>
                <a:gd name="T4" fmla="*/ 90 w 95"/>
                <a:gd name="T5" fmla="*/ 193 h 196"/>
                <a:gd name="T6" fmla="*/ 92 w 95"/>
                <a:gd name="T7" fmla="*/ 196 h 196"/>
                <a:gd name="T8" fmla="*/ 95 w 95"/>
                <a:gd name="T9" fmla="*/ 193 h 196"/>
                <a:gd name="T10" fmla="*/ 57 w 95"/>
                <a:gd name="T11" fmla="*/ 54 h 196"/>
                <a:gd name="T12" fmla="*/ 4 w 95"/>
                <a:gd name="T13" fmla="*/ 0 h 196"/>
                <a:gd name="T14" fmla="*/ 1 w 95"/>
                <a:gd name="T15" fmla="*/ 1 h 196"/>
                <a:gd name="T16" fmla="*/ 1 w 95"/>
                <a:gd name="T17" fmla="*/ 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196">
                  <a:moveTo>
                    <a:pt x="1" y="4"/>
                  </a:moveTo>
                  <a:cubicBezTo>
                    <a:pt x="13" y="12"/>
                    <a:pt x="35" y="27"/>
                    <a:pt x="54" y="56"/>
                  </a:cubicBezTo>
                  <a:cubicBezTo>
                    <a:pt x="73" y="86"/>
                    <a:pt x="89" y="129"/>
                    <a:pt x="90" y="193"/>
                  </a:cubicBezTo>
                  <a:cubicBezTo>
                    <a:pt x="90" y="195"/>
                    <a:pt x="91" y="196"/>
                    <a:pt x="92" y="196"/>
                  </a:cubicBezTo>
                  <a:cubicBezTo>
                    <a:pt x="94" y="196"/>
                    <a:pt x="95" y="195"/>
                    <a:pt x="95" y="193"/>
                  </a:cubicBezTo>
                  <a:cubicBezTo>
                    <a:pt x="93" y="128"/>
                    <a:pt x="77" y="84"/>
                    <a:pt x="57" y="54"/>
                  </a:cubicBezTo>
                  <a:cubicBezTo>
                    <a:pt x="38" y="24"/>
                    <a:pt x="16" y="8"/>
                    <a:pt x="4" y="0"/>
                  </a:cubicBezTo>
                  <a:cubicBezTo>
                    <a:pt x="3" y="0"/>
                    <a:pt x="1" y="0"/>
                    <a:pt x="1" y="1"/>
                  </a:cubicBezTo>
                  <a:cubicBezTo>
                    <a:pt x="0" y="2"/>
                    <a:pt x="0" y="3"/>
                    <a:pt x="1"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ṧḷïḋe"/>
            <p:cNvSpPr/>
            <p:nvPr/>
          </p:nvSpPr>
          <p:spPr bwMode="auto">
            <a:xfrm>
              <a:off x="3303588" y="3706813"/>
              <a:ext cx="481013" cy="547688"/>
            </a:xfrm>
            <a:custGeom>
              <a:avLst/>
              <a:gdLst>
                <a:gd name="T0" fmla="*/ 139 w 146"/>
                <a:gd name="T1" fmla="*/ 166 h 166"/>
                <a:gd name="T2" fmla="*/ 57 w 146"/>
                <a:gd name="T3" fmla="*/ 62 h 166"/>
                <a:gd name="T4" fmla="*/ 8 w 146"/>
                <a:gd name="T5" fmla="*/ 29 h 166"/>
                <a:gd name="T6" fmla="*/ 31 w 146"/>
                <a:gd name="T7" fmla="*/ 1 h 166"/>
                <a:gd name="T8" fmla="*/ 146 w 146"/>
                <a:gd name="T9" fmla="*/ 128 h 166"/>
                <a:gd name="T10" fmla="*/ 139 w 146"/>
                <a:gd name="T11" fmla="*/ 166 h 166"/>
              </a:gdLst>
              <a:ahLst/>
              <a:cxnLst>
                <a:cxn ang="0">
                  <a:pos x="T0" y="T1"/>
                </a:cxn>
                <a:cxn ang="0">
                  <a:pos x="T2" y="T3"/>
                </a:cxn>
                <a:cxn ang="0">
                  <a:pos x="T4" y="T5"/>
                </a:cxn>
                <a:cxn ang="0">
                  <a:pos x="T6" y="T7"/>
                </a:cxn>
                <a:cxn ang="0">
                  <a:pos x="T8" y="T9"/>
                </a:cxn>
                <a:cxn ang="0">
                  <a:pos x="T10" y="T11"/>
                </a:cxn>
              </a:cxnLst>
              <a:rect l="0" t="0" r="r" b="b"/>
              <a:pathLst>
                <a:path w="146" h="166">
                  <a:moveTo>
                    <a:pt x="139" y="166"/>
                  </a:moveTo>
                  <a:cubicBezTo>
                    <a:pt x="127" y="107"/>
                    <a:pt x="102" y="85"/>
                    <a:pt x="57" y="62"/>
                  </a:cubicBezTo>
                  <a:cubicBezTo>
                    <a:pt x="38" y="53"/>
                    <a:pt x="16" y="42"/>
                    <a:pt x="8" y="29"/>
                  </a:cubicBezTo>
                  <a:cubicBezTo>
                    <a:pt x="0" y="17"/>
                    <a:pt x="4" y="0"/>
                    <a:pt x="31" y="1"/>
                  </a:cubicBezTo>
                  <a:cubicBezTo>
                    <a:pt x="82" y="1"/>
                    <a:pt x="139" y="62"/>
                    <a:pt x="146" y="128"/>
                  </a:cubicBezTo>
                  <a:lnTo>
                    <a:pt x="139" y="166"/>
                  </a:lnTo>
                  <a:close/>
                </a:path>
              </a:pathLst>
            </a:custGeom>
            <a:solidFill>
              <a:srgbClr val="27DE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iSḷíḍê"/>
            <p:cNvSpPr/>
            <p:nvPr/>
          </p:nvSpPr>
          <p:spPr bwMode="auto">
            <a:xfrm>
              <a:off x="3386138" y="3743325"/>
              <a:ext cx="398463" cy="438150"/>
            </a:xfrm>
            <a:custGeom>
              <a:avLst/>
              <a:gdLst>
                <a:gd name="T0" fmla="*/ 2 w 121"/>
                <a:gd name="T1" fmla="*/ 5 h 133"/>
                <a:gd name="T2" fmla="*/ 66 w 121"/>
                <a:gd name="T3" fmla="*/ 40 h 133"/>
                <a:gd name="T4" fmla="*/ 117 w 121"/>
                <a:gd name="T5" fmla="*/ 131 h 133"/>
                <a:gd name="T6" fmla="*/ 119 w 121"/>
                <a:gd name="T7" fmla="*/ 132 h 133"/>
                <a:gd name="T8" fmla="*/ 121 w 121"/>
                <a:gd name="T9" fmla="*/ 130 h 133"/>
                <a:gd name="T10" fmla="*/ 69 w 121"/>
                <a:gd name="T11" fmla="*/ 37 h 133"/>
                <a:gd name="T12" fmla="*/ 2 w 121"/>
                <a:gd name="T13" fmla="*/ 0 h 133"/>
                <a:gd name="T14" fmla="*/ 0 w 121"/>
                <a:gd name="T15" fmla="*/ 2 h 133"/>
                <a:gd name="T16" fmla="*/ 2 w 121"/>
                <a:gd name="T17" fmla="*/ 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133">
                  <a:moveTo>
                    <a:pt x="2" y="5"/>
                  </a:moveTo>
                  <a:cubicBezTo>
                    <a:pt x="20" y="7"/>
                    <a:pt x="44" y="19"/>
                    <a:pt x="66" y="40"/>
                  </a:cubicBezTo>
                  <a:cubicBezTo>
                    <a:pt x="88" y="62"/>
                    <a:pt x="107" y="92"/>
                    <a:pt x="117" y="131"/>
                  </a:cubicBezTo>
                  <a:cubicBezTo>
                    <a:pt x="117" y="132"/>
                    <a:pt x="118" y="133"/>
                    <a:pt x="119" y="132"/>
                  </a:cubicBezTo>
                  <a:cubicBezTo>
                    <a:pt x="121" y="132"/>
                    <a:pt x="121" y="131"/>
                    <a:pt x="121" y="130"/>
                  </a:cubicBezTo>
                  <a:cubicBezTo>
                    <a:pt x="111" y="90"/>
                    <a:pt x="91" y="59"/>
                    <a:pt x="69" y="37"/>
                  </a:cubicBezTo>
                  <a:cubicBezTo>
                    <a:pt x="47" y="16"/>
                    <a:pt x="22" y="3"/>
                    <a:pt x="2" y="0"/>
                  </a:cubicBezTo>
                  <a:cubicBezTo>
                    <a:pt x="1" y="0"/>
                    <a:pt x="0" y="1"/>
                    <a:pt x="0" y="2"/>
                  </a:cubicBezTo>
                  <a:cubicBezTo>
                    <a:pt x="0" y="3"/>
                    <a:pt x="1" y="4"/>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îŝļiḓé"/>
            <p:cNvSpPr/>
            <p:nvPr/>
          </p:nvSpPr>
          <p:spPr bwMode="auto">
            <a:xfrm>
              <a:off x="8221663" y="3406775"/>
              <a:ext cx="257175" cy="623888"/>
            </a:xfrm>
            <a:custGeom>
              <a:avLst/>
              <a:gdLst>
                <a:gd name="T0" fmla="*/ 51 w 78"/>
                <a:gd name="T1" fmla="*/ 189 h 189"/>
                <a:gd name="T2" fmla="*/ 58 w 78"/>
                <a:gd name="T3" fmla="*/ 38 h 189"/>
                <a:gd name="T4" fmla="*/ 4 w 78"/>
                <a:gd name="T5" fmla="*/ 15 h 189"/>
                <a:gd name="T6" fmla="*/ 23 w 78"/>
                <a:gd name="T7" fmla="*/ 72 h 189"/>
                <a:gd name="T8" fmla="*/ 35 w 78"/>
                <a:gd name="T9" fmla="*/ 173 h 189"/>
                <a:gd name="T10" fmla="*/ 51 w 78"/>
                <a:gd name="T11" fmla="*/ 189 h 189"/>
              </a:gdLst>
              <a:ahLst/>
              <a:cxnLst>
                <a:cxn ang="0">
                  <a:pos x="T0" y="T1"/>
                </a:cxn>
                <a:cxn ang="0">
                  <a:pos x="T2" y="T3"/>
                </a:cxn>
                <a:cxn ang="0">
                  <a:pos x="T4" y="T5"/>
                </a:cxn>
                <a:cxn ang="0">
                  <a:pos x="T6" y="T7"/>
                </a:cxn>
                <a:cxn ang="0">
                  <a:pos x="T8" y="T9"/>
                </a:cxn>
                <a:cxn ang="0">
                  <a:pos x="T10" y="T11"/>
                </a:cxn>
              </a:cxnLst>
              <a:rect l="0" t="0" r="r" b="b"/>
              <a:pathLst>
                <a:path w="78" h="189">
                  <a:moveTo>
                    <a:pt x="51" y="189"/>
                  </a:moveTo>
                  <a:cubicBezTo>
                    <a:pt x="66" y="160"/>
                    <a:pt x="78" y="77"/>
                    <a:pt x="58" y="38"/>
                  </a:cubicBezTo>
                  <a:cubicBezTo>
                    <a:pt x="38" y="0"/>
                    <a:pt x="9" y="3"/>
                    <a:pt x="4" y="15"/>
                  </a:cubicBezTo>
                  <a:cubicBezTo>
                    <a:pt x="0" y="27"/>
                    <a:pt x="10" y="47"/>
                    <a:pt x="23" y="72"/>
                  </a:cubicBezTo>
                  <a:cubicBezTo>
                    <a:pt x="36" y="96"/>
                    <a:pt x="47" y="148"/>
                    <a:pt x="35" y="173"/>
                  </a:cubicBezTo>
                  <a:lnTo>
                    <a:pt x="51" y="189"/>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ľiḍê"/>
            <p:cNvSpPr/>
            <p:nvPr/>
          </p:nvSpPr>
          <p:spPr bwMode="auto">
            <a:xfrm>
              <a:off x="8291513" y="3457575"/>
              <a:ext cx="122238" cy="533400"/>
            </a:xfrm>
            <a:custGeom>
              <a:avLst/>
              <a:gdLst>
                <a:gd name="T0" fmla="*/ 1 w 37"/>
                <a:gd name="T1" fmla="*/ 4 h 162"/>
                <a:gd name="T2" fmla="*/ 10 w 37"/>
                <a:gd name="T3" fmla="*/ 14 h 162"/>
                <a:gd name="T4" fmla="*/ 33 w 37"/>
                <a:gd name="T5" fmla="*/ 101 h 162"/>
                <a:gd name="T6" fmla="*/ 24 w 37"/>
                <a:gd name="T7" fmla="*/ 159 h 162"/>
                <a:gd name="T8" fmla="*/ 26 w 37"/>
                <a:gd name="T9" fmla="*/ 161 h 162"/>
                <a:gd name="T10" fmla="*/ 28 w 37"/>
                <a:gd name="T11" fmla="*/ 160 h 162"/>
                <a:gd name="T12" fmla="*/ 37 w 37"/>
                <a:gd name="T13" fmla="*/ 101 h 162"/>
                <a:gd name="T14" fmla="*/ 24 w 37"/>
                <a:gd name="T15" fmla="*/ 33 h 162"/>
                <a:gd name="T16" fmla="*/ 14 w 37"/>
                <a:gd name="T17" fmla="*/ 12 h 162"/>
                <a:gd name="T18" fmla="*/ 4 w 37"/>
                <a:gd name="T19" fmla="*/ 1 h 162"/>
                <a:gd name="T20" fmla="*/ 1 w 37"/>
                <a:gd name="T21" fmla="*/ 1 h 162"/>
                <a:gd name="T22" fmla="*/ 1 w 37"/>
                <a:gd name="T23" fmla="*/ 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62">
                  <a:moveTo>
                    <a:pt x="1" y="4"/>
                  </a:moveTo>
                  <a:cubicBezTo>
                    <a:pt x="3" y="6"/>
                    <a:pt x="7" y="9"/>
                    <a:pt x="10" y="14"/>
                  </a:cubicBezTo>
                  <a:cubicBezTo>
                    <a:pt x="20" y="30"/>
                    <a:pt x="33" y="61"/>
                    <a:pt x="33" y="101"/>
                  </a:cubicBezTo>
                  <a:cubicBezTo>
                    <a:pt x="33" y="118"/>
                    <a:pt x="30" y="138"/>
                    <a:pt x="24" y="159"/>
                  </a:cubicBezTo>
                  <a:cubicBezTo>
                    <a:pt x="24" y="160"/>
                    <a:pt x="24" y="161"/>
                    <a:pt x="26" y="161"/>
                  </a:cubicBezTo>
                  <a:cubicBezTo>
                    <a:pt x="27" y="162"/>
                    <a:pt x="28" y="161"/>
                    <a:pt x="28" y="160"/>
                  </a:cubicBezTo>
                  <a:cubicBezTo>
                    <a:pt x="35" y="138"/>
                    <a:pt x="37" y="119"/>
                    <a:pt x="37" y="101"/>
                  </a:cubicBezTo>
                  <a:cubicBezTo>
                    <a:pt x="37" y="73"/>
                    <a:pt x="31" y="50"/>
                    <a:pt x="24" y="33"/>
                  </a:cubicBezTo>
                  <a:cubicBezTo>
                    <a:pt x="21" y="25"/>
                    <a:pt x="17" y="18"/>
                    <a:pt x="14" y="12"/>
                  </a:cubicBezTo>
                  <a:cubicBezTo>
                    <a:pt x="10" y="7"/>
                    <a:pt x="7" y="3"/>
                    <a:pt x="4" y="1"/>
                  </a:cubicBezTo>
                  <a:cubicBezTo>
                    <a:pt x="3" y="0"/>
                    <a:pt x="2" y="0"/>
                    <a:pt x="1" y="1"/>
                  </a:cubicBezTo>
                  <a:cubicBezTo>
                    <a:pt x="0" y="2"/>
                    <a:pt x="1" y="3"/>
                    <a:pt x="1"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îš1idê"/>
            <p:cNvSpPr/>
            <p:nvPr/>
          </p:nvSpPr>
          <p:spPr bwMode="auto">
            <a:xfrm>
              <a:off x="8274051" y="3605213"/>
              <a:ext cx="630238" cy="661988"/>
            </a:xfrm>
            <a:custGeom>
              <a:avLst/>
              <a:gdLst>
                <a:gd name="T0" fmla="*/ 30 w 191"/>
                <a:gd name="T1" fmla="*/ 161 h 201"/>
                <a:gd name="T2" fmla="*/ 14 w 191"/>
                <a:gd name="T3" fmla="*/ 90 h 201"/>
                <a:gd name="T4" fmla="*/ 53 w 191"/>
                <a:gd name="T5" fmla="*/ 74 h 201"/>
                <a:gd name="T6" fmla="*/ 61 w 191"/>
                <a:gd name="T7" fmla="*/ 26 h 201"/>
                <a:gd name="T8" fmla="*/ 108 w 191"/>
                <a:gd name="T9" fmla="*/ 26 h 201"/>
                <a:gd name="T10" fmla="*/ 160 w 191"/>
                <a:gd name="T11" fmla="*/ 3 h 201"/>
                <a:gd name="T12" fmla="*/ 176 w 191"/>
                <a:gd name="T13" fmla="*/ 41 h 201"/>
                <a:gd name="T14" fmla="*/ 157 w 191"/>
                <a:gd name="T15" fmla="*/ 80 h 201"/>
                <a:gd name="T16" fmla="*/ 139 w 191"/>
                <a:gd name="T17" fmla="*/ 134 h 201"/>
                <a:gd name="T18" fmla="*/ 119 w 191"/>
                <a:gd name="T19" fmla="*/ 172 h 201"/>
                <a:gd name="T20" fmla="*/ 56 w 191"/>
                <a:gd name="T21" fmla="*/ 189 h 201"/>
                <a:gd name="T22" fmla="*/ 30 w 191"/>
                <a:gd name="T23" fmla="*/ 16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1" h="201">
                  <a:moveTo>
                    <a:pt x="30" y="161"/>
                  </a:moveTo>
                  <a:cubicBezTo>
                    <a:pt x="20" y="142"/>
                    <a:pt x="0" y="111"/>
                    <a:pt x="14" y="90"/>
                  </a:cubicBezTo>
                  <a:cubicBezTo>
                    <a:pt x="28" y="69"/>
                    <a:pt x="42" y="88"/>
                    <a:pt x="53" y="74"/>
                  </a:cubicBezTo>
                  <a:cubicBezTo>
                    <a:pt x="65" y="60"/>
                    <a:pt x="52" y="38"/>
                    <a:pt x="61" y="26"/>
                  </a:cubicBezTo>
                  <a:cubicBezTo>
                    <a:pt x="80" y="2"/>
                    <a:pt x="93" y="30"/>
                    <a:pt x="108" y="26"/>
                  </a:cubicBezTo>
                  <a:cubicBezTo>
                    <a:pt x="118" y="23"/>
                    <a:pt x="130" y="0"/>
                    <a:pt x="160" y="3"/>
                  </a:cubicBezTo>
                  <a:cubicBezTo>
                    <a:pt x="191" y="6"/>
                    <a:pt x="189" y="30"/>
                    <a:pt x="176" y="41"/>
                  </a:cubicBezTo>
                  <a:cubicBezTo>
                    <a:pt x="162" y="52"/>
                    <a:pt x="146" y="64"/>
                    <a:pt x="157" y="80"/>
                  </a:cubicBezTo>
                  <a:cubicBezTo>
                    <a:pt x="166" y="95"/>
                    <a:pt x="171" y="123"/>
                    <a:pt x="139" y="134"/>
                  </a:cubicBezTo>
                  <a:cubicBezTo>
                    <a:pt x="109" y="144"/>
                    <a:pt x="124" y="157"/>
                    <a:pt x="119" y="172"/>
                  </a:cubicBezTo>
                  <a:cubicBezTo>
                    <a:pt x="115" y="187"/>
                    <a:pt x="86" y="201"/>
                    <a:pt x="56" y="189"/>
                  </a:cubicBezTo>
                  <a:lnTo>
                    <a:pt x="30" y="161"/>
                  </a:lnTo>
                  <a:close/>
                </a:path>
              </a:pathLst>
            </a:custGeom>
            <a:solidFill>
              <a:srgbClr val="27DE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í$liḋê"/>
            <p:cNvSpPr/>
            <p:nvPr/>
          </p:nvSpPr>
          <p:spPr bwMode="auto">
            <a:xfrm>
              <a:off x="8420101" y="3651250"/>
              <a:ext cx="404813" cy="520700"/>
            </a:xfrm>
            <a:custGeom>
              <a:avLst/>
              <a:gdLst>
                <a:gd name="T0" fmla="*/ 120 w 123"/>
                <a:gd name="T1" fmla="*/ 1 h 158"/>
                <a:gd name="T2" fmla="*/ 88 w 123"/>
                <a:gd name="T3" fmla="*/ 17 h 158"/>
                <a:gd name="T4" fmla="*/ 32 w 123"/>
                <a:gd name="T5" fmla="*/ 73 h 158"/>
                <a:gd name="T6" fmla="*/ 0 w 123"/>
                <a:gd name="T7" fmla="*/ 155 h 158"/>
                <a:gd name="T8" fmla="*/ 2 w 123"/>
                <a:gd name="T9" fmla="*/ 158 h 158"/>
                <a:gd name="T10" fmla="*/ 5 w 123"/>
                <a:gd name="T11" fmla="*/ 156 h 158"/>
                <a:gd name="T12" fmla="*/ 53 w 123"/>
                <a:gd name="T13" fmla="*/ 54 h 158"/>
                <a:gd name="T14" fmla="*/ 91 w 123"/>
                <a:gd name="T15" fmla="*/ 21 h 158"/>
                <a:gd name="T16" fmla="*/ 121 w 123"/>
                <a:gd name="T17" fmla="*/ 5 h 158"/>
                <a:gd name="T18" fmla="*/ 123 w 123"/>
                <a:gd name="T19" fmla="*/ 2 h 158"/>
                <a:gd name="T20" fmla="*/ 120 w 123"/>
                <a:gd name="T21" fmla="*/ 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 h="158">
                  <a:moveTo>
                    <a:pt x="120" y="1"/>
                  </a:moveTo>
                  <a:cubicBezTo>
                    <a:pt x="111" y="3"/>
                    <a:pt x="100" y="9"/>
                    <a:pt x="88" y="17"/>
                  </a:cubicBezTo>
                  <a:cubicBezTo>
                    <a:pt x="70" y="30"/>
                    <a:pt x="49" y="49"/>
                    <a:pt x="32" y="73"/>
                  </a:cubicBezTo>
                  <a:cubicBezTo>
                    <a:pt x="16" y="97"/>
                    <a:pt x="3" y="125"/>
                    <a:pt x="0" y="155"/>
                  </a:cubicBezTo>
                  <a:cubicBezTo>
                    <a:pt x="0" y="156"/>
                    <a:pt x="1" y="157"/>
                    <a:pt x="2" y="158"/>
                  </a:cubicBezTo>
                  <a:cubicBezTo>
                    <a:pt x="4" y="158"/>
                    <a:pt x="5" y="157"/>
                    <a:pt x="5" y="156"/>
                  </a:cubicBezTo>
                  <a:cubicBezTo>
                    <a:pt x="8" y="116"/>
                    <a:pt x="29" y="81"/>
                    <a:pt x="53" y="54"/>
                  </a:cubicBezTo>
                  <a:cubicBezTo>
                    <a:pt x="66" y="40"/>
                    <a:pt x="79" y="29"/>
                    <a:pt x="91" y="21"/>
                  </a:cubicBezTo>
                  <a:cubicBezTo>
                    <a:pt x="102" y="12"/>
                    <a:pt x="113" y="7"/>
                    <a:pt x="121" y="5"/>
                  </a:cubicBezTo>
                  <a:cubicBezTo>
                    <a:pt x="122" y="4"/>
                    <a:pt x="123" y="3"/>
                    <a:pt x="123" y="2"/>
                  </a:cubicBezTo>
                  <a:cubicBezTo>
                    <a:pt x="122" y="1"/>
                    <a:pt x="121" y="0"/>
                    <a:pt x="120"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îṥḷïḓê"/>
            <p:cNvSpPr/>
            <p:nvPr/>
          </p:nvSpPr>
          <p:spPr bwMode="auto">
            <a:xfrm>
              <a:off x="8493126" y="3921125"/>
              <a:ext cx="254000" cy="36513"/>
            </a:xfrm>
            <a:custGeom>
              <a:avLst/>
              <a:gdLst>
                <a:gd name="T0" fmla="*/ 75 w 77"/>
                <a:gd name="T1" fmla="*/ 3 h 11"/>
                <a:gd name="T2" fmla="*/ 44 w 77"/>
                <a:gd name="T3" fmla="*/ 0 h 11"/>
                <a:gd name="T4" fmla="*/ 20 w 77"/>
                <a:gd name="T5" fmla="*/ 1 h 11"/>
                <a:gd name="T6" fmla="*/ 1 w 77"/>
                <a:gd name="T7" fmla="*/ 6 h 11"/>
                <a:gd name="T8" fmla="*/ 0 w 77"/>
                <a:gd name="T9" fmla="*/ 9 h 11"/>
                <a:gd name="T10" fmla="*/ 3 w 77"/>
                <a:gd name="T11" fmla="*/ 10 h 11"/>
                <a:gd name="T12" fmla="*/ 20 w 77"/>
                <a:gd name="T13" fmla="*/ 6 h 11"/>
                <a:gd name="T14" fmla="*/ 44 w 77"/>
                <a:gd name="T15" fmla="*/ 4 h 11"/>
                <a:gd name="T16" fmla="*/ 74 w 77"/>
                <a:gd name="T17" fmla="*/ 7 h 11"/>
                <a:gd name="T18" fmla="*/ 77 w 77"/>
                <a:gd name="T19" fmla="*/ 5 h 11"/>
                <a:gd name="T20" fmla="*/ 75 w 77"/>
                <a:gd name="T2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11">
                  <a:moveTo>
                    <a:pt x="75" y="3"/>
                  </a:moveTo>
                  <a:cubicBezTo>
                    <a:pt x="68" y="1"/>
                    <a:pt x="56" y="0"/>
                    <a:pt x="44" y="0"/>
                  </a:cubicBezTo>
                  <a:cubicBezTo>
                    <a:pt x="36" y="0"/>
                    <a:pt x="27" y="0"/>
                    <a:pt x="20" y="1"/>
                  </a:cubicBezTo>
                  <a:cubicBezTo>
                    <a:pt x="12" y="2"/>
                    <a:pt x="6" y="4"/>
                    <a:pt x="1" y="6"/>
                  </a:cubicBezTo>
                  <a:cubicBezTo>
                    <a:pt x="0" y="7"/>
                    <a:pt x="0" y="8"/>
                    <a:pt x="0" y="9"/>
                  </a:cubicBezTo>
                  <a:cubicBezTo>
                    <a:pt x="1" y="10"/>
                    <a:pt x="2" y="11"/>
                    <a:pt x="3" y="10"/>
                  </a:cubicBezTo>
                  <a:cubicBezTo>
                    <a:pt x="7" y="8"/>
                    <a:pt x="13" y="7"/>
                    <a:pt x="20" y="6"/>
                  </a:cubicBezTo>
                  <a:cubicBezTo>
                    <a:pt x="28" y="5"/>
                    <a:pt x="36" y="4"/>
                    <a:pt x="44" y="4"/>
                  </a:cubicBezTo>
                  <a:cubicBezTo>
                    <a:pt x="56" y="4"/>
                    <a:pt x="68" y="5"/>
                    <a:pt x="74" y="7"/>
                  </a:cubicBezTo>
                  <a:cubicBezTo>
                    <a:pt x="76" y="7"/>
                    <a:pt x="77" y="6"/>
                    <a:pt x="77" y="5"/>
                  </a:cubicBezTo>
                  <a:cubicBezTo>
                    <a:pt x="77" y="4"/>
                    <a:pt x="77" y="3"/>
                    <a:pt x="75"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šḷïḑê"/>
            <p:cNvSpPr/>
            <p:nvPr/>
          </p:nvSpPr>
          <p:spPr bwMode="auto">
            <a:xfrm>
              <a:off x="8521701" y="3706813"/>
              <a:ext cx="49213" cy="155575"/>
            </a:xfrm>
            <a:custGeom>
              <a:avLst/>
              <a:gdLst>
                <a:gd name="T0" fmla="*/ 0 w 15"/>
                <a:gd name="T1" fmla="*/ 3 h 47"/>
                <a:gd name="T2" fmla="*/ 1 w 15"/>
                <a:gd name="T3" fmla="*/ 4 h 47"/>
                <a:gd name="T4" fmla="*/ 11 w 15"/>
                <a:gd name="T5" fmla="*/ 41 h 47"/>
                <a:gd name="T6" fmla="*/ 11 w 15"/>
                <a:gd name="T7" fmla="*/ 45 h 47"/>
                <a:gd name="T8" fmla="*/ 12 w 15"/>
                <a:gd name="T9" fmla="*/ 47 h 47"/>
                <a:gd name="T10" fmla="*/ 15 w 15"/>
                <a:gd name="T11" fmla="*/ 45 h 47"/>
                <a:gd name="T12" fmla="*/ 15 w 15"/>
                <a:gd name="T13" fmla="*/ 41 h 47"/>
                <a:gd name="T14" fmla="*/ 10 w 15"/>
                <a:gd name="T15" fmla="*/ 14 h 47"/>
                <a:gd name="T16" fmla="*/ 4 w 15"/>
                <a:gd name="T17" fmla="*/ 1 h 47"/>
                <a:gd name="T18" fmla="*/ 1 w 15"/>
                <a:gd name="T19" fmla="*/ 0 h 47"/>
                <a:gd name="T20" fmla="*/ 0 w 15"/>
                <a:gd name="T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47">
                  <a:moveTo>
                    <a:pt x="0" y="3"/>
                  </a:moveTo>
                  <a:cubicBezTo>
                    <a:pt x="0" y="3"/>
                    <a:pt x="1" y="3"/>
                    <a:pt x="1" y="4"/>
                  </a:cubicBezTo>
                  <a:cubicBezTo>
                    <a:pt x="3" y="8"/>
                    <a:pt x="11" y="25"/>
                    <a:pt x="11" y="41"/>
                  </a:cubicBezTo>
                  <a:cubicBezTo>
                    <a:pt x="11" y="42"/>
                    <a:pt x="11" y="43"/>
                    <a:pt x="11" y="45"/>
                  </a:cubicBezTo>
                  <a:cubicBezTo>
                    <a:pt x="10" y="46"/>
                    <a:pt x="11" y="47"/>
                    <a:pt x="12" y="47"/>
                  </a:cubicBezTo>
                  <a:cubicBezTo>
                    <a:pt x="14" y="47"/>
                    <a:pt x="15" y="46"/>
                    <a:pt x="15" y="45"/>
                  </a:cubicBezTo>
                  <a:cubicBezTo>
                    <a:pt x="15" y="44"/>
                    <a:pt x="15" y="42"/>
                    <a:pt x="15" y="41"/>
                  </a:cubicBezTo>
                  <a:cubicBezTo>
                    <a:pt x="15" y="31"/>
                    <a:pt x="12" y="21"/>
                    <a:pt x="10" y="14"/>
                  </a:cubicBezTo>
                  <a:cubicBezTo>
                    <a:pt x="7" y="6"/>
                    <a:pt x="4" y="1"/>
                    <a:pt x="4" y="1"/>
                  </a:cubicBezTo>
                  <a:cubicBezTo>
                    <a:pt x="4" y="0"/>
                    <a:pt x="2" y="0"/>
                    <a:pt x="1" y="0"/>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ļïḓè"/>
            <p:cNvSpPr/>
            <p:nvPr/>
          </p:nvSpPr>
          <p:spPr bwMode="auto">
            <a:xfrm>
              <a:off x="5146676" y="2497138"/>
              <a:ext cx="1924050" cy="1111250"/>
            </a:xfrm>
            <a:custGeom>
              <a:avLst/>
              <a:gdLst>
                <a:gd name="T0" fmla="*/ 578 w 583"/>
                <a:gd name="T1" fmla="*/ 142 h 337"/>
                <a:gd name="T2" fmla="*/ 550 w 583"/>
                <a:gd name="T3" fmla="*/ 92 h 337"/>
                <a:gd name="T4" fmla="*/ 497 w 583"/>
                <a:gd name="T5" fmla="*/ 50 h 337"/>
                <a:gd name="T6" fmla="*/ 423 w 583"/>
                <a:gd name="T7" fmla="*/ 19 h 337"/>
                <a:gd name="T8" fmla="*/ 337 w 583"/>
                <a:gd name="T9" fmla="*/ 3 h 337"/>
                <a:gd name="T10" fmla="*/ 246 w 583"/>
                <a:gd name="T11" fmla="*/ 3 h 337"/>
                <a:gd name="T12" fmla="*/ 159 w 583"/>
                <a:gd name="T13" fmla="*/ 19 h 337"/>
                <a:gd name="T14" fmla="*/ 86 w 583"/>
                <a:gd name="T15" fmla="*/ 50 h 337"/>
                <a:gd name="T16" fmla="*/ 33 w 583"/>
                <a:gd name="T17" fmla="*/ 92 h 337"/>
                <a:gd name="T18" fmla="*/ 5 w 583"/>
                <a:gd name="T19" fmla="*/ 142 h 337"/>
                <a:gd name="T20" fmla="*/ 5 w 583"/>
                <a:gd name="T21" fmla="*/ 195 h 337"/>
                <a:gd name="T22" fmla="*/ 33 w 583"/>
                <a:gd name="T23" fmla="*/ 244 h 337"/>
                <a:gd name="T24" fmla="*/ 86 w 583"/>
                <a:gd name="T25" fmla="*/ 287 h 337"/>
                <a:gd name="T26" fmla="*/ 159 w 583"/>
                <a:gd name="T27" fmla="*/ 318 h 337"/>
                <a:gd name="T28" fmla="*/ 246 w 583"/>
                <a:gd name="T29" fmla="*/ 334 h 337"/>
                <a:gd name="T30" fmla="*/ 337 w 583"/>
                <a:gd name="T31" fmla="*/ 334 h 337"/>
                <a:gd name="T32" fmla="*/ 423 w 583"/>
                <a:gd name="T33" fmla="*/ 318 h 337"/>
                <a:gd name="T34" fmla="*/ 497 w 583"/>
                <a:gd name="T35" fmla="*/ 287 h 337"/>
                <a:gd name="T36" fmla="*/ 550 w 583"/>
                <a:gd name="T37" fmla="*/ 244 h 337"/>
                <a:gd name="T38" fmla="*/ 578 w 583"/>
                <a:gd name="T39" fmla="*/ 195 h 337"/>
                <a:gd name="T40" fmla="*/ 578 w 583"/>
                <a:gd name="T41" fmla="*/ 142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3" h="337">
                  <a:moveTo>
                    <a:pt x="578" y="142"/>
                  </a:moveTo>
                  <a:cubicBezTo>
                    <a:pt x="573" y="125"/>
                    <a:pt x="564" y="108"/>
                    <a:pt x="550" y="92"/>
                  </a:cubicBezTo>
                  <a:cubicBezTo>
                    <a:pt x="536" y="77"/>
                    <a:pt x="519" y="63"/>
                    <a:pt x="497" y="50"/>
                  </a:cubicBezTo>
                  <a:cubicBezTo>
                    <a:pt x="474" y="37"/>
                    <a:pt x="450" y="27"/>
                    <a:pt x="423" y="19"/>
                  </a:cubicBezTo>
                  <a:cubicBezTo>
                    <a:pt x="396" y="11"/>
                    <a:pt x="366" y="6"/>
                    <a:pt x="337" y="3"/>
                  </a:cubicBezTo>
                  <a:cubicBezTo>
                    <a:pt x="307" y="0"/>
                    <a:pt x="276" y="0"/>
                    <a:pt x="246" y="3"/>
                  </a:cubicBezTo>
                  <a:cubicBezTo>
                    <a:pt x="216" y="6"/>
                    <a:pt x="187" y="11"/>
                    <a:pt x="159" y="19"/>
                  </a:cubicBezTo>
                  <a:cubicBezTo>
                    <a:pt x="133" y="27"/>
                    <a:pt x="108" y="37"/>
                    <a:pt x="86" y="50"/>
                  </a:cubicBezTo>
                  <a:cubicBezTo>
                    <a:pt x="64" y="63"/>
                    <a:pt x="46" y="77"/>
                    <a:pt x="33" y="92"/>
                  </a:cubicBezTo>
                  <a:cubicBezTo>
                    <a:pt x="19" y="108"/>
                    <a:pt x="9" y="125"/>
                    <a:pt x="5" y="142"/>
                  </a:cubicBezTo>
                  <a:cubicBezTo>
                    <a:pt x="0" y="159"/>
                    <a:pt x="0" y="177"/>
                    <a:pt x="5" y="195"/>
                  </a:cubicBezTo>
                  <a:cubicBezTo>
                    <a:pt x="9" y="212"/>
                    <a:pt x="19" y="229"/>
                    <a:pt x="33" y="244"/>
                  </a:cubicBezTo>
                  <a:cubicBezTo>
                    <a:pt x="46" y="260"/>
                    <a:pt x="64" y="274"/>
                    <a:pt x="86" y="287"/>
                  </a:cubicBezTo>
                  <a:cubicBezTo>
                    <a:pt x="108" y="300"/>
                    <a:pt x="133" y="310"/>
                    <a:pt x="159" y="318"/>
                  </a:cubicBezTo>
                  <a:cubicBezTo>
                    <a:pt x="187" y="326"/>
                    <a:pt x="216" y="331"/>
                    <a:pt x="246" y="334"/>
                  </a:cubicBezTo>
                  <a:cubicBezTo>
                    <a:pt x="276" y="337"/>
                    <a:pt x="307" y="337"/>
                    <a:pt x="337" y="334"/>
                  </a:cubicBezTo>
                  <a:cubicBezTo>
                    <a:pt x="366" y="331"/>
                    <a:pt x="396" y="326"/>
                    <a:pt x="423" y="318"/>
                  </a:cubicBezTo>
                  <a:cubicBezTo>
                    <a:pt x="450" y="310"/>
                    <a:pt x="474" y="300"/>
                    <a:pt x="497" y="287"/>
                  </a:cubicBezTo>
                  <a:cubicBezTo>
                    <a:pt x="519" y="274"/>
                    <a:pt x="536" y="260"/>
                    <a:pt x="550" y="244"/>
                  </a:cubicBezTo>
                  <a:cubicBezTo>
                    <a:pt x="564" y="229"/>
                    <a:pt x="573" y="212"/>
                    <a:pt x="578" y="195"/>
                  </a:cubicBezTo>
                  <a:cubicBezTo>
                    <a:pt x="583" y="177"/>
                    <a:pt x="583" y="159"/>
                    <a:pt x="578" y="142"/>
                  </a:cubicBez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ṧľïḍè"/>
            <p:cNvSpPr/>
            <p:nvPr/>
          </p:nvSpPr>
          <p:spPr bwMode="auto">
            <a:xfrm>
              <a:off x="5149851" y="2965450"/>
              <a:ext cx="1917700" cy="100013"/>
            </a:xfrm>
            <a:custGeom>
              <a:avLst/>
              <a:gdLst>
                <a:gd name="T0" fmla="*/ 0 w 1208"/>
                <a:gd name="T1" fmla="*/ 0 h 63"/>
                <a:gd name="T2" fmla="*/ 1208 w 1208"/>
                <a:gd name="T3" fmla="*/ 0 h 63"/>
                <a:gd name="T4" fmla="*/ 1208 w 1208"/>
                <a:gd name="T5" fmla="*/ 63 h 63"/>
                <a:gd name="T6" fmla="*/ 0 w 1208"/>
                <a:gd name="T7" fmla="*/ 58 h 63"/>
                <a:gd name="T8" fmla="*/ 0 w 1208"/>
                <a:gd name="T9" fmla="*/ 0 h 63"/>
              </a:gdLst>
              <a:ahLst/>
              <a:cxnLst>
                <a:cxn ang="0">
                  <a:pos x="T0" y="T1"/>
                </a:cxn>
                <a:cxn ang="0">
                  <a:pos x="T2" y="T3"/>
                </a:cxn>
                <a:cxn ang="0">
                  <a:pos x="T4" y="T5"/>
                </a:cxn>
                <a:cxn ang="0">
                  <a:pos x="T6" y="T7"/>
                </a:cxn>
                <a:cxn ang="0">
                  <a:pos x="T8" y="T9"/>
                </a:cxn>
              </a:cxnLst>
              <a:rect l="0" t="0" r="r" b="b"/>
              <a:pathLst>
                <a:path w="1208" h="63">
                  <a:moveTo>
                    <a:pt x="0" y="0"/>
                  </a:moveTo>
                  <a:lnTo>
                    <a:pt x="1208" y="0"/>
                  </a:lnTo>
                  <a:lnTo>
                    <a:pt x="1208" y="63"/>
                  </a:lnTo>
                  <a:lnTo>
                    <a:pt x="0" y="58"/>
                  </a:lnTo>
                  <a:lnTo>
                    <a:pt x="0" y="0"/>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sḻîdè"/>
            <p:cNvSpPr/>
            <p:nvPr/>
          </p:nvSpPr>
          <p:spPr bwMode="auto">
            <a:xfrm>
              <a:off x="5672138" y="2422525"/>
              <a:ext cx="434975" cy="542925"/>
            </a:xfrm>
            <a:custGeom>
              <a:avLst/>
              <a:gdLst>
                <a:gd name="T0" fmla="*/ 87 w 132"/>
                <a:gd name="T1" fmla="*/ 0 h 165"/>
                <a:gd name="T2" fmla="*/ 132 w 132"/>
                <a:gd name="T3" fmla="*/ 165 h 165"/>
                <a:gd name="T4" fmla="*/ 0 w 132"/>
                <a:gd name="T5" fmla="*/ 16 h 165"/>
                <a:gd name="T6" fmla="*/ 87 w 132"/>
                <a:gd name="T7" fmla="*/ 0 h 165"/>
              </a:gdLst>
              <a:ahLst/>
              <a:cxnLst>
                <a:cxn ang="0">
                  <a:pos x="T0" y="T1"/>
                </a:cxn>
                <a:cxn ang="0">
                  <a:pos x="T2" y="T3"/>
                </a:cxn>
                <a:cxn ang="0">
                  <a:pos x="T4" y="T5"/>
                </a:cxn>
                <a:cxn ang="0">
                  <a:pos x="T6" y="T7"/>
                </a:cxn>
              </a:cxnLst>
              <a:rect l="0" t="0" r="r" b="b"/>
              <a:pathLst>
                <a:path w="132" h="165">
                  <a:moveTo>
                    <a:pt x="87" y="0"/>
                  </a:moveTo>
                  <a:cubicBezTo>
                    <a:pt x="132" y="165"/>
                    <a:pt x="132" y="165"/>
                    <a:pt x="132" y="165"/>
                  </a:cubicBezTo>
                  <a:cubicBezTo>
                    <a:pt x="0" y="16"/>
                    <a:pt x="0" y="16"/>
                    <a:pt x="0" y="16"/>
                  </a:cubicBezTo>
                  <a:cubicBezTo>
                    <a:pt x="28" y="8"/>
                    <a:pt x="57" y="2"/>
                    <a:pt x="87"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ŝľïḑè"/>
            <p:cNvSpPr/>
            <p:nvPr/>
          </p:nvSpPr>
          <p:spPr bwMode="auto">
            <a:xfrm>
              <a:off x="5959476" y="2411413"/>
              <a:ext cx="300038" cy="554038"/>
            </a:xfrm>
            <a:custGeom>
              <a:avLst/>
              <a:gdLst>
                <a:gd name="T0" fmla="*/ 91 w 91"/>
                <a:gd name="T1" fmla="*/ 3 h 168"/>
                <a:gd name="T2" fmla="*/ 45 w 91"/>
                <a:gd name="T3" fmla="*/ 168 h 168"/>
                <a:gd name="T4" fmla="*/ 45 w 91"/>
                <a:gd name="T5" fmla="*/ 168 h 168"/>
                <a:gd name="T6" fmla="*/ 45 w 91"/>
                <a:gd name="T7" fmla="*/ 168 h 168"/>
                <a:gd name="T8" fmla="*/ 0 w 91"/>
                <a:gd name="T9" fmla="*/ 3 h 168"/>
                <a:gd name="T10" fmla="*/ 91 w 91"/>
                <a:gd name="T11" fmla="*/ 3 h 168"/>
              </a:gdLst>
              <a:ahLst/>
              <a:cxnLst>
                <a:cxn ang="0">
                  <a:pos x="T0" y="T1"/>
                </a:cxn>
                <a:cxn ang="0">
                  <a:pos x="T2" y="T3"/>
                </a:cxn>
                <a:cxn ang="0">
                  <a:pos x="T4" y="T5"/>
                </a:cxn>
                <a:cxn ang="0">
                  <a:pos x="T6" y="T7"/>
                </a:cxn>
                <a:cxn ang="0">
                  <a:pos x="T8" y="T9"/>
                </a:cxn>
                <a:cxn ang="0">
                  <a:pos x="T10" y="T11"/>
                </a:cxn>
              </a:cxnLst>
              <a:rect l="0" t="0" r="r" b="b"/>
              <a:pathLst>
                <a:path w="91" h="168">
                  <a:moveTo>
                    <a:pt x="91" y="3"/>
                  </a:moveTo>
                  <a:cubicBezTo>
                    <a:pt x="45" y="168"/>
                    <a:pt x="45" y="168"/>
                    <a:pt x="45" y="168"/>
                  </a:cubicBezTo>
                  <a:cubicBezTo>
                    <a:pt x="45" y="168"/>
                    <a:pt x="45" y="168"/>
                    <a:pt x="45" y="168"/>
                  </a:cubicBezTo>
                  <a:cubicBezTo>
                    <a:pt x="45" y="168"/>
                    <a:pt x="45" y="168"/>
                    <a:pt x="45" y="168"/>
                  </a:cubicBezTo>
                  <a:cubicBezTo>
                    <a:pt x="0" y="3"/>
                    <a:pt x="0" y="3"/>
                    <a:pt x="0" y="3"/>
                  </a:cubicBezTo>
                  <a:cubicBezTo>
                    <a:pt x="30" y="0"/>
                    <a:pt x="61" y="0"/>
                    <a:pt x="91" y="3"/>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ï$ľîḑè"/>
            <p:cNvSpPr/>
            <p:nvPr/>
          </p:nvSpPr>
          <p:spPr bwMode="auto">
            <a:xfrm>
              <a:off x="6107113" y="2422525"/>
              <a:ext cx="434975" cy="542925"/>
            </a:xfrm>
            <a:custGeom>
              <a:avLst/>
              <a:gdLst>
                <a:gd name="T0" fmla="*/ 132 w 132"/>
                <a:gd name="T1" fmla="*/ 16 h 165"/>
                <a:gd name="T2" fmla="*/ 0 w 132"/>
                <a:gd name="T3" fmla="*/ 165 h 165"/>
                <a:gd name="T4" fmla="*/ 46 w 132"/>
                <a:gd name="T5" fmla="*/ 0 h 165"/>
                <a:gd name="T6" fmla="*/ 132 w 132"/>
                <a:gd name="T7" fmla="*/ 16 h 165"/>
              </a:gdLst>
              <a:ahLst/>
              <a:cxnLst>
                <a:cxn ang="0">
                  <a:pos x="T0" y="T1"/>
                </a:cxn>
                <a:cxn ang="0">
                  <a:pos x="T2" y="T3"/>
                </a:cxn>
                <a:cxn ang="0">
                  <a:pos x="T4" y="T5"/>
                </a:cxn>
                <a:cxn ang="0">
                  <a:pos x="T6" y="T7"/>
                </a:cxn>
              </a:cxnLst>
              <a:rect l="0" t="0" r="r" b="b"/>
              <a:pathLst>
                <a:path w="132" h="165">
                  <a:moveTo>
                    <a:pt x="132" y="16"/>
                  </a:moveTo>
                  <a:cubicBezTo>
                    <a:pt x="0" y="165"/>
                    <a:pt x="0" y="165"/>
                    <a:pt x="0" y="165"/>
                  </a:cubicBezTo>
                  <a:cubicBezTo>
                    <a:pt x="46" y="0"/>
                    <a:pt x="46" y="0"/>
                    <a:pt x="46" y="0"/>
                  </a:cubicBezTo>
                  <a:cubicBezTo>
                    <a:pt x="75" y="2"/>
                    <a:pt x="105" y="8"/>
                    <a:pt x="132" y="16"/>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ṣlidé"/>
            <p:cNvSpPr/>
            <p:nvPr/>
          </p:nvSpPr>
          <p:spPr bwMode="auto">
            <a:xfrm>
              <a:off x="6107113" y="2714625"/>
              <a:ext cx="947738" cy="250825"/>
            </a:xfrm>
            <a:custGeom>
              <a:avLst/>
              <a:gdLst>
                <a:gd name="T0" fmla="*/ 259 w 287"/>
                <a:gd name="T1" fmla="*/ 0 h 76"/>
                <a:gd name="T2" fmla="*/ 287 w 287"/>
                <a:gd name="T3" fmla="*/ 50 h 76"/>
                <a:gd name="T4" fmla="*/ 0 w 287"/>
                <a:gd name="T5" fmla="*/ 76 h 76"/>
                <a:gd name="T6" fmla="*/ 0 w 287"/>
                <a:gd name="T7" fmla="*/ 76 h 76"/>
                <a:gd name="T8" fmla="*/ 0 w 287"/>
                <a:gd name="T9" fmla="*/ 76 h 76"/>
                <a:gd name="T10" fmla="*/ 259 w 287"/>
                <a:gd name="T11" fmla="*/ 0 h 76"/>
              </a:gdLst>
              <a:ahLst/>
              <a:cxnLst>
                <a:cxn ang="0">
                  <a:pos x="T0" y="T1"/>
                </a:cxn>
                <a:cxn ang="0">
                  <a:pos x="T2" y="T3"/>
                </a:cxn>
                <a:cxn ang="0">
                  <a:pos x="T4" y="T5"/>
                </a:cxn>
                <a:cxn ang="0">
                  <a:pos x="T6" y="T7"/>
                </a:cxn>
                <a:cxn ang="0">
                  <a:pos x="T8" y="T9"/>
                </a:cxn>
                <a:cxn ang="0">
                  <a:pos x="T10" y="T11"/>
                </a:cxn>
              </a:cxnLst>
              <a:rect l="0" t="0" r="r" b="b"/>
              <a:pathLst>
                <a:path w="287" h="76">
                  <a:moveTo>
                    <a:pt x="259" y="0"/>
                  </a:moveTo>
                  <a:cubicBezTo>
                    <a:pt x="273" y="16"/>
                    <a:pt x="282" y="33"/>
                    <a:pt x="287" y="50"/>
                  </a:cubicBezTo>
                  <a:cubicBezTo>
                    <a:pt x="0" y="76"/>
                    <a:pt x="0" y="76"/>
                    <a:pt x="0" y="76"/>
                  </a:cubicBezTo>
                  <a:cubicBezTo>
                    <a:pt x="0" y="76"/>
                    <a:pt x="0" y="76"/>
                    <a:pt x="0" y="76"/>
                  </a:cubicBezTo>
                  <a:cubicBezTo>
                    <a:pt x="0" y="76"/>
                    <a:pt x="0" y="76"/>
                    <a:pt x="0" y="76"/>
                  </a:cubicBezTo>
                  <a:lnTo>
                    <a:pt x="259"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ṣļïḑé"/>
            <p:cNvSpPr/>
            <p:nvPr/>
          </p:nvSpPr>
          <p:spPr bwMode="auto">
            <a:xfrm>
              <a:off x="6107113" y="2879725"/>
              <a:ext cx="963613" cy="171450"/>
            </a:xfrm>
            <a:custGeom>
              <a:avLst/>
              <a:gdLst>
                <a:gd name="T0" fmla="*/ 287 w 292"/>
                <a:gd name="T1" fmla="*/ 0 h 52"/>
                <a:gd name="T2" fmla="*/ 287 w 292"/>
                <a:gd name="T3" fmla="*/ 52 h 52"/>
                <a:gd name="T4" fmla="*/ 0 w 292"/>
                <a:gd name="T5" fmla="*/ 26 h 52"/>
                <a:gd name="T6" fmla="*/ 287 w 292"/>
                <a:gd name="T7" fmla="*/ 0 h 52"/>
              </a:gdLst>
              <a:ahLst/>
              <a:cxnLst>
                <a:cxn ang="0">
                  <a:pos x="T0" y="T1"/>
                </a:cxn>
                <a:cxn ang="0">
                  <a:pos x="T2" y="T3"/>
                </a:cxn>
                <a:cxn ang="0">
                  <a:pos x="T4" y="T5"/>
                </a:cxn>
                <a:cxn ang="0">
                  <a:pos x="T6" y="T7"/>
                </a:cxn>
              </a:cxnLst>
              <a:rect l="0" t="0" r="r" b="b"/>
              <a:pathLst>
                <a:path w="292" h="52">
                  <a:moveTo>
                    <a:pt x="287" y="0"/>
                  </a:moveTo>
                  <a:cubicBezTo>
                    <a:pt x="292" y="17"/>
                    <a:pt x="292" y="35"/>
                    <a:pt x="287" y="52"/>
                  </a:cubicBezTo>
                  <a:cubicBezTo>
                    <a:pt x="0" y="26"/>
                    <a:pt x="0" y="26"/>
                    <a:pt x="0" y="26"/>
                  </a:cubicBezTo>
                  <a:lnTo>
                    <a:pt x="287"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ṣ1íďé"/>
            <p:cNvSpPr/>
            <p:nvPr/>
          </p:nvSpPr>
          <p:spPr bwMode="auto">
            <a:xfrm>
              <a:off x="6107113" y="2965450"/>
              <a:ext cx="947738" cy="250825"/>
            </a:xfrm>
            <a:custGeom>
              <a:avLst/>
              <a:gdLst>
                <a:gd name="T0" fmla="*/ 287 w 287"/>
                <a:gd name="T1" fmla="*/ 26 h 76"/>
                <a:gd name="T2" fmla="*/ 259 w 287"/>
                <a:gd name="T3" fmla="*/ 76 h 76"/>
                <a:gd name="T4" fmla="*/ 0 w 287"/>
                <a:gd name="T5" fmla="*/ 0 h 76"/>
                <a:gd name="T6" fmla="*/ 287 w 287"/>
                <a:gd name="T7" fmla="*/ 26 h 76"/>
              </a:gdLst>
              <a:ahLst/>
              <a:cxnLst>
                <a:cxn ang="0">
                  <a:pos x="T0" y="T1"/>
                </a:cxn>
                <a:cxn ang="0">
                  <a:pos x="T2" y="T3"/>
                </a:cxn>
                <a:cxn ang="0">
                  <a:pos x="T4" y="T5"/>
                </a:cxn>
                <a:cxn ang="0">
                  <a:pos x="T6" y="T7"/>
                </a:cxn>
              </a:cxnLst>
              <a:rect l="0" t="0" r="r" b="b"/>
              <a:pathLst>
                <a:path w="287" h="76">
                  <a:moveTo>
                    <a:pt x="287" y="26"/>
                  </a:moveTo>
                  <a:cubicBezTo>
                    <a:pt x="282" y="44"/>
                    <a:pt x="273" y="60"/>
                    <a:pt x="259" y="76"/>
                  </a:cubicBezTo>
                  <a:cubicBezTo>
                    <a:pt x="0" y="0"/>
                    <a:pt x="0" y="0"/>
                    <a:pt x="0" y="0"/>
                  </a:cubicBezTo>
                  <a:lnTo>
                    <a:pt x="287" y="2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ïşḻîḋê"/>
            <p:cNvSpPr/>
            <p:nvPr/>
          </p:nvSpPr>
          <p:spPr bwMode="auto">
            <a:xfrm>
              <a:off x="6107113" y="2965450"/>
              <a:ext cx="854075" cy="392113"/>
            </a:xfrm>
            <a:custGeom>
              <a:avLst/>
              <a:gdLst>
                <a:gd name="T0" fmla="*/ 259 w 259"/>
                <a:gd name="T1" fmla="*/ 76 h 119"/>
                <a:gd name="T2" fmla="*/ 206 w 259"/>
                <a:gd name="T3" fmla="*/ 119 h 119"/>
                <a:gd name="T4" fmla="*/ 0 w 259"/>
                <a:gd name="T5" fmla="*/ 0 h 119"/>
                <a:gd name="T6" fmla="*/ 0 w 259"/>
                <a:gd name="T7" fmla="*/ 0 h 119"/>
                <a:gd name="T8" fmla="*/ 0 w 259"/>
                <a:gd name="T9" fmla="*/ 0 h 119"/>
                <a:gd name="T10" fmla="*/ 259 w 259"/>
                <a:gd name="T11" fmla="*/ 76 h 119"/>
              </a:gdLst>
              <a:ahLst/>
              <a:cxnLst>
                <a:cxn ang="0">
                  <a:pos x="T0" y="T1"/>
                </a:cxn>
                <a:cxn ang="0">
                  <a:pos x="T2" y="T3"/>
                </a:cxn>
                <a:cxn ang="0">
                  <a:pos x="T4" y="T5"/>
                </a:cxn>
                <a:cxn ang="0">
                  <a:pos x="T6" y="T7"/>
                </a:cxn>
                <a:cxn ang="0">
                  <a:pos x="T8" y="T9"/>
                </a:cxn>
                <a:cxn ang="0">
                  <a:pos x="T10" y="T11"/>
                </a:cxn>
              </a:cxnLst>
              <a:rect l="0" t="0" r="r" b="b"/>
              <a:pathLst>
                <a:path w="259" h="119">
                  <a:moveTo>
                    <a:pt x="259" y="76"/>
                  </a:moveTo>
                  <a:cubicBezTo>
                    <a:pt x="245" y="92"/>
                    <a:pt x="228" y="106"/>
                    <a:pt x="206" y="119"/>
                  </a:cubicBezTo>
                  <a:cubicBezTo>
                    <a:pt x="0" y="0"/>
                    <a:pt x="0" y="0"/>
                    <a:pt x="0" y="0"/>
                  </a:cubicBezTo>
                  <a:cubicBezTo>
                    <a:pt x="0" y="0"/>
                    <a:pt x="0" y="0"/>
                    <a:pt x="0" y="0"/>
                  </a:cubicBezTo>
                  <a:cubicBezTo>
                    <a:pt x="0" y="0"/>
                    <a:pt x="0" y="0"/>
                    <a:pt x="0" y="0"/>
                  </a:cubicBezTo>
                  <a:lnTo>
                    <a:pt x="259"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śḻíďè"/>
            <p:cNvSpPr/>
            <p:nvPr/>
          </p:nvSpPr>
          <p:spPr bwMode="auto">
            <a:xfrm>
              <a:off x="6107113" y="2965450"/>
              <a:ext cx="434975" cy="547688"/>
            </a:xfrm>
            <a:custGeom>
              <a:avLst/>
              <a:gdLst>
                <a:gd name="T0" fmla="*/ 0 w 132"/>
                <a:gd name="T1" fmla="*/ 0 h 166"/>
                <a:gd name="T2" fmla="*/ 132 w 132"/>
                <a:gd name="T3" fmla="*/ 150 h 166"/>
                <a:gd name="T4" fmla="*/ 46 w 132"/>
                <a:gd name="T5" fmla="*/ 166 h 166"/>
                <a:gd name="T6" fmla="*/ 0 w 132"/>
                <a:gd name="T7" fmla="*/ 0 h 166"/>
              </a:gdLst>
              <a:ahLst/>
              <a:cxnLst>
                <a:cxn ang="0">
                  <a:pos x="T0" y="T1"/>
                </a:cxn>
                <a:cxn ang="0">
                  <a:pos x="T2" y="T3"/>
                </a:cxn>
                <a:cxn ang="0">
                  <a:pos x="T4" y="T5"/>
                </a:cxn>
                <a:cxn ang="0">
                  <a:pos x="T6" y="T7"/>
                </a:cxn>
              </a:cxnLst>
              <a:rect l="0" t="0" r="r" b="b"/>
              <a:pathLst>
                <a:path w="132" h="166">
                  <a:moveTo>
                    <a:pt x="0" y="0"/>
                  </a:moveTo>
                  <a:cubicBezTo>
                    <a:pt x="132" y="150"/>
                    <a:pt x="132" y="150"/>
                    <a:pt x="132" y="150"/>
                  </a:cubicBezTo>
                  <a:cubicBezTo>
                    <a:pt x="105" y="158"/>
                    <a:pt x="75" y="163"/>
                    <a:pt x="46" y="166"/>
                  </a:cubicBezTo>
                  <a:cubicBezTo>
                    <a:pt x="0" y="0"/>
                    <a:pt x="0" y="0"/>
                    <a:pt x="0"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ïṧlïďê"/>
            <p:cNvSpPr/>
            <p:nvPr/>
          </p:nvSpPr>
          <p:spPr bwMode="auto">
            <a:xfrm>
              <a:off x="5959476" y="2965450"/>
              <a:ext cx="300038" cy="554038"/>
            </a:xfrm>
            <a:custGeom>
              <a:avLst/>
              <a:gdLst>
                <a:gd name="T0" fmla="*/ 45 w 91"/>
                <a:gd name="T1" fmla="*/ 0 h 168"/>
                <a:gd name="T2" fmla="*/ 91 w 91"/>
                <a:gd name="T3" fmla="*/ 166 h 168"/>
                <a:gd name="T4" fmla="*/ 0 w 91"/>
                <a:gd name="T5" fmla="*/ 166 h 168"/>
                <a:gd name="T6" fmla="*/ 45 w 91"/>
                <a:gd name="T7" fmla="*/ 0 h 168"/>
              </a:gdLst>
              <a:ahLst/>
              <a:cxnLst>
                <a:cxn ang="0">
                  <a:pos x="T0" y="T1"/>
                </a:cxn>
                <a:cxn ang="0">
                  <a:pos x="T2" y="T3"/>
                </a:cxn>
                <a:cxn ang="0">
                  <a:pos x="T4" y="T5"/>
                </a:cxn>
                <a:cxn ang="0">
                  <a:pos x="T6" y="T7"/>
                </a:cxn>
              </a:cxnLst>
              <a:rect l="0" t="0" r="r" b="b"/>
              <a:pathLst>
                <a:path w="91" h="168">
                  <a:moveTo>
                    <a:pt x="45" y="0"/>
                  </a:moveTo>
                  <a:cubicBezTo>
                    <a:pt x="91" y="166"/>
                    <a:pt x="91" y="166"/>
                    <a:pt x="91" y="166"/>
                  </a:cubicBezTo>
                  <a:cubicBezTo>
                    <a:pt x="61" y="168"/>
                    <a:pt x="30" y="168"/>
                    <a:pt x="0" y="166"/>
                  </a:cubicBezTo>
                  <a:lnTo>
                    <a:pt x="4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ş1íḍè"/>
            <p:cNvSpPr/>
            <p:nvPr/>
          </p:nvSpPr>
          <p:spPr bwMode="auto">
            <a:xfrm>
              <a:off x="5672138" y="2965450"/>
              <a:ext cx="434975" cy="547688"/>
            </a:xfrm>
            <a:custGeom>
              <a:avLst/>
              <a:gdLst>
                <a:gd name="T0" fmla="*/ 132 w 132"/>
                <a:gd name="T1" fmla="*/ 0 h 166"/>
                <a:gd name="T2" fmla="*/ 132 w 132"/>
                <a:gd name="T3" fmla="*/ 0 h 166"/>
                <a:gd name="T4" fmla="*/ 87 w 132"/>
                <a:gd name="T5" fmla="*/ 166 h 166"/>
                <a:gd name="T6" fmla="*/ 0 w 132"/>
                <a:gd name="T7" fmla="*/ 150 h 166"/>
                <a:gd name="T8" fmla="*/ 132 w 132"/>
                <a:gd name="T9" fmla="*/ 0 h 166"/>
              </a:gdLst>
              <a:ahLst/>
              <a:cxnLst>
                <a:cxn ang="0">
                  <a:pos x="T0" y="T1"/>
                </a:cxn>
                <a:cxn ang="0">
                  <a:pos x="T2" y="T3"/>
                </a:cxn>
                <a:cxn ang="0">
                  <a:pos x="T4" y="T5"/>
                </a:cxn>
                <a:cxn ang="0">
                  <a:pos x="T6" y="T7"/>
                </a:cxn>
                <a:cxn ang="0">
                  <a:pos x="T8" y="T9"/>
                </a:cxn>
              </a:cxnLst>
              <a:rect l="0" t="0" r="r" b="b"/>
              <a:pathLst>
                <a:path w="132" h="166">
                  <a:moveTo>
                    <a:pt x="132" y="0"/>
                  </a:moveTo>
                  <a:cubicBezTo>
                    <a:pt x="132" y="0"/>
                    <a:pt x="132" y="0"/>
                    <a:pt x="132" y="0"/>
                  </a:cubicBezTo>
                  <a:cubicBezTo>
                    <a:pt x="87" y="166"/>
                    <a:pt x="87" y="166"/>
                    <a:pt x="87" y="166"/>
                  </a:cubicBezTo>
                  <a:cubicBezTo>
                    <a:pt x="57" y="163"/>
                    <a:pt x="28" y="158"/>
                    <a:pt x="0" y="150"/>
                  </a:cubicBezTo>
                  <a:lnTo>
                    <a:pt x="132"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28" name="ïŝ1ïḍê"/>
            <p:cNvSpPr/>
            <p:nvPr/>
          </p:nvSpPr>
          <p:spPr bwMode="auto">
            <a:xfrm>
              <a:off x="5430838" y="2965450"/>
              <a:ext cx="676275" cy="495300"/>
            </a:xfrm>
            <a:custGeom>
              <a:avLst/>
              <a:gdLst>
                <a:gd name="T0" fmla="*/ 205 w 205"/>
                <a:gd name="T1" fmla="*/ 0 h 150"/>
                <a:gd name="T2" fmla="*/ 73 w 205"/>
                <a:gd name="T3" fmla="*/ 150 h 150"/>
                <a:gd name="T4" fmla="*/ 0 w 205"/>
                <a:gd name="T5" fmla="*/ 119 h 150"/>
                <a:gd name="T6" fmla="*/ 205 w 205"/>
                <a:gd name="T7" fmla="*/ 0 h 150"/>
              </a:gdLst>
              <a:ahLst/>
              <a:cxnLst>
                <a:cxn ang="0">
                  <a:pos x="T0" y="T1"/>
                </a:cxn>
                <a:cxn ang="0">
                  <a:pos x="T2" y="T3"/>
                </a:cxn>
                <a:cxn ang="0">
                  <a:pos x="T4" y="T5"/>
                </a:cxn>
                <a:cxn ang="0">
                  <a:pos x="T6" y="T7"/>
                </a:cxn>
              </a:cxnLst>
              <a:rect l="0" t="0" r="r" b="b"/>
              <a:pathLst>
                <a:path w="205" h="150">
                  <a:moveTo>
                    <a:pt x="205" y="0"/>
                  </a:moveTo>
                  <a:cubicBezTo>
                    <a:pt x="73" y="150"/>
                    <a:pt x="73" y="150"/>
                    <a:pt x="73" y="150"/>
                  </a:cubicBezTo>
                  <a:cubicBezTo>
                    <a:pt x="47" y="142"/>
                    <a:pt x="22" y="131"/>
                    <a:pt x="0" y="119"/>
                  </a:cubicBezTo>
                  <a:lnTo>
                    <a:pt x="20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29" name="iṥlïḓé"/>
            <p:cNvSpPr/>
            <p:nvPr/>
          </p:nvSpPr>
          <p:spPr bwMode="auto">
            <a:xfrm>
              <a:off x="5164138" y="2965450"/>
              <a:ext cx="942975" cy="250825"/>
            </a:xfrm>
            <a:custGeom>
              <a:avLst/>
              <a:gdLst>
                <a:gd name="T0" fmla="*/ 286 w 286"/>
                <a:gd name="T1" fmla="*/ 0 h 76"/>
                <a:gd name="T2" fmla="*/ 28 w 286"/>
                <a:gd name="T3" fmla="*/ 76 h 76"/>
                <a:gd name="T4" fmla="*/ 0 w 286"/>
                <a:gd name="T5" fmla="*/ 26 h 76"/>
                <a:gd name="T6" fmla="*/ 286 w 286"/>
                <a:gd name="T7" fmla="*/ 0 h 76"/>
              </a:gdLst>
              <a:ahLst/>
              <a:cxnLst>
                <a:cxn ang="0">
                  <a:pos x="T0" y="T1"/>
                </a:cxn>
                <a:cxn ang="0">
                  <a:pos x="T2" y="T3"/>
                </a:cxn>
                <a:cxn ang="0">
                  <a:pos x="T4" y="T5"/>
                </a:cxn>
                <a:cxn ang="0">
                  <a:pos x="T6" y="T7"/>
                </a:cxn>
              </a:cxnLst>
              <a:rect l="0" t="0" r="r" b="b"/>
              <a:pathLst>
                <a:path w="286" h="76">
                  <a:moveTo>
                    <a:pt x="286" y="0"/>
                  </a:moveTo>
                  <a:cubicBezTo>
                    <a:pt x="28" y="76"/>
                    <a:pt x="28" y="76"/>
                    <a:pt x="28" y="76"/>
                  </a:cubicBezTo>
                  <a:cubicBezTo>
                    <a:pt x="14" y="60"/>
                    <a:pt x="4" y="44"/>
                    <a:pt x="0" y="26"/>
                  </a:cubicBezTo>
                  <a:lnTo>
                    <a:pt x="28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2" name="îṩľíḑê"/>
            <p:cNvSpPr/>
            <p:nvPr/>
          </p:nvSpPr>
          <p:spPr bwMode="auto">
            <a:xfrm>
              <a:off x="5146676" y="2879725"/>
              <a:ext cx="960438" cy="171450"/>
            </a:xfrm>
            <a:custGeom>
              <a:avLst/>
              <a:gdLst>
                <a:gd name="T0" fmla="*/ 291 w 291"/>
                <a:gd name="T1" fmla="*/ 26 h 52"/>
                <a:gd name="T2" fmla="*/ 5 w 291"/>
                <a:gd name="T3" fmla="*/ 52 h 52"/>
                <a:gd name="T4" fmla="*/ 5 w 291"/>
                <a:gd name="T5" fmla="*/ 0 h 52"/>
                <a:gd name="T6" fmla="*/ 291 w 291"/>
                <a:gd name="T7" fmla="*/ 26 h 52"/>
              </a:gdLst>
              <a:ahLst/>
              <a:cxnLst>
                <a:cxn ang="0">
                  <a:pos x="T0" y="T1"/>
                </a:cxn>
                <a:cxn ang="0">
                  <a:pos x="T2" y="T3"/>
                </a:cxn>
                <a:cxn ang="0">
                  <a:pos x="T4" y="T5"/>
                </a:cxn>
                <a:cxn ang="0">
                  <a:pos x="T6" y="T7"/>
                </a:cxn>
              </a:cxnLst>
              <a:rect l="0" t="0" r="r" b="b"/>
              <a:pathLst>
                <a:path w="291" h="52">
                  <a:moveTo>
                    <a:pt x="291" y="26"/>
                  </a:moveTo>
                  <a:cubicBezTo>
                    <a:pt x="5" y="52"/>
                    <a:pt x="5" y="52"/>
                    <a:pt x="5" y="52"/>
                  </a:cubicBezTo>
                  <a:cubicBezTo>
                    <a:pt x="0" y="35"/>
                    <a:pt x="0" y="17"/>
                    <a:pt x="5" y="0"/>
                  </a:cubicBezTo>
                  <a:lnTo>
                    <a:pt x="291" y="2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3" name="îşḷidé"/>
            <p:cNvSpPr/>
            <p:nvPr/>
          </p:nvSpPr>
          <p:spPr bwMode="auto">
            <a:xfrm>
              <a:off x="5164138" y="2714625"/>
              <a:ext cx="942975" cy="250825"/>
            </a:xfrm>
            <a:custGeom>
              <a:avLst/>
              <a:gdLst>
                <a:gd name="T0" fmla="*/ 286 w 286"/>
                <a:gd name="T1" fmla="*/ 76 h 76"/>
                <a:gd name="T2" fmla="*/ 286 w 286"/>
                <a:gd name="T3" fmla="*/ 76 h 76"/>
                <a:gd name="T4" fmla="*/ 286 w 286"/>
                <a:gd name="T5" fmla="*/ 76 h 76"/>
                <a:gd name="T6" fmla="*/ 0 w 286"/>
                <a:gd name="T7" fmla="*/ 50 h 76"/>
                <a:gd name="T8" fmla="*/ 28 w 286"/>
                <a:gd name="T9" fmla="*/ 0 h 76"/>
                <a:gd name="T10" fmla="*/ 286 w 286"/>
                <a:gd name="T11" fmla="*/ 76 h 76"/>
              </a:gdLst>
              <a:ahLst/>
              <a:cxnLst>
                <a:cxn ang="0">
                  <a:pos x="T0" y="T1"/>
                </a:cxn>
                <a:cxn ang="0">
                  <a:pos x="T2" y="T3"/>
                </a:cxn>
                <a:cxn ang="0">
                  <a:pos x="T4" y="T5"/>
                </a:cxn>
                <a:cxn ang="0">
                  <a:pos x="T6" y="T7"/>
                </a:cxn>
                <a:cxn ang="0">
                  <a:pos x="T8" y="T9"/>
                </a:cxn>
                <a:cxn ang="0">
                  <a:pos x="T10" y="T11"/>
                </a:cxn>
              </a:cxnLst>
              <a:rect l="0" t="0" r="r" b="b"/>
              <a:pathLst>
                <a:path w="286" h="76">
                  <a:moveTo>
                    <a:pt x="286" y="76"/>
                  </a:moveTo>
                  <a:cubicBezTo>
                    <a:pt x="286" y="76"/>
                    <a:pt x="286" y="76"/>
                    <a:pt x="286" y="76"/>
                  </a:cubicBezTo>
                  <a:cubicBezTo>
                    <a:pt x="286" y="76"/>
                    <a:pt x="286" y="76"/>
                    <a:pt x="286" y="76"/>
                  </a:cubicBezTo>
                  <a:cubicBezTo>
                    <a:pt x="0" y="50"/>
                    <a:pt x="0" y="50"/>
                    <a:pt x="0" y="50"/>
                  </a:cubicBezTo>
                  <a:cubicBezTo>
                    <a:pt x="4" y="33"/>
                    <a:pt x="14" y="16"/>
                    <a:pt x="28" y="0"/>
                  </a:cubicBezTo>
                  <a:lnTo>
                    <a:pt x="286"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4" name="íṩļíḍê"/>
            <p:cNvSpPr/>
            <p:nvPr/>
          </p:nvSpPr>
          <p:spPr bwMode="auto">
            <a:xfrm>
              <a:off x="5256213" y="2576513"/>
              <a:ext cx="850900" cy="388938"/>
            </a:xfrm>
            <a:custGeom>
              <a:avLst/>
              <a:gdLst>
                <a:gd name="T0" fmla="*/ 53 w 258"/>
                <a:gd name="T1" fmla="*/ 0 h 118"/>
                <a:gd name="T2" fmla="*/ 258 w 258"/>
                <a:gd name="T3" fmla="*/ 118 h 118"/>
                <a:gd name="T4" fmla="*/ 0 w 258"/>
                <a:gd name="T5" fmla="*/ 42 h 118"/>
                <a:gd name="T6" fmla="*/ 53 w 258"/>
                <a:gd name="T7" fmla="*/ 0 h 118"/>
              </a:gdLst>
              <a:ahLst/>
              <a:cxnLst>
                <a:cxn ang="0">
                  <a:pos x="T0" y="T1"/>
                </a:cxn>
                <a:cxn ang="0">
                  <a:pos x="T2" y="T3"/>
                </a:cxn>
                <a:cxn ang="0">
                  <a:pos x="T4" y="T5"/>
                </a:cxn>
                <a:cxn ang="0">
                  <a:pos x="T6" y="T7"/>
                </a:cxn>
              </a:cxnLst>
              <a:rect l="0" t="0" r="r" b="b"/>
              <a:pathLst>
                <a:path w="258" h="118">
                  <a:moveTo>
                    <a:pt x="53" y="0"/>
                  </a:moveTo>
                  <a:cubicBezTo>
                    <a:pt x="258" y="118"/>
                    <a:pt x="258" y="118"/>
                    <a:pt x="258" y="118"/>
                  </a:cubicBezTo>
                  <a:cubicBezTo>
                    <a:pt x="0" y="42"/>
                    <a:pt x="0" y="42"/>
                    <a:pt x="0" y="42"/>
                  </a:cubicBezTo>
                  <a:cubicBezTo>
                    <a:pt x="13" y="27"/>
                    <a:pt x="31" y="12"/>
                    <a:pt x="5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5" name="îṩļíḓé"/>
            <p:cNvSpPr/>
            <p:nvPr/>
          </p:nvSpPr>
          <p:spPr bwMode="auto">
            <a:xfrm>
              <a:off x="6107113" y="2474913"/>
              <a:ext cx="679450" cy="490538"/>
            </a:xfrm>
            <a:custGeom>
              <a:avLst/>
              <a:gdLst>
                <a:gd name="T0" fmla="*/ 206 w 206"/>
                <a:gd name="T1" fmla="*/ 31 h 149"/>
                <a:gd name="T2" fmla="*/ 0 w 206"/>
                <a:gd name="T3" fmla="*/ 149 h 149"/>
                <a:gd name="T4" fmla="*/ 0 w 206"/>
                <a:gd name="T5" fmla="*/ 149 h 149"/>
                <a:gd name="T6" fmla="*/ 0 w 206"/>
                <a:gd name="T7" fmla="*/ 149 h 149"/>
                <a:gd name="T8" fmla="*/ 132 w 206"/>
                <a:gd name="T9" fmla="*/ 0 h 149"/>
                <a:gd name="T10" fmla="*/ 206 w 206"/>
                <a:gd name="T11" fmla="*/ 31 h 149"/>
              </a:gdLst>
              <a:ahLst/>
              <a:cxnLst>
                <a:cxn ang="0">
                  <a:pos x="T0" y="T1"/>
                </a:cxn>
                <a:cxn ang="0">
                  <a:pos x="T2" y="T3"/>
                </a:cxn>
                <a:cxn ang="0">
                  <a:pos x="T4" y="T5"/>
                </a:cxn>
                <a:cxn ang="0">
                  <a:pos x="T6" y="T7"/>
                </a:cxn>
                <a:cxn ang="0">
                  <a:pos x="T8" y="T9"/>
                </a:cxn>
                <a:cxn ang="0">
                  <a:pos x="T10" y="T11"/>
                </a:cxn>
              </a:cxnLst>
              <a:rect l="0" t="0" r="r" b="b"/>
              <a:pathLst>
                <a:path w="206" h="149">
                  <a:moveTo>
                    <a:pt x="206" y="31"/>
                  </a:moveTo>
                  <a:cubicBezTo>
                    <a:pt x="0" y="149"/>
                    <a:pt x="0" y="149"/>
                    <a:pt x="0" y="149"/>
                  </a:cubicBezTo>
                  <a:cubicBezTo>
                    <a:pt x="0" y="149"/>
                    <a:pt x="0" y="149"/>
                    <a:pt x="0" y="149"/>
                  </a:cubicBezTo>
                  <a:cubicBezTo>
                    <a:pt x="0" y="149"/>
                    <a:pt x="0" y="149"/>
                    <a:pt x="0" y="149"/>
                  </a:cubicBezTo>
                  <a:cubicBezTo>
                    <a:pt x="132" y="0"/>
                    <a:pt x="132" y="0"/>
                    <a:pt x="132" y="0"/>
                  </a:cubicBezTo>
                  <a:cubicBezTo>
                    <a:pt x="159" y="8"/>
                    <a:pt x="183" y="18"/>
                    <a:pt x="206" y="31"/>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6" name="ïṣḻïḋè"/>
            <p:cNvSpPr/>
            <p:nvPr/>
          </p:nvSpPr>
          <p:spPr bwMode="auto">
            <a:xfrm>
              <a:off x="6107113" y="2576513"/>
              <a:ext cx="854075" cy="388938"/>
            </a:xfrm>
            <a:custGeom>
              <a:avLst/>
              <a:gdLst>
                <a:gd name="T0" fmla="*/ 206 w 259"/>
                <a:gd name="T1" fmla="*/ 0 h 118"/>
                <a:gd name="T2" fmla="*/ 259 w 259"/>
                <a:gd name="T3" fmla="*/ 42 h 118"/>
                <a:gd name="T4" fmla="*/ 0 w 259"/>
                <a:gd name="T5" fmla="*/ 118 h 118"/>
                <a:gd name="T6" fmla="*/ 206 w 259"/>
                <a:gd name="T7" fmla="*/ 0 h 118"/>
              </a:gdLst>
              <a:ahLst/>
              <a:cxnLst>
                <a:cxn ang="0">
                  <a:pos x="T0" y="T1"/>
                </a:cxn>
                <a:cxn ang="0">
                  <a:pos x="T2" y="T3"/>
                </a:cxn>
                <a:cxn ang="0">
                  <a:pos x="T4" y="T5"/>
                </a:cxn>
                <a:cxn ang="0">
                  <a:pos x="T6" y="T7"/>
                </a:cxn>
              </a:cxnLst>
              <a:rect l="0" t="0" r="r" b="b"/>
              <a:pathLst>
                <a:path w="259" h="118">
                  <a:moveTo>
                    <a:pt x="206" y="0"/>
                  </a:moveTo>
                  <a:cubicBezTo>
                    <a:pt x="228" y="12"/>
                    <a:pt x="245" y="27"/>
                    <a:pt x="259" y="42"/>
                  </a:cubicBezTo>
                  <a:cubicBezTo>
                    <a:pt x="0" y="118"/>
                    <a:pt x="0" y="118"/>
                    <a:pt x="0" y="118"/>
                  </a:cubicBezTo>
                  <a:lnTo>
                    <a:pt x="20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7" name="iš1îḍè"/>
            <p:cNvSpPr/>
            <p:nvPr/>
          </p:nvSpPr>
          <p:spPr bwMode="auto">
            <a:xfrm>
              <a:off x="5256213" y="2965450"/>
              <a:ext cx="850900" cy="392113"/>
            </a:xfrm>
            <a:custGeom>
              <a:avLst/>
              <a:gdLst>
                <a:gd name="T0" fmla="*/ 258 w 258"/>
                <a:gd name="T1" fmla="*/ 0 h 119"/>
                <a:gd name="T2" fmla="*/ 258 w 258"/>
                <a:gd name="T3" fmla="*/ 0 h 119"/>
                <a:gd name="T4" fmla="*/ 53 w 258"/>
                <a:gd name="T5" fmla="*/ 119 h 119"/>
                <a:gd name="T6" fmla="*/ 0 w 258"/>
                <a:gd name="T7" fmla="*/ 76 h 119"/>
                <a:gd name="T8" fmla="*/ 258 w 258"/>
                <a:gd name="T9" fmla="*/ 0 h 119"/>
              </a:gdLst>
              <a:ahLst/>
              <a:cxnLst>
                <a:cxn ang="0">
                  <a:pos x="T0" y="T1"/>
                </a:cxn>
                <a:cxn ang="0">
                  <a:pos x="T2" y="T3"/>
                </a:cxn>
                <a:cxn ang="0">
                  <a:pos x="T4" y="T5"/>
                </a:cxn>
                <a:cxn ang="0">
                  <a:pos x="T6" y="T7"/>
                </a:cxn>
                <a:cxn ang="0">
                  <a:pos x="T8" y="T9"/>
                </a:cxn>
              </a:cxnLst>
              <a:rect l="0" t="0" r="r" b="b"/>
              <a:pathLst>
                <a:path w="258" h="119">
                  <a:moveTo>
                    <a:pt x="258" y="0"/>
                  </a:moveTo>
                  <a:cubicBezTo>
                    <a:pt x="258" y="0"/>
                    <a:pt x="258" y="0"/>
                    <a:pt x="258" y="0"/>
                  </a:cubicBezTo>
                  <a:cubicBezTo>
                    <a:pt x="53" y="119"/>
                    <a:pt x="53" y="119"/>
                    <a:pt x="53" y="119"/>
                  </a:cubicBezTo>
                  <a:cubicBezTo>
                    <a:pt x="31" y="106"/>
                    <a:pt x="13" y="92"/>
                    <a:pt x="0" y="76"/>
                  </a:cubicBezTo>
                  <a:cubicBezTo>
                    <a:pt x="258" y="0"/>
                    <a:pt x="258" y="0"/>
                    <a:pt x="258"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8" name="íŝľiḓè"/>
            <p:cNvSpPr/>
            <p:nvPr/>
          </p:nvSpPr>
          <p:spPr bwMode="auto">
            <a:xfrm>
              <a:off x="5430838" y="2474913"/>
              <a:ext cx="676275" cy="490538"/>
            </a:xfrm>
            <a:custGeom>
              <a:avLst/>
              <a:gdLst>
                <a:gd name="T0" fmla="*/ 73 w 205"/>
                <a:gd name="T1" fmla="*/ 0 h 149"/>
                <a:gd name="T2" fmla="*/ 205 w 205"/>
                <a:gd name="T3" fmla="*/ 149 h 149"/>
                <a:gd name="T4" fmla="*/ 205 w 205"/>
                <a:gd name="T5" fmla="*/ 149 h 149"/>
                <a:gd name="T6" fmla="*/ 205 w 205"/>
                <a:gd name="T7" fmla="*/ 149 h 149"/>
                <a:gd name="T8" fmla="*/ 0 w 205"/>
                <a:gd name="T9" fmla="*/ 31 h 149"/>
                <a:gd name="T10" fmla="*/ 73 w 205"/>
                <a:gd name="T11" fmla="*/ 0 h 149"/>
              </a:gdLst>
              <a:ahLst/>
              <a:cxnLst>
                <a:cxn ang="0">
                  <a:pos x="T0" y="T1"/>
                </a:cxn>
                <a:cxn ang="0">
                  <a:pos x="T2" y="T3"/>
                </a:cxn>
                <a:cxn ang="0">
                  <a:pos x="T4" y="T5"/>
                </a:cxn>
                <a:cxn ang="0">
                  <a:pos x="T6" y="T7"/>
                </a:cxn>
                <a:cxn ang="0">
                  <a:pos x="T8" y="T9"/>
                </a:cxn>
                <a:cxn ang="0">
                  <a:pos x="T10" y="T11"/>
                </a:cxn>
              </a:cxnLst>
              <a:rect l="0" t="0" r="r" b="b"/>
              <a:pathLst>
                <a:path w="205" h="149">
                  <a:moveTo>
                    <a:pt x="73" y="0"/>
                  </a:moveTo>
                  <a:cubicBezTo>
                    <a:pt x="205" y="149"/>
                    <a:pt x="205" y="149"/>
                    <a:pt x="205" y="149"/>
                  </a:cubicBezTo>
                  <a:cubicBezTo>
                    <a:pt x="205" y="149"/>
                    <a:pt x="205" y="149"/>
                    <a:pt x="205" y="149"/>
                  </a:cubicBezTo>
                  <a:cubicBezTo>
                    <a:pt x="205" y="149"/>
                    <a:pt x="205" y="149"/>
                    <a:pt x="205" y="149"/>
                  </a:cubicBezTo>
                  <a:cubicBezTo>
                    <a:pt x="0" y="31"/>
                    <a:pt x="0" y="31"/>
                    <a:pt x="0" y="31"/>
                  </a:cubicBezTo>
                  <a:cubicBezTo>
                    <a:pt x="22" y="18"/>
                    <a:pt x="47" y="8"/>
                    <a:pt x="7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39" name="îŝļíḑê"/>
            <p:cNvSpPr/>
            <p:nvPr/>
          </p:nvSpPr>
          <p:spPr bwMode="auto">
            <a:xfrm>
              <a:off x="6107113" y="2965450"/>
              <a:ext cx="679450" cy="495300"/>
            </a:xfrm>
            <a:custGeom>
              <a:avLst/>
              <a:gdLst>
                <a:gd name="T0" fmla="*/ 0 w 206"/>
                <a:gd name="T1" fmla="*/ 0 h 150"/>
                <a:gd name="T2" fmla="*/ 206 w 206"/>
                <a:gd name="T3" fmla="*/ 119 h 150"/>
                <a:gd name="T4" fmla="*/ 132 w 206"/>
                <a:gd name="T5" fmla="*/ 150 h 150"/>
                <a:gd name="T6" fmla="*/ 0 w 206"/>
                <a:gd name="T7" fmla="*/ 0 h 150"/>
              </a:gdLst>
              <a:ahLst/>
              <a:cxnLst>
                <a:cxn ang="0">
                  <a:pos x="T0" y="T1"/>
                </a:cxn>
                <a:cxn ang="0">
                  <a:pos x="T2" y="T3"/>
                </a:cxn>
                <a:cxn ang="0">
                  <a:pos x="T4" y="T5"/>
                </a:cxn>
                <a:cxn ang="0">
                  <a:pos x="T6" y="T7"/>
                </a:cxn>
              </a:cxnLst>
              <a:rect l="0" t="0" r="r" b="b"/>
              <a:pathLst>
                <a:path w="206" h="150">
                  <a:moveTo>
                    <a:pt x="0" y="0"/>
                  </a:moveTo>
                  <a:cubicBezTo>
                    <a:pt x="206" y="119"/>
                    <a:pt x="206" y="119"/>
                    <a:pt x="206" y="119"/>
                  </a:cubicBezTo>
                  <a:cubicBezTo>
                    <a:pt x="183" y="131"/>
                    <a:pt x="159" y="142"/>
                    <a:pt x="132" y="150"/>
                  </a:cubicBezTo>
                  <a:lnTo>
                    <a:pt x="0"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0" name="íṧ1íḍè"/>
            <p:cNvSpPr/>
            <p:nvPr/>
          </p:nvSpPr>
          <p:spPr bwMode="auto">
            <a:xfrm>
              <a:off x="5529263" y="2286000"/>
              <a:ext cx="538163" cy="439738"/>
            </a:xfrm>
            <a:custGeom>
              <a:avLst/>
              <a:gdLst>
                <a:gd name="T0" fmla="*/ 0 w 163"/>
                <a:gd name="T1" fmla="*/ 39 h 133"/>
                <a:gd name="T2" fmla="*/ 163 w 163"/>
                <a:gd name="T3" fmla="*/ 133 h 133"/>
                <a:gd name="T4" fmla="*/ 155 w 163"/>
                <a:gd name="T5" fmla="*/ 0 h 133"/>
                <a:gd name="T6" fmla="*/ 0 w 163"/>
                <a:gd name="T7" fmla="*/ 39 h 133"/>
              </a:gdLst>
              <a:ahLst/>
              <a:cxnLst>
                <a:cxn ang="0">
                  <a:pos x="T0" y="T1"/>
                </a:cxn>
                <a:cxn ang="0">
                  <a:pos x="T2" y="T3"/>
                </a:cxn>
                <a:cxn ang="0">
                  <a:pos x="T4" y="T5"/>
                </a:cxn>
                <a:cxn ang="0">
                  <a:pos x="T6" y="T7"/>
                </a:cxn>
              </a:cxnLst>
              <a:rect l="0" t="0" r="r" b="b"/>
              <a:pathLst>
                <a:path w="163" h="133">
                  <a:moveTo>
                    <a:pt x="0" y="39"/>
                  </a:moveTo>
                  <a:cubicBezTo>
                    <a:pt x="163" y="133"/>
                    <a:pt x="163" y="133"/>
                    <a:pt x="163" y="133"/>
                  </a:cubicBezTo>
                  <a:cubicBezTo>
                    <a:pt x="155" y="0"/>
                    <a:pt x="155" y="0"/>
                    <a:pt x="155" y="0"/>
                  </a:cubicBezTo>
                  <a:cubicBezTo>
                    <a:pt x="95" y="3"/>
                    <a:pt x="44" y="16"/>
                    <a:pt x="0" y="39"/>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1" name="ïsḷîḍê"/>
            <p:cNvSpPr/>
            <p:nvPr/>
          </p:nvSpPr>
          <p:spPr bwMode="auto">
            <a:xfrm>
              <a:off x="5529263" y="2414588"/>
              <a:ext cx="538163" cy="482600"/>
            </a:xfrm>
            <a:custGeom>
              <a:avLst/>
              <a:gdLst>
                <a:gd name="T0" fmla="*/ 339 w 339"/>
                <a:gd name="T1" fmla="*/ 196 h 304"/>
                <a:gd name="T2" fmla="*/ 339 w 339"/>
                <a:gd name="T3" fmla="*/ 304 h 304"/>
                <a:gd name="T4" fmla="*/ 0 w 339"/>
                <a:gd name="T5" fmla="*/ 106 h 304"/>
                <a:gd name="T6" fmla="*/ 0 w 339"/>
                <a:gd name="T7" fmla="*/ 0 h 304"/>
                <a:gd name="T8" fmla="*/ 339 w 339"/>
                <a:gd name="T9" fmla="*/ 196 h 304"/>
              </a:gdLst>
              <a:ahLst/>
              <a:cxnLst>
                <a:cxn ang="0">
                  <a:pos x="T0" y="T1"/>
                </a:cxn>
                <a:cxn ang="0">
                  <a:pos x="T2" y="T3"/>
                </a:cxn>
                <a:cxn ang="0">
                  <a:pos x="T4" y="T5"/>
                </a:cxn>
                <a:cxn ang="0">
                  <a:pos x="T6" y="T7"/>
                </a:cxn>
                <a:cxn ang="0">
                  <a:pos x="T8" y="T9"/>
                </a:cxn>
              </a:cxnLst>
              <a:rect l="0" t="0" r="r" b="b"/>
              <a:pathLst>
                <a:path w="339" h="304">
                  <a:moveTo>
                    <a:pt x="339" y="196"/>
                  </a:moveTo>
                  <a:lnTo>
                    <a:pt x="339" y="304"/>
                  </a:lnTo>
                  <a:lnTo>
                    <a:pt x="0" y="106"/>
                  </a:lnTo>
                  <a:lnTo>
                    <a:pt x="0" y="0"/>
                  </a:lnTo>
                  <a:lnTo>
                    <a:pt x="339" y="196"/>
                  </a:ln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2" name="ïṣļíďè"/>
            <p:cNvSpPr/>
            <p:nvPr/>
          </p:nvSpPr>
          <p:spPr bwMode="auto">
            <a:xfrm>
              <a:off x="6146801" y="2457450"/>
              <a:ext cx="617538" cy="449263"/>
            </a:xfrm>
            <a:custGeom>
              <a:avLst/>
              <a:gdLst>
                <a:gd name="T0" fmla="*/ 389 w 389"/>
                <a:gd name="T1" fmla="*/ 0 h 283"/>
                <a:gd name="T2" fmla="*/ 0 w 389"/>
                <a:gd name="T3" fmla="*/ 177 h 283"/>
                <a:gd name="T4" fmla="*/ 0 w 389"/>
                <a:gd name="T5" fmla="*/ 283 h 283"/>
                <a:gd name="T6" fmla="*/ 389 w 389"/>
                <a:gd name="T7" fmla="*/ 108 h 283"/>
                <a:gd name="T8" fmla="*/ 389 w 389"/>
                <a:gd name="T9" fmla="*/ 0 h 283"/>
              </a:gdLst>
              <a:ahLst/>
              <a:cxnLst>
                <a:cxn ang="0">
                  <a:pos x="T0" y="T1"/>
                </a:cxn>
                <a:cxn ang="0">
                  <a:pos x="T2" y="T3"/>
                </a:cxn>
                <a:cxn ang="0">
                  <a:pos x="T4" y="T5"/>
                </a:cxn>
                <a:cxn ang="0">
                  <a:pos x="T6" y="T7"/>
                </a:cxn>
                <a:cxn ang="0">
                  <a:pos x="T8" y="T9"/>
                </a:cxn>
              </a:cxnLst>
              <a:rect l="0" t="0" r="r" b="b"/>
              <a:pathLst>
                <a:path w="389" h="283">
                  <a:moveTo>
                    <a:pt x="389" y="0"/>
                  </a:moveTo>
                  <a:lnTo>
                    <a:pt x="0" y="177"/>
                  </a:lnTo>
                  <a:lnTo>
                    <a:pt x="0" y="283"/>
                  </a:lnTo>
                  <a:lnTo>
                    <a:pt x="389" y="108"/>
                  </a:lnTo>
                  <a:lnTo>
                    <a:pt x="389" y="0"/>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3" name="îṥ1iďé"/>
            <p:cNvSpPr/>
            <p:nvPr/>
          </p:nvSpPr>
          <p:spPr bwMode="auto">
            <a:xfrm>
              <a:off x="6119813" y="2286000"/>
              <a:ext cx="644525" cy="452438"/>
            </a:xfrm>
            <a:custGeom>
              <a:avLst/>
              <a:gdLst>
                <a:gd name="T0" fmla="*/ 195 w 195"/>
                <a:gd name="T1" fmla="*/ 52 h 137"/>
                <a:gd name="T2" fmla="*/ 0 w 195"/>
                <a:gd name="T3" fmla="*/ 0 h 137"/>
                <a:gd name="T4" fmla="*/ 5 w 195"/>
                <a:gd name="T5" fmla="*/ 83 h 137"/>
                <a:gd name="T6" fmla="*/ 8 w 195"/>
                <a:gd name="T7" fmla="*/ 137 h 137"/>
                <a:gd name="T8" fmla="*/ 195 w 195"/>
                <a:gd name="T9" fmla="*/ 52 h 137"/>
              </a:gdLst>
              <a:ahLst/>
              <a:cxnLst>
                <a:cxn ang="0">
                  <a:pos x="T0" y="T1"/>
                </a:cxn>
                <a:cxn ang="0">
                  <a:pos x="T2" y="T3"/>
                </a:cxn>
                <a:cxn ang="0">
                  <a:pos x="T4" y="T5"/>
                </a:cxn>
                <a:cxn ang="0">
                  <a:pos x="T6" y="T7"/>
                </a:cxn>
                <a:cxn ang="0">
                  <a:pos x="T8" y="T9"/>
                </a:cxn>
              </a:cxnLst>
              <a:rect l="0" t="0" r="r" b="b"/>
              <a:pathLst>
                <a:path w="195" h="137">
                  <a:moveTo>
                    <a:pt x="195" y="52"/>
                  </a:moveTo>
                  <a:cubicBezTo>
                    <a:pt x="145" y="18"/>
                    <a:pt x="78" y="0"/>
                    <a:pt x="0" y="0"/>
                  </a:cubicBezTo>
                  <a:cubicBezTo>
                    <a:pt x="5" y="83"/>
                    <a:pt x="5" y="83"/>
                    <a:pt x="5" y="83"/>
                  </a:cubicBezTo>
                  <a:cubicBezTo>
                    <a:pt x="8" y="137"/>
                    <a:pt x="8" y="137"/>
                    <a:pt x="8" y="137"/>
                  </a:cubicBezTo>
                  <a:lnTo>
                    <a:pt x="195" y="52"/>
                  </a:ln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4" name="îśḷiḓe"/>
            <p:cNvSpPr/>
            <p:nvPr/>
          </p:nvSpPr>
          <p:spPr bwMode="auto">
            <a:xfrm>
              <a:off x="6119813" y="2286000"/>
              <a:ext cx="26988" cy="620713"/>
            </a:xfrm>
            <a:custGeom>
              <a:avLst/>
              <a:gdLst>
                <a:gd name="T0" fmla="*/ 0 w 17"/>
                <a:gd name="T1" fmla="*/ 0 h 391"/>
                <a:gd name="T2" fmla="*/ 0 w 17"/>
                <a:gd name="T3" fmla="*/ 106 h 391"/>
                <a:gd name="T4" fmla="*/ 17 w 17"/>
                <a:gd name="T5" fmla="*/ 391 h 391"/>
                <a:gd name="T6" fmla="*/ 17 w 17"/>
                <a:gd name="T7" fmla="*/ 285 h 391"/>
                <a:gd name="T8" fmla="*/ 0 w 17"/>
                <a:gd name="T9" fmla="*/ 0 h 391"/>
              </a:gdLst>
              <a:ahLst/>
              <a:cxnLst>
                <a:cxn ang="0">
                  <a:pos x="T0" y="T1"/>
                </a:cxn>
                <a:cxn ang="0">
                  <a:pos x="T2" y="T3"/>
                </a:cxn>
                <a:cxn ang="0">
                  <a:pos x="T4" y="T5"/>
                </a:cxn>
                <a:cxn ang="0">
                  <a:pos x="T6" y="T7"/>
                </a:cxn>
                <a:cxn ang="0">
                  <a:pos x="T8" y="T9"/>
                </a:cxn>
              </a:cxnLst>
              <a:rect l="0" t="0" r="r" b="b"/>
              <a:pathLst>
                <a:path w="17" h="391">
                  <a:moveTo>
                    <a:pt x="0" y="0"/>
                  </a:moveTo>
                  <a:lnTo>
                    <a:pt x="0" y="106"/>
                  </a:lnTo>
                  <a:lnTo>
                    <a:pt x="17" y="391"/>
                  </a:lnTo>
                  <a:lnTo>
                    <a:pt x="17" y="285"/>
                  </a:lnTo>
                  <a:lnTo>
                    <a:pt x="0" y="0"/>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5" name="iṡḻïḓé"/>
            <p:cNvSpPr/>
            <p:nvPr/>
          </p:nvSpPr>
          <p:spPr bwMode="auto">
            <a:xfrm>
              <a:off x="6162676" y="2665413"/>
              <a:ext cx="809625" cy="698500"/>
            </a:xfrm>
            <a:custGeom>
              <a:avLst/>
              <a:gdLst>
                <a:gd name="T0" fmla="*/ 33 w 245"/>
                <a:gd name="T1" fmla="*/ 121 h 212"/>
                <a:gd name="T2" fmla="*/ 128 w 245"/>
                <a:gd name="T3" fmla="*/ 212 h 212"/>
                <a:gd name="T4" fmla="*/ 145 w 245"/>
                <a:gd name="T5" fmla="*/ 206 h 212"/>
                <a:gd name="T6" fmla="*/ 245 w 245"/>
                <a:gd name="T7" fmla="*/ 87 h 212"/>
                <a:gd name="T8" fmla="*/ 245 w 245"/>
                <a:gd name="T9" fmla="*/ 36 h 212"/>
                <a:gd name="T10" fmla="*/ 197 w 245"/>
                <a:gd name="T11" fmla="*/ 0 h 212"/>
                <a:gd name="T12" fmla="*/ 1 w 245"/>
                <a:gd name="T13" fmla="*/ 88 h 212"/>
                <a:gd name="T14" fmla="*/ 0 w 245"/>
                <a:gd name="T15" fmla="*/ 89 h 212"/>
                <a:gd name="T16" fmla="*/ 33 w 245"/>
                <a:gd name="T17" fmla="*/ 12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12">
                  <a:moveTo>
                    <a:pt x="33" y="121"/>
                  </a:moveTo>
                  <a:cubicBezTo>
                    <a:pt x="128" y="212"/>
                    <a:pt x="128" y="212"/>
                    <a:pt x="128" y="212"/>
                  </a:cubicBezTo>
                  <a:cubicBezTo>
                    <a:pt x="134" y="210"/>
                    <a:pt x="139" y="208"/>
                    <a:pt x="145" y="206"/>
                  </a:cubicBezTo>
                  <a:cubicBezTo>
                    <a:pt x="210" y="176"/>
                    <a:pt x="245" y="132"/>
                    <a:pt x="245" y="87"/>
                  </a:cubicBezTo>
                  <a:cubicBezTo>
                    <a:pt x="245" y="76"/>
                    <a:pt x="245" y="36"/>
                    <a:pt x="245" y="36"/>
                  </a:cubicBezTo>
                  <a:cubicBezTo>
                    <a:pt x="238" y="17"/>
                    <a:pt x="218" y="17"/>
                    <a:pt x="197" y="0"/>
                  </a:cubicBezTo>
                  <a:cubicBezTo>
                    <a:pt x="1" y="88"/>
                    <a:pt x="1" y="88"/>
                    <a:pt x="1" y="88"/>
                  </a:cubicBezTo>
                  <a:cubicBezTo>
                    <a:pt x="0" y="89"/>
                    <a:pt x="0" y="89"/>
                    <a:pt x="0" y="89"/>
                  </a:cubicBezTo>
                  <a:lnTo>
                    <a:pt x="33" y="121"/>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6" name="íṧľîḓe"/>
            <p:cNvSpPr/>
            <p:nvPr/>
          </p:nvSpPr>
          <p:spPr bwMode="auto">
            <a:xfrm>
              <a:off x="6162676" y="2493963"/>
              <a:ext cx="914400" cy="703263"/>
            </a:xfrm>
            <a:custGeom>
              <a:avLst/>
              <a:gdLst>
                <a:gd name="T0" fmla="*/ 33 w 277"/>
                <a:gd name="T1" fmla="*/ 121 h 213"/>
                <a:gd name="T2" fmla="*/ 128 w 277"/>
                <a:gd name="T3" fmla="*/ 213 h 213"/>
                <a:gd name="T4" fmla="*/ 145 w 277"/>
                <a:gd name="T5" fmla="*/ 206 h 213"/>
                <a:gd name="T6" fmla="*/ 197 w 277"/>
                <a:gd name="T7" fmla="*/ 0 h 213"/>
                <a:gd name="T8" fmla="*/ 1 w 277"/>
                <a:gd name="T9" fmla="*/ 88 h 213"/>
                <a:gd name="T10" fmla="*/ 0 w 277"/>
                <a:gd name="T11" fmla="*/ 89 h 213"/>
                <a:gd name="T12" fmla="*/ 33 w 277"/>
                <a:gd name="T13" fmla="*/ 121 h 213"/>
              </a:gdLst>
              <a:ahLst/>
              <a:cxnLst>
                <a:cxn ang="0">
                  <a:pos x="T0" y="T1"/>
                </a:cxn>
                <a:cxn ang="0">
                  <a:pos x="T2" y="T3"/>
                </a:cxn>
                <a:cxn ang="0">
                  <a:pos x="T4" y="T5"/>
                </a:cxn>
                <a:cxn ang="0">
                  <a:pos x="T6" y="T7"/>
                </a:cxn>
                <a:cxn ang="0">
                  <a:pos x="T8" y="T9"/>
                </a:cxn>
                <a:cxn ang="0">
                  <a:pos x="T10" y="T11"/>
                </a:cxn>
                <a:cxn ang="0">
                  <a:pos x="T12" y="T13"/>
                </a:cxn>
              </a:cxnLst>
              <a:rect l="0" t="0" r="r" b="b"/>
              <a:pathLst>
                <a:path w="277" h="213">
                  <a:moveTo>
                    <a:pt x="33" y="121"/>
                  </a:moveTo>
                  <a:cubicBezTo>
                    <a:pt x="128" y="213"/>
                    <a:pt x="128" y="213"/>
                    <a:pt x="128" y="213"/>
                  </a:cubicBezTo>
                  <a:cubicBezTo>
                    <a:pt x="134" y="211"/>
                    <a:pt x="139" y="209"/>
                    <a:pt x="145" y="206"/>
                  </a:cubicBezTo>
                  <a:cubicBezTo>
                    <a:pt x="255" y="157"/>
                    <a:pt x="277" y="65"/>
                    <a:pt x="197" y="0"/>
                  </a:cubicBezTo>
                  <a:cubicBezTo>
                    <a:pt x="1" y="88"/>
                    <a:pt x="1" y="88"/>
                    <a:pt x="1" y="88"/>
                  </a:cubicBezTo>
                  <a:cubicBezTo>
                    <a:pt x="0" y="89"/>
                    <a:pt x="0" y="89"/>
                    <a:pt x="0" y="89"/>
                  </a:cubicBezTo>
                  <a:lnTo>
                    <a:pt x="33" y="121"/>
                  </a:lnTo>
                  <a:close/>
                </a:path>
              </a:pathLst>
            </a:custGeom>
            <a:solidFill>
              <a:srgbClr val="FFDB4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7" name="ïŝlíḋe"/>
            <p:cNvSpPr/>
            <p:nvPr/>
          </p:nvSpPr>
          <p:spPr bwMode="auto">
            <a:xfrm>
              <a:off x="6162676" y="2787650"/>
              <a:ext cx="422275" cy="576263"/>
            </a:xfrm>
            <a:custGeom>
              <a:avLst/>
              <a:gdLst>
                <a:gd name="T0" fmla="*/ 266 w 266"/>
                <a:gd name="T1" fmla="*/ 363 h 363"/>
                <a:gd name="T2" fmla="*/ 266 w 266"/>
                <a:gd name="T3" fmla="*/ 258 h 363"/>
                <a:gd name="T4" fmla="*/ 0 w 266"/>
                <a:gd name="T5" fmla="*/ 0 h 363"/>
                <a:gd name="T6" fmla="*/ 0 w 266"/>
                <a:gd name="T7" fmla="*/ 108 h 363"/>
                <a:gd name="T8" fmla="*/ 266 w 266"/>
                <a:gd name="T9" fmla="*/ 363 h 363"/>
              </a:gdLst>
              <a:ahLst/>
              <a:cxnLst>
                <a:cxn ang="0">
                  <a:pos x="T0" y="T1"/>
                </a:cxn>
                <a:cxn ang="0">
                  <a:pos x="T2" y="T3"/>
                </a:cxn>
                <a:cxn ang="0">
                  <a:pos x="T4" y="T5"/>
                </a:cxn>
                <a:cxn ang="0">
                  <a:pos x="T6" y="T7"/>
                </a:cxn>
                <a:cxn ang="0">
                  <a:pos x="T8" y="T9"/>
                </a:cxn>
              </a:cxnLst>
              <a:rect l="0" t="0" r="r" b="b"/>
              <a:pathLst>
                <a:path w="266" h="363">
                  <a:moveTo>
                    <a:pt x="266" y="363"/>
                  </a:moveTo>
                  <a:lnTo>
                    <a:pt x="266" y="258"/>
                  </a:lnTo>
                  <a:lnTo>
                    <a:pt x="0" y="0"/>
                  </a:lnTo>
                  <a:lnTo>
                    <a:pt x="0" y="108"/>
                  </a:lnTo>
                  <a:lnTo>
                    <a:pt x="266" y="363"/>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8" name="ïṡḷiḓe"/>
            <p:cNvSpPr/>
            <p:nvPr/>
          </p:nvSpPr>
          <p:spPr bwMode="auto">
            <a:xfrm>
              <a:off x="5246688" y="2616200"/>
              <a:ext cx="1273175" cy="847725"/>
            </a:xfrm>
            <a:custGeom>
              <a:avLst/>
              <a:gdLst>
                <a:gd name="T0" fmla="*/ 69 w 386"/>
                <a:gd name="T1" fmla="*/ 0 h 257"/>
                <a:gd name="T2" fmla="*/ 0 w 386"/>
                <a:gd name="T3" fmla="*/ 50 h 257"/>
                <a:gd name="T4" fmla="*/ 0 w 386"/>
                <a:gd name="T5" fmla="*/ 101 h 257"/>
                <a:gd name="T6" fmla="*/ 38 w 386"/>
                <a:gd name="T7" fmla="*/ 180 h 257"/>
                <a:gd name="T8" fmla="*/ 199 w 386"/>
                <a:gd name="T9" fmla="*/ 248 h 257"/>
                <a:gd name="T10" fmla="*/ 386 w 386"/>
                <a:gd name="T11" fmla="*/ 235 h 257"/>
                <a:gd name="T12" fmla="*/ 386 w 386"/>
                <a:gd name="T13" fmla="*/ 183 h 257"/>
                <a:gd name="T14" fmla="*/ 302 w 386"/>
                <a:gd name="T15" fmla="*/ 154 h 257"/>
                <a:gd name="T16" fmla="*/ 252 w 386"/>
                <a:gd name="T17" fmla="*/ 106 h 257"/>
                <a:gd name="T18" fmla="*/ 69 w 386"/>
                <a:gd name="T1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6" h="257">
                  <a:moveTo>
                    <a:pt x="69" y="0"/>
                  </a:moveTo>
                  <a:cubicBezTo>
                    <a:pt x="41" y="18"/>
                    <a:pt x="11" y="28"/>
                    <a:pt x="0" y="50"/>
                  </a:cubicBezTo>
                  <a:cubicBezTo>
                    <a:pt x="0" y="101"/>
                    <a:pt x="0" y="101"/>
                    <a:pt x="0" y="101"/>
                  </a:cubicBezTo>
                  <a:cubicBezTo>
                    <a:pt x="0" y="128"/>
                    <a:pt x="12" y="155"/>
                    <a:pt x="38" y="180"/>
                  </a:cubicBezTo>
                  <a:cubicBezTo>
                    <a:pt x="74" y="214"/>
                    <a:pt x="131" y="238"/>
                    <a:pt x="199" y="248"/>
                  </a:cubicBezTo>
                  <a:cubicBezTo>
                    <a:pt x="262" y="257"/>
                    <a:pt x="328" y="253"/>
                    <a:pt x="386" y="235"/>
                  </a:cubicBezTo>
                  <a:cubicBezTo>
                    <a:pt x="386" y="183"/>
                    <a:pt x="386" y="183"/>
                    <a:pt x="386" y="183"/>
                  </a:cubicBezTo>
                  <a:cubicBezTo>
                    <a:pt x="302" y="154"/>
                    <a:pt x="302" y="154"/>
                    <a:pt x="302" y="154"/>
                  </a:cubicBezTo>
                  <a:cubicBezTo>
                    <a:pt x="252" y="106"/>
                    <a:pt x="252" y="106"/>
                    <a:pt x="252" y="106"/>
                  </a:cubicBezTo>
                  <a:lnTo>
                    <a:pt x="69" y="0"/>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49" name="ïsḷíḓe"/>
            <p:cNvSpPr/>
            <p:nvPr/>
          </p:nvSpPr>
          <p:spPr bwMode="auto">
            <a:xfrm>
              <a:off x="5170488" y="2447925"/>
              <a:ext cx="1349375" cy="847725"/>
            </a:xfrm>
            <a:custGeom>
              <a:avLst/>
              <a:gdLst>
                <a:gd name="T0" fmla="*/ 92 w 409"/>
                <a:gd name="T1" fmla="*/ 0 h 257"/>
                <a:gd name="T2" fmla="*/ 61 w 409"/>
                <a:gd name="T3" fmla="*/ 179 h 257"/>
                <a:gd name="T4" fmla="*/ 222 w 409"/>
                <a:gd name="T5" fmla="*/ 248 h 257"/>
                <a:gd name="T6" fmla="*/ 409 w 409"/>
                <a:gd name="T7" fmla="*/ 234 h 257"/>
                <a:gd name="T8" fmla="*/ 325 w 409"/>
                <a:gd name="T9" fmla="*/ 153 h 257"/>
                <a:gd name="T10" fmla="*/ 275 w 409"/>
                <a:gd name="T11" fmla="*/ 106 h 257"/>
                <a:gd name="T12" fmla="*/ 92 w 409"/>
                <a:gd name="T13" fmla="*/ 0 h 257"/>
              </a:gdLst>
              <a:ahLst/>
              <a:cxnLst>
                <a:cxn ang="0">
                  <a:pos x="T0" y="T1"/>
                </a:cxn>
                <a:cxn ang="0">
                  <a:pos x="T2" y="T3"/>
                </a:cxn>
                <a:cxn ang="0">
                  <a:pos x="T4" y="T5"/>
                </a:cxn>
                <a:cxn ang="0">
                  <a:pos x="T6" y="T7"/>
                </a:cxn>
                <a:cxn ang="0">
                  <a:pos x="T8" y="T9"/>
                </a:cxn>
                <a:cxn ang="0">
                  <a:pos x="T10" y="T11"/>
                </a:cxn>
                <a:cxn ang="0">
                  <a:pos x="T12" y="T13"/>
                </a:cxn>
              </a:cxnLst>
              <a:rect l="0" t="0" r="r" b="b"/>
              <a:pathLst>
                <a:path w="409" h="257">
                  <a:moveTo>
                    <a:pt x="92" y="0"/>
                  </a:moveTo>
                  <a:cubicBezTo>
                    <a:pt x="13" y="50"/>
                    <a:pt x="0" y="121"/>
                    <a:pt x="61" y="179"/>
                  </a:cubicBezTo>
                  <a:cubicBezTo>
                    <a:pt x="97" y="214"/>
                    <a:pt x="154" y="238"/>
                    <a:pt x="222" y="248"/>
                  </a:cubicBezTo>
                  <a:cubicBezTo>
                    <a:pt x="285" y="257"/>
                    <a:pt x="351" y="252"/>
                    <a:pt x="409" y="234"/>
                  </a:cubicBezTo>
                  <a:cubicBezTo>
                    <a:pt x="325" y="153"/>
                    <a:pt x="325" y="153"/>
                    <a:pt x="325" y="153"/>
                  </a:cubicBezTo>
                  <a:cubicBezTo>
                    <a:pt x="275" y="106"/>
                    <a:pt x="275" y="106"/>
                    <a:pt x="275" y="106"/>
                  </a:cubicBezTo>
                  <a:lnTo>
                    <a:pt x="92" y="0"/>
                  </a:lnTo>
                  <a:close/>
                </a:path>
              </a:pathLst>
            </a:custGeom>
            <a:solidFill>
              <a:srgbClr val="27DE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0" name="îṧľîḑe"/>
            <p:cNvSpPr/>
            <p:nvPr/>
          </p:nvSpPr>
          <p:spPr bwMode="auto">
            <a:xfrm>
              <a:off x="6588126" y="3825875"/>
              <a:ext cx="1924050" cy="1108075"/>
            </a:xfrm>
            <a:custGeom>
              <a:avLst/>
              <a:gdLst>
                <a:gd name="T0" fmla="*/ 578 w 583"/>
                <a:gd name="T1" fmla="*/ 142 h 336"/>
                <a:gd name="T2" fmla="*/ 550 w 583"/>
                <a:gd name="T3" fmla="*/ 92 h 336"/>
                <a:gd name="T4" fmla="*/ 497 w 583"/>
                <a:gd name="T5" fmla="*/ 49 h 336"/>
                <a:gd name="T6" fmla="*/ 423 w 583"/>
                <a:gd name="T7" fmla="*/ 18 h 336"/>
                <a:gd name="T8" fmla="*/ 337 w 583"/>
                <a:gd name="T9" fmla="*/ 2 h 336"/>
                <a:gd name="T10" fmla="*/ 246 w 583"/>
                <a:gd name="T11" fmla="*/ 2 h 336"/>
                <a:gd name="T12" fmla="*/ 159 w 583"/>
                <a:gd name="T13" fmla="*/ 18 h 336"/>
                <a:gd name="T14" fmla="*/ 86 w 583"/>
                <a:gd name="T15" fmla="*/ 49 h 336"/>
                <a:gd name="T16" fmla="*/ 33 w 583"/>
                <a:gd name="T17" fmla="*/ 92 h 336"/>
                <a:gd name="T18" fmla="*/ 5 w 583"/>
                <a:gd name="T19" fmla="*/ 142 h 336"/>
                <a:gd name="T20" fmla="*/ 5 w 583"/>
                <a:gd name="T21" fmla="*/ 194 h 336"/>
                <a:gd name="T22" fmla="*/ 33 w 583"/>
                <a:gd name="T23" fmla="*/ 244 h 336"/>
                <a:gd name="T24" fmla="*/ 86 w 583"/>
                <a:gd name="T25" fmla="*/ 286 h 336"/>
                <a:gd name="T26" fmla="*/ 159 w 583"/>
                <a:gd name="T27" fmla="*/ 317 h 336"/>
                <a:gd name="T28" fmla="*/ 246 w 583"/>
                <a:gd name="T29" fmla="*/ 333 h 336"/>
                <a:gd name="T30" fmla="*/ 337 w 583"/>
                <a:gd name="T31" fmla="*/ 333 h 336"/>
                <a:gd name="T32" fmla="*/ 423 w 583"/>
                <a:gd name="T33" fmla="*/ 317 h 336"/>
                <a:gd name="T34" fmla="*/ 497 w 583"/>
                <a:gd name="T35" fmla="*/ 286 h 336"/>
                <a:gd name="T36" fmla="*/ 550 w 583"/>
                <a:gd name="T37" fmla="*/ 244 h 336"/>
                <a:gd name="T38" fmla="*/ 578 w 583"/>
                <a:gd name="T39" fmla="*/ 194 h 336"/>
                <a:gd name="T40" fmla="*/ 578 w 583"/>
                <a:gd name="T41" fmla="*/ 14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3" h="336">
                  <a:moveTo>
                    <a:pt x="578" y="142"/>
                  </a:moveTo>
                  <a:cubicBezTo>
                    <a:pt x="573" y="124"/>
                    <a:pt x="564" y="108"/>
                    <a:pt x="550" y="92"/>
                  </a:cubicBezTo>
                  <a:cubicBezTo>
                    <a:pt x="536" y="76"/>
                    <a:pt x="519" y="62"/>
                    <a:pt x="497" y="49"/>
                  </a:cubicBezTo>
                  <a:cubicBezTo>
                    <a:pt x="474" y="37"/>
                    <a:pt x="450" y="26"/>
                    <a:pt x="423" y="18"/>
                  </a:cubicBezTo>
                  <a:cubicBezTo>
                    <a:pt x="396" y="10"/>
                    <a:pt x="366" y="5"/>
                    <a:pt x="337" y="2"/>
                  </a:cubicBezTo>
                  <a:cubicBezTo>
                    <a:pt x="307" y="0"/>
                    <a:pt x="276" y="0"/>
                    <a:pt x="246" y="2"/>
                  </a:cubicBezTo>
                  <a:cubicBezTo>
                    <a:pt x="216" y="5"/>
                    <a:pt x="187" y="10"/>
                    <a:pt x="159" y="18"/>
                  </a:cubicBezTo>
                  <a:cubicBezTo>
                    <a:pt x="133" y="26"/>
                    <a:pt x="108" y="37"/>
                    <a:pt x="86" y="49"/>
                  </a:cubicBezTo>
                  <a:cubicBezTo>
                    <a:pt x="64" y="62"/>
                    <a:pt x="46" y="76"/>
                    <a:pt x="33" y="92"/>
                  </a:cubicBezTo>
                  <a:cubicBezTo>
                    <a:pt x="19" y="108"/>
                    <a:pt x="9" y="124"/>
                    <a:pt x="5" y="142"/>
                  </a:cubicBezTo>
                  <a:cubicBezTo>
                    <a:pt x="0" y="159"/>
                    <a:pt x="0" y="177"/>
                    <a:pt x="5" y="194"/>
                  </a:cubicBezTo>
                  <a:cubicBezTo>
                    <a:pt x="9" y="211"/>
                    <a:pt x="19" y="228"/>
                    <a:pt x="33" y="244"/>
                  </a:cubicBezTo>
                  <a:cubicBezTo>
                    <a:pt x="46" y="259"/>
                    <a:pt x="64" y="274"/>
                    <a:pt x="86" y="286"/>
                  </a:cubicBezTo>
                  <a:cubicBezTo>
                    <a:pt x="108" y="299"/>
                    <a:pt x="133" y="309"/>
                    <a:pt x="159" y="317"/>
                  </a:cubicBezTo>
                  <a:cubicBezTo>
                    <a:pt x="187" y="325"/>
                    <a:pt x="216" y="331"/>
                    <a:pt x="246" y="333"/>
                  </a:cubicBezTo>
                  <a:cubicBezTo>
                    <a:pt x="276" y="336"/>
                    <a:pt x="307" y="336"/>
                    <a:pt x="337" y="333"/>
                  </a:cubicBezTo>
                  <a:cubicBezTo>
                    <a:pt x="366" y="331"/>
                    <a:pt x="396" y="325"/>
                    <a:pt x="423" y="317"/>
                  </a:cubicBezTo>
                  <a:cubicBezTo>
                    <a:pt x="450" y="309"/>
                    <a:pt x="474" y="299"/>
                    <a:pt x="497" y="286"/>
                  </a:cubicBezTo>
                  <a:cubicBezTo>
                    <a:pt x="519" y="274"/>
                    <a:pt x="536" y="259"/>
                    <a:pt x="550" y="244"/>
                  </a:cubicBezTo>
                  <a:cubicBezTo>
                    <a:pt x="564" y="228"/>
                    <a:pt x="573" y="211"/>
                    <a:pt x="578" y="194"/>
                  </a:cubicBezTo>
                  <a:cubicBezTo>
                    <a:pt x="583" y="177"/>
                    <a:pt x="583" y="159"/>
                    <a:pt x="578" y="142"/>
                  </a:cubicBez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1" name="işḻide"/>
            <p:cNvSpPr/>
            <p:nvPr/>
          </p:nvSpPr>
          <p:spPr bwMode="auto">
            <a:xfrm>
              <a:off x="6592888" y="4294188"/>
              <a:ext cx="1916113" cy="95250"/>
            </a:xfrm>
            <a:custGeom>
              <a:avLst/>
              <a:gdLst>
                <a:gd name="T0" fmla="*/ 0 w 1207"/>
                <a:gd name="T1" fmla="*/ 0 h 60"/>
                <a:gd name="T2" fmla="*/ 1207 w 1207"/>
                <a:gd name="T3" fmla="*/ 0 h 60"/>
                <a:gd name="T4" fmla="*/ 1207 w 1207"/>
                <a:gd name="T5" fmla="*/ 60 h 60"/>
                <a:gd name="T6" fmla="*/ 0 w 1207"/>
                <a:gd name="T7" fmla="*/ 58 h 60"/>
                <a:gd name="T8" fmla="*/ 0 w 1207"/>
                <a:gd name="T9" fmla="*/ 0 h 60"/>
              </a:gdLst>
              <a:ahLst/>
              <a:cxnLst>
                <a:cxn ang="0">
                  <a:pos x="T0" y="T1"/>
                </a:cxn>
                <a:cxn ang="0">
                  <a:pos x="T2" y="T3"/>
                </a:cxn>
                <a:cxn ang="0">
                  <a:pos x="T4" y="T5"/>
                </a:cxn>
                <a:cxn ang="0">
                  <a:pos x="T6" y="T7"/>
                </a:cxn>
                <a:cxn ang="0">
                  <a:pos x="T8" y="T9"/>
                </a:cxn>
              </a:cxnLst>
              <a:rect l="0" t="0" r="r" b="b"/>
              <a:pathLst>
                <a:path w="1207" h="60">
                  <a:moveTo>
                    <a:pt x="0" y="0"/>
                  </a:moveTo>
                  <a:lnTo>
                    <a:pt x="1207" y="0"/>
                  </a:lnTo>
                  <a:lnTo>
                    <a:pt x="1207" y="60"/>
                  </a:lnTo>
                  <a:lnTo>
                    <a:pt x="0" y="58"/>
                  </a:lnTo>
                  <a:lnTo>
                    <a:pt x="0" y="0"/>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2" name="ïşḷïḍè"/>
            <p:cNvSpPr/>
            <p:nvPr/>
          </p:nvSpPr>
          <p:spPr bwMode="auto">
            <a:xfrm>
              <a:off x="7113588" y="3746500"/>
              <a:ext cx="434975" cy="547688"/>
            </a:xfrm>
            <a:custGeom>
              <a:avLst/>
              <a:gdLst>
                <a:gd name="T0" fmla="*/ 87 w 132"/>
                <a:gd name="T1" fmla="*/ 0 h 166"/>
                <a:gd name="T2" fmla="*/ 132 w 132"/>
                <a:gd name="T3" fmla="*/ 166 h 166"/>
                <a:gd name="T4" fmla="*/ 0 w 132"/>
                <a:gd name="T5" fmla="*/ 16 h 166"/>
                <a:gd name="T6" fmla="*/ 87 w 132"/>
                <a:gd name="T7" fmla="*/ 0 h 166"/>
              </a:gdLst>
              <a:ahLst/>
              <a:cxnLst>
                <a:cxn ang="0">
                  <a:pos x="T0" y="T1"/>
                </a:cxn>
                <a:cxn ang="0">
                  <a:pos x="T2" y="T3"/>
                </a:cxn>
                <a:cxn ang="0">
                  <a:pos x="T4" y="T5"/>
                </a:cxn>
                <a:cxn ang="0">
                  <a:pos x="T6" y="T7"/>
                </a:cxn>
              </a:cxnLst>
              <a:rect l="0" t="0" r="r" b="b"/>
              <a:pathLst>
                <a:path w="132" h="166">
                  <a:moveTo>
                    <a:pt x="87" y="0"/>
                  </a:moveTo>
                  <a:cubicBezTo>
                    <a:pt x="132" y="166"/>
                    <a:pt x="132" y="166"/>
                    <a:pt x="132" y="166"/>
                  </a:cubicBezTo>
                  <a:cubicBezTo>
                    <a:pt x="0" y="16"/>
                    <a:pt x="0" y="16"/>
                    <a:pt x="0" y="16"/>
                  </a:cubicBezTo>
                  <a:cubicBezTo>
                    <a:pt x="28" y="8"/>
                    <a:pt x="57" y="3"/>
                    <a:pt x="87"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3" name="í$ḻîḋè"/>
            <p:cNvSpPr/>
            <p:nvPr/>
          </p:nvSpPr>
          <p:spPr bwMode="auto">
            <a:xfrm>
              <a:off x="7400926" y="3736975"/>
              <a:ext cx="300038" cy="557213"/>
            </a:xfrm>
            <a:custGeom>
              <a:avLst/>
              <a:gdLst>
                <a:gd name="T0" fmla="*/ 91 w 91"/>
                <a:gd name="T1" fmla="*/ 3 h 169"/>
                <a:gd name="T2" fmla="*/ 45 w 91"/>
                <a:gd name="T3" fmla="*/ 169 h 169"/>
                <a:gd name="T4" fmla="*/ 45 w 91"/>
                <a:gd name="T5" fmla="*/ 169 h 169"/>
                <a:gd name="T6" fmla="*/ 45 w 91"/>
                <a:gd name="T7" fmla="*/ 169 h 169"/>
                <a:gd name="T8" fmla="*/ 0 w 91"/>
                <a:gd name="T9" fmla="*/ 3 h 169"/>
                <a:gd name="T10" fmla="*/ 91 w 91"/>
                <a:gd name="T11" fmla="*/ 3 h 169"/>
              </a:gdLst>
              <a:ahLst/>
              <a:cxnLst>
                <a:cxn ang="0">
                  <a:pos x="T0" y="T1"/>
                </a:cxn>
                <a:cxn ang="0">
                  <a:pos x="T2" y="T3"/>
                </a:cxn>
                <a:cxn ang="0">
                  <a:pos x="T4" y="T5"/>
                </a:cxn>
                <a:cxn ang="0">
                  <a:pos x="T6" y="T7"/>
                </a:cxn>
                <a:cxn ang="0">
                  <a:pos x="T8" y="T9"/>
                </a:cxn>
                <a:cxn ang="0">
                  <a:pos x="T10" y="T11"/>
                </a:cxn>
              </a:cxnLst>
              <a:rect l="0" t="0" r="r" b="b"/>
              <a:pathLst>
                <a:path w="91" h="169">
                  <a:moveTo>
                    <a:pt x="91" y="3"/>
                  </a:moveTo>
                  <a:cubicBezTo>
                    <a:pt x="45" y="169"/>
                    <a:pt x="45" y="169"/>
                    <a:pt x="45" y="169"/>
                  </a:cubicBezTo>
                  <a:cubicBezTo>
                    <a:pt x="45" y="169"/>
                    <a:pt x="45" y="169"/>
                    <a:pt x="45" y="169"/>
                  </a:cubicBezTo>
                  <a:cubicBezTo>
                    <a:pt x="45" y="169"/>
                    <a:pt x="45" y="169"/>
                    <a:pt x="45" y="169"/>
                  </a:cubicBezTo>
                  <a:cubicBezTo>
                    <a:pt x="0" y="3"/>
                    <a:pt x="0" y="3"/>
                    <a:pt x="0" y="3"/>
                  </a:cubicBezTo>
                  <a:cubicBezTo>
                    <a:pt x="30" y="0"/>
                    <a:pt x="61" y="0"/>
                    <a:pt x="91" y="3"/>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4" name="íšļïdé"/>
            <p:cNvSpPr/>
            <p:nvPr/>
          </p:nvSpPr>
          <p:spPr bwMode="auto">
            <a:xfrm>
              <a:off x="7548563" y="3746500"/>
              <a:ext cx="436563" cy="547688"/>
            </a:xfrm>
            <a:custGeom>
              <a:avLst/>
              <a:gdLst>
                <a:gd name="T0" fmla="*/ 132 w 132"/>
                <a:gd name="T1" fmla="*/ 16 h 166"/>
                <a:gd name="T2" fmla="*/ 0 w 132"/>
                <a:gd name="T3" fmla="*/ 166 h 166"/>
                <a:gd name="T4" fmla="*/ 46 w 132"/>
                <a:gd name="T5" fmla="*/ 0 h 166"/>
                <a:gd name="T6" fmla="*/ 132 w 132"/>
                <a:gd name="T7" fmla="*/ 16 h 166"/>
              </a:gdLst>
              <a:ahLst/>
              <a:cxnLst>
                <a:cxn ang="0">
                  <a:pos x="T0" y="T1"/>
                </a:cxn>
                <a:cxn ang="0">
                  <a:pos x="T2" y="T3"/>
                </a:cxn>
                <a:cxn ang="0">
                  <a:pos x="T4" y="T5"/>
                </a:cxn>
                <a:cxn ang="0">
                  <a:pos x="T6" y="T7"/>
                </a:cxn>
              </a:cxnLst>
              <a:rect l="0" t="0" r="r" b="b"/>
              <a:pathLst>
                <a:path w="132" h="166">
                  <a:moveTo>
                    <a:pt x="132" y="16"/>
                  </a:moveTo>
                  <a:cubicBezTo>
                    <a:pt x="0" y="166"/>
                    <a:pt x="0" y="166"/>
                    <a:pt x="0" y="166"/>
                  </a:cubicBezTo>
                  <a:cubicBezTo>
                    <a:pt x="46" y="0"/>
                    <a:pt x="46" y="0"/>
                    <a:pt x="46" y="0"/>
                  </a:cubicBezTo>
                  <a:cubicBezTo>
                    <a:pt x="75" y="3"/>
                    <a:pt x="105" y="8"/>
                    <a:pt x="132" y="16"/>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5" name="îSḻídê"/>
            <p:cNvSpPr/>
            <p:nvPr/>
          </p:nvSpPr>
          <p:spPr bwMode="auto">
            <a:xfrm>
              <a:off x="7548563" y="4043363"/>
              <a:ext cx="947738" cy="250825"/>
            </a:xfrm>
            <a:custGeom>
              <a:avLst/>
              <a:gdLst>
                <a:gd name="T0" fmla="*/ 259 w 287"/>
                <a:gd name="T1" fmla="*/ 0 h 76"/>
                <a:gd name="T2" fmla="*/ 287 w 287"/>
                <a:gd name="T3" fmla="*/ 49 h 76"/>
                <a:gd name="T4" fmla="*/ 0 w 287"/>
                <a:gd name="T5" fmla="*/ 76 h 76"/>
                <a:gd name="T6" fmla="*/ 0 w 287"/>
                <a:gd name="T7" fmla="*/ 76 h 76"/>
                <a:gd name="T8" fmla="*/ 0 w 287"/>
                <a:gd name="T9" fmla="*/ 76 h 76"/>
                <a:gd name="T10" fmla="*/ 259 w 287"/>
                <a:gd name="T11" fmla="*/ 0 h 76"/>
              </a:gdLst>
              <a:ahLst/>
              <a:cxnLst>
                <a:cxn ang="0">
                  <a:pos x="T0" y="T1"/>
                </a:cxn>
                <a:cxn ang="0">
                  <a:pos x="T2" y="T3"/>
                </a:cxn>
                <a:cxn ang="0">
                  <a:pos x="T4" y="T5"/>
                </a:cxn>
                <a:cxn ang="0">
                  <a:pos x="T6" y="T7"/>
                </a:cxn>
                <a:cxn ang="0">
                  <a:pos x="T8" y="T9"/>
                </a:cxn>
                <a:cxn ang="0">
                  <a:pos x="T10" y="T11"/>
                </a:cxn>
              </a:cxnLst>
              <a:rect l="0" t="0" r="r" b="b"/>
              <a:pathLst>
                <a:path w="287" h="76">
                  <a:moveTo>
                    <a:pt x="259" y="0"/>
                  </a:moveTo>
                  <a:cubicBezTo>
                    <a:pt x="273" y="15"/>
                    <a:pt x="282" y="32"/>
                    <a:pt x="287" y="49"/>
                  </a:cubicBezTo>
                  <a:cubicBezTo>
                    <a:pt x="0" y="76"/>
                    <a:pt x="0" y="76"/>
                    <a:pt x="0" y="76"/>
                  </a:cubicBezTo>
                  <a:cubicBezTo>
                    <a:pt x="0" y="76"/>
                    <a:pt x="0" y="76"/>
                    <a:pt x="0" y="76"/>
                  </a:cubicBezTo>
                  <a:cubicBezTo>
                    <a:pt x="0" y="76"/>
                    <a:pt x="0" y="76"/>
                    <a:pt x="0" y="76"/>
                  </a:cubicBezTo>
                  <a:lnTo>
                    <a:pt x="259"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56" name="ïS1íḍè"/>
            <p:cNvSpPr/>
            <p:nvPr/>
          </p:nvSpPr>
          <p:spPr bwMode="auto">
            <a:xfrm>
              <a:off x="7548563" y="4205288"/>
              <a:ext cx="963613" cy="174625"/>
            </a:xfrm>
            <a:custGeom>
              <a:avLst/>
              <a:gdLst>
                <a:gd name="T0" fmla="*/ 287 w 292"/>
                <a:gd name="T1" fmla="*/ 0 h 53"/>
                <a:gd name="T2" fmla="*/ 287 w 292"/>
                <a:gd name="T3" fmla="*/ 53 h 53"/>
                <a:gd name="T4" fmla="*/ 0 w 292"/>
                <a:gd name="T5" fmla="*/ 27 h 53"/>
                <a:gd name="T6" fmla="*/ 287 w 292"/>
                <a:gd name="T7" fmla="*/ 0 h 53"/>
              </a:gdLst>
              <a:ahLst/>
              <a:cxnLst>
                <a:cxn ang="0">
                  <a:pos x="T0" y="T1"/>
                </a:cxn>
                <a:cxn ang="0">
                  <a:pos x="T2" y="T3"/>
                </a:cxn>
                <a:cxn ang="0">
                  <a:pos x="T4" y="T5"/>
                </a:cxn>
                <a:cxn ang="0">
                  <a:pos x="T6" y="T7"/>
                </a:cxn>
              </a:cxnLst>
              <a:rect l="0" t="0" r="r" b="b"/>
              <a:pathLst>
                <a:path w="292" h="53">
                  <a:moveTo>
                    <a:pt x="287" y="0"/>
                  </a:moveTo>
                  <a:cubicBezTo>
                    <a:pt x="292" y="18"/>
                    <a:pt x="292" y="35"/>
                    <a:pt x="287" y="53"/>
                  </a:cubicBezTo>
                  <a:cubicBezTo>
                    <a:pt x="0" y="27"/>
                    <a:pt x="0" y="27"/>
                    <a:pt x="0" y="27"/>
                  </a:cubicBezTo>
                  <a:lnTo>
                    <a:pt x="287"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0" name="iŝľîḍê"/>
            <p:cNvSpPr/>
            <p:nvPr/>
          </p:nvSpPr>
          <p:spPr bwMode="auto">
            <a:xfrm>
              <a:off x="7548563" y="4294188"/>
              <a:ext cx="947738" cy="250825"/>
            </a:xfrm>
            <a:custGeom>
              <a:avLst/>
              <a:gdLst>
                <a:gd name="T0" fmla="*/ 287 w 287"/>
                <a:gd name="T1" fmla="*/ 26 h 76"/>
                <a:gd name="T2" fmla="*/ 259 w 287"/>
                <a:gd name="T3" fmla="*/ 76 h 76"/>
                <a:gd name="T4" fmla="*/ 0 w 287"/>
                <a:gd name="T5" fmla="*/ 0 h 76"/>
                <a:gd name="T6" fmla="*/ 287 w 287"/>
                <a:gd name="T7" fmla="*/ 26 h 76"/>
              </a:gdLst>
              <a:ahLst/>
              <a:cxnLst>
                <a:cxn ang="0">
                  <a:pos x="T0" y="T1"/>
                </a:cxn>
                <a:cxn ang="0">
                  <a:pos x="T2" y="T3"/>
                </a:cxn>
                <a:cxn ang="0">
                  <a:pos x="T4" y="T5"/>
                </a:cxn>
                <a:cxn ang="0">
                  <a:pos x="T6" y="T7"/>
                </a:cxn>
              </a:cxnLst>
              <a:rect l="0" t="0" r="r" b="b"/>
              <a:pathLst>
                <a:path w="287" h="76">
                  <a:moveTo>
                    <a:pt x="287" y="26"/>
                  </a:moveTo>
                  <a:cubicBezTo>
                    <a:pt x="282" y="43"/>
                    <a:pt x="273" y="60"/>
                    <a:pt x="259" y="76"/>
                  </a:cubicBezTo>
                  <a:cubicBezTo>
                    <a:pt x="0" y="0"/>
                    <a:pt x="0" y="0"/>
                    <a:pt x="0" y="0"/>
                  </a:cubicBezTo>
                  <a:lnTo>
                    <a:pt x="287" y="2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1" name="íSḷîďé"/>
            <p:cNvSpPr/>
            <p:nvPr/>
          </p:nvSpPr>
          <p:spPr bwMode="auto">
            <a:xfrm>
              <a:off x="7548563" y="4294188"/>
              <a:ext cx="854075" cy="388938"/>
            </a:xfrm>
            <a:custGeom>
              <a:avLst/>
              <a:gdLst>
                <a:gd name="T0" fmla="*/ 259 w 259"/>
                <a:gd name="T1" fmla="*/ 76 h 118"/>
                <a:gd name="T2" fmla="*/ 206 w 259"/>
                <a:gd name="T3" fmla="*/ 118 h 118"/>
                <a:gd name="T4" fmla="*/ 0 w 259"/>
                <a:gd name="T5" fmla="*/ 0 h 118"/>
                <a:gd name="T6" fmla="*/ 0 w 259"/>
                <a:gd name="T7" fmla="*/ 0 h 118"/>
                <a:gd name="T8" fmla="*/ 0 w 259"/>
                <a:gd name="T9" fmla="*/ 0 h 118"/>
                <a:gd name="T10" fmla="*/ 259 w 259"/>
                <a:gd name="T11" fmla="*/ 76 h 118"/>
              </a:gdLst>
              <a:ahLst/>
              <a:cxnLst>
                <a:cxn ang="0">
                  <a:pos x="T0" y="T1"/>
                </a:cxn>
                <a:cxn ang="0">
                  <a:pos x="T2" y="T3"/>
                </a:cxn>
                <a:cxn ang="0">
                  <a:pos x="T4" y="T5"/>
                </a:cxn>
                <a:cxn ang="0">
                  <a:pos x="T6" y="T7"/>
                </a:cxn>
                <a:cxn ang="0">
                  <a:pos x="T8" y="T9"/>
                </a:cxn>
                <a:cxn ang="0">
                  <a:pos x="T10" y="T11"/>
                </a:cxn>
              </a:cxnLst>
              <a:rect l="0" t="0" r="r" b="b"/>
              <a:pathLst>
                <a:path w="259" h="118">
                  <a:moveTo>
                    <a:pt x="259" y="76"/>
                  </a:moveTo>
                  <a:cubicBezTo>
                    <a:pt x="245" y="91"/>
                    <a:pt x="228" y="105"/>
                    <a:pt x="206" y="118"/>
                  </a:cubicBezTo>
                  <a:cubicBezTo>
                    <a:pt x="0" y="0"/>
                    <a:pt x="0" y="0"/>
                    <a:pt x="0" y="0"/>
                  </a:cubicBezTo>
                  <a:cubicBezTo>
                    <a:pt x="0" y="0"/>
                    <a:pt x="0" y="0"/>
                    <a:pt x="0" y="0"/>
                  </a:cubicBezTo>
                  <a:cubicBezTo>
                    <a:pt x="0" y="0"/>
                    <a:pt x="0" y="0"/>
                    <a:pt x="0" y="0"/>
                  </a:cubicBezTo>
                  <a:lnTo>
                    <a:pt x="259"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2" name="iSľiḍê"/>
            <p:cNvSpPr/>
            <p:nvPr/>
          </p:nvSpPr>
          <p:spPr bwMode="auto">
            <a:xfrm>
              <a:off x="7548563" y="4294188"/>
              <a:ext cx="436563" cy="544513"/>
            </a:xfrm>
            <a:custGeom>
              <a:avLst/>
              <a:gdLst>
                <a:gd name="T0" fmla="*/ 0 w 132"/>
                <a:gd name="T1" fmla="*/ 0 h 165"/>
                <a:gd name="T2" fmla="*/ 132 w 132"/>
                <a:gd name="T3" fmla="*/ 149 h 165"/>
                <a:gd name="T4" fmla="*/ 46 w 132"/>
                <a:gd name="T5" fmla="*/ 165 h 165"/>
                <a:gd name="T6" fmla="*/ 0 w 132"/>
                <a:gd name="T7" fmla="*/ 0 h 165"/>
              </a:gdLst>
              <a:ahLst/>
              <a:cxnLst>
                <a:cxn ang="0">
                  <a:pos x="T0" y="T1"/>
                </a:cxn>
                <a:cxn ang="0">
                  <a:pos x="T2" y="T3"/>
                </a:cxn>
                <a:cxn ang="0">
                  <a:pos x="T4" y="T5"/>
                </a:cxn>
                <a:cxn ang="0">
                  <a:pos x="T6" y="T7"/>
                </a:cxn>
              </a:cxnLst>
              <a:rect l="0" t="0" r="r" b="b"/>
              <a:pathLst>
                <a:path w="132" h="165">
                  <a:moveTo>
                    <a:pt x="0" y="0"/>
                  </a:moveTo>
                  <a:cubicBezTo>
                    <a:pt x="132" y="149"/>
                    <a:pt x="132" y="149"/>
                    <a:pt x="132" y="149"/>
                  </a:cubicBezTo>
                  <a:cubicBezTo>
                    <a:pt x="105" y="157"/>
                    <a:pt x="75" y="162"/>
                    <a:pt x="46" y="165"/>
                  </a:cubicBezTo>
                  <a:cubicBezTo>
                    <a:pt x="0" y="0"/>
                    <a:pt x="0" y="0"/>
                    <a:pt x="0"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3" name="ísḻíḍê"/>
            <p:cNvSpPr/>
            <p:nvPr/>
          </p:nvSpPr>
          <p:spPr bwMode="auto">
            <a:xfrm>
              <a:off x="7400926" y="4294188"/>
              <a:ext cx="300038" cy="554038"/>
            </a:xfrm>
            <a:custGeom>
              <a:avLst/>
              <a:gdLst>
                <a:gd name="T0" fmla="*/ 45 w 91"/>
                <a:gd name="T1" fmla="*/ 0 h 168"/>
                <a:gd name="T2" fmla="*/ 91 w 91"/>
                <a:gd name="T3" fmla="*/ 165 h 168"/>
                <a:gd name="T4" fmla="*/ 0 w 91"/>
                <a:gd name="T5" fmla="*/ 165 h 168"/>
                <a:gd name="T6" fmla="*/ 45 w 91"/>
                <a:gd name="T7" fmla="*/ 0 h 168"/>
              </a:gdLst>
              <a:ahLst/>
              <a:cxnLst>
                <a:cxn ang="0">
                  <a:pos x="T0" y="T1"/>
                </a:cxn>
                <a:cxn ang="0">
                  <a:pos x="T2" y="T3"/>
                </a:cxn>
                <a:cxn ang="0">
                  <a:pos x="T4" y="T5"/>
                </a:cxn>
                <a:cxn ang="0">
                  <a:pos x="T6" y="T7"/>
                </a:cxn>
              </a:cxnLst>
              <a:rect l="0" t="0" r="r" b="b"/>
              <a:pathLst>
                <a:path w="91" h="168">
                  <a:moveTo>
                    <a:pt x="45" y="0"/>
                  </a:moveTo>
                  <a:cubicBezTo>
                    <a:pt x="91" y="165"/>
                    <a:pt x="91" y="165"/>
                    <a:pt x="91" y="165"/>
                  </a:cubicBezTo>
                  <a:cubicBezTo>
                    <a:pt x="61" y="168"/>
                    <a:pt x="30" y="168"/>
                    <a:pt x="0" y="165"/>
                  </a:cubicBezTo>
                  <a:lnTo>
                    <a:pt x="4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4" name="iṩḻïdè"/>
            <p:cNvSpPr/>
            <p:nvPr/>
          </p:nvSpPr>
          <p:spPr bwMode="auto">
            <a:xfrm>
              <a:off x="7113588" y="4294188"/>
              <a:ext cx="434975" cy="544513"/>
            </a:xfrm>
            <a:custGeom>
              <a:avLst/>
              <a:gdLst>
                <a:gd name="T0" fmla="*/ 132 w 132"/>
                <a:gd name="T1" fmla="*/ 0 h 165"/>
                <a:gd name="T2" fmla="*/ 132 w 132"/>
                <a:gd name="T3" fmla="*/ 0 h 165"/>
                <a:gd name="T4" fmla="*/ 87 w 132"/>
                <a:gd name="T5" fmla="*/ 165 h 165"/>
                <a:gd name="T6" fmla="*/ 0 w 132"/>
                <a:gd name="T7" fmla="*/ 149 h 165"/>
                <a:gd name="T8" fmla="*/ 132 w 132"/>
                <a:gd name="T9" fmla="*/ 0 h 165"/>
              </a:gdLst>
              <a:ahLst/>
              <a:cxnLst>
                <a:cxn ang="0">
                  <a:pos x="T0" y="T1"/>
                </a:cxn>
                <a:cxn ang="0">
                  <a:pos x="T2" y="T3"/>
                </a:cxn>
                <a:cxn ang="0">
                  <a:pos x="T4" y="T5"/>
                </a:cxn>
                <a:cxn ang="0">
                  <a:pos x="T6" y="T7"/>
                </a:cxn>
                <a:cxn ang="0">
                  <a:pos x="T8" y="T9"/>
                </a:cxn>
              </a:cxnLst>
              <a:rect l="0" t="0" r="r" b="b"/>
              <a:pathLst>
                <a:path w="132" h="165">
                  <a:moveTo>
                    <a:pt x="132" y="0"/>
                  </a:moveTo>
                  <a:cubicBezTo>
                    <a:pt x="132" y="0"/>
                    <a:pt x="132" y="0"/>
                    <a:pt x="132" y="0"/>
                  </a:cubicBezTo>
                  <a:cubicBezTo>
                    <a:pt x="87" y="165"/>
                    <a:pt x="87" y="165"/>
                    <a:pt x="87" y="165"/>
                  </a:cubicBezTo>
                  <a:cubicBezTo>
                    <a:pt x="57" y="162"/>
                    <a:pt x="28" y="157"/>
                    <a:pt x="0" y="149"/>
                  </a:cubicBezTo>
                  <a:lnTo>
                    <a:pt x="132"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5" name="isḷîḍé"/>
            <p:cNvSpPr/>
            <p:nvPr/>
          </p:nvSpPr>
          <p:spPr bwMode="auto">
            <a:xfrm>
              <a:off x="6872288" y="4294188"/>
              <a:ext cx="676275" cy="490538"/>
            </a:xfrm>
            <a:custGeom>
              <a:avLst/>
              <a:gdLst>
                <a:gd name="T0" fmla="*/ 205 w 205"/>
                <a:gd name="T1" fmla="*/ 0 h 149"/>
                <a:gd name="T2" fmla="*/ 73 w 205"/>
                <a:gd name="T3" fmla="*/ 149 h 149"/>
                <a:gd name="T4" fmla="*/ 0 w 205"/>
                <a:gd name="T5" fmla="*/ 118 h 149"/>
                <a:gd name="T6" fmla="*/ 205 w 205"/>
                <a:gd name="T7" fmla="*/ 0 h 149"/>
              </a:gdLst>
              <a:ahLst/>
              <a:cxnLst>
                <a:cxn ang="0">
                  <a:pos x="T0" y="T1"/>
                </a:cxn>
                <a:cxn ang="0">
                  <a:pos x="T2" y="T3"/>
                </a:cxn>
                <a:cxn ang="0">
                  <a:pos x="T4" y="T5"/>
                </a:cxn>
                <a:cxn ang="0">
                  <a:pos x="T6" y="T7"/>
                </a:cxn>
              </a:cxnLst>
              <a:rect l="0" t="0" r="r" b="b"/>
              <a:pathLst>
                <a:path w="205" h="149">
                  <a:moveTo>
                    <a:pt x="205" y="0"/>
                  </a:moveTo>
                  <a:cubicBezTo>
                    <a:pt x="73" y="149"/>
                    <a:pt x="73" y="149"/>
                    <a:pt x="73" y="149"/>
                  </a:cubicBezTo>
                  <a:cubicBezTo>
                    <a:pt x="47" y="141"/>
                    <a:pt x="22" y="131"/>
                    <a:pt x="0" y="118"/>
                  </a:cubicBezTo>
                  <a:lnTo>
                    <a:pt x="20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6" name="iŝľïḑe"/>
            <p:cNvSpPr/>
            <p:nvPr/>
          </p:nvSpPr>
          <p:spPr bwMode="auto">
            <a:xfrm>
              <a:off x="6605588" y="4294188"/>
              <a:ext cx="942975" cy="250825"/>
            </a:xfrm>
            <a:custGeom>
              <a:avLst/>
              <a:gdLst>
                <a:gd name="T0" fmla="*/ 286 w 286"/>
                <a:gd name="T1" fmla="*/ 0 h 76"/>
                <a:gd name="T2" fmla="*/ 28 w 286"/>
                <a:gd name="T3" fmla="*/ 76 h 76"/>
                <a:gd name="T4" fmla="*/ 0 w 286"/>
                <a:gd name="T5" fmla="*/ 26 h 76"/>
                <a:gd name="T6" fmla="*/ 286 w 286"/>
                <a:gd name="T7" fmla="*/ 0 h 76"/>
              </a:gdLst>
              <a:ahLst/>
              <a:cxnLst>
                <a:cxn ang="0">
                  <a:pos x="T0" y="T1"/>
                </a:cxn>
                <a:cxn ang="0">
                  <a:pos x="T2" y="T3"/>
                </a:cxn>
                <a:cxn ang="0">
                  <a:pos x="T4" y="T5"/>
                </a:cxn>
                <a:cxn ang="0">
                  <a:pos x="T6" y="T7"/>
                </a:cxn>
              </a:cxnLst>
              <a:rect l="0" t="0" r="r" b="b"/>
              <a:pathLst>
                <a:path w="286" h="76">
                  <a:moveTo>
                    <a:pt x="286" y="0"/>
                  </a:moveTo>
                  <a:cubicBezTo>
                    <a:pt x="28" y="76"/>
                    <a:pt x="28" y="76"/>
                    <a:pt x="28" y="76"/>
                  </a:cubicBezTo>
                  <a:cubicBezTo>
                    <a:pt x="14" y="60"/>
                    <a:pt x="4" y="43"/>
                    <a:pt x="0" y="26"/>
                  </a:cubicBezTo>
                  <a:lnTo>
                    <a:pt x="28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7" name="ïslíḋe"/>
            <p:cNvSpPr/>
            <p:nvPr/>
          </p:nvSpPr>
          <p:spPr bwMode="auto">
            <a:xfrm>
              <a:off x="6588126" y="4205288"/>
              <a:ext cx="960438" cy="174625"/>
            </a:xfrm>
            <a:custGeom>
              <a:avLst/>
              <a:gdLst>
                <a:gd name="T0" fmla="*/ 291 w 291"/>
                <a:gd name="T1" fmla="*/ 27 h 53"/>
                <a:gd name="T2" fmla="*/ 5 w 291"/>
                <a:gd name="T3" fmla="*/ 53 h 53"/>
                <a:gd name="T4" fmla="*/ 5 w 291"/>
                <a:gd name="T5" fmla="*/ 0 h 53"/>
                <a:gd name="T6" fmla="*/ 291 w 291"/>
                <a:gd name="T7" fmla="*/ 27 h 53"/>
              </a:gdLst>
              <a:ahLst/>
              <a:cxnLst>
                <a:cxn ang="0">
                  <a:pos x="T0" y="T1"/>
                </a:cxn>
                <a:cxn ang="0">
                  <a:pos x="T2" y="T3"/>
                </a:cxn>
                <a:cxn ang="0">
                  <a:pos x="T4" y="T5"/>
                </a:cxn>
                <a:cxn ang="0">
                  <a:pos x="T6" y="T7"/>
                </a:cxn>
              </a:cxnLst>
              <a:rect l="0" t="0" r="r" b="b"/>
              <a:pathLst>
                <a:path w="291" h="53">
                  <a:moveTo>
                    <a:pt x="291" y="27"/>
                  </a:moveTo>
                  <a:cubicBezTo>
                    <a:pt x="5" y="53"/>
                    <a:pt x="5" y="53"/>
                    <a:pt x="5" y="53"/>
                  </a:cubicBezTo>
                  <a:cubicBezTo>
                    <a:pt x="0" y="35"/>
                    <a:pt x="0" y="18"/>
                    <a:pt x="5" y="0"/>
                  </a:cubicBezTo>
                  <a:lnTo>
                    <a:pt x="291" y="27"/>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8" name="íṧļiďè"/>
            <p:cNvSpPr/>
            <p:nvPr/>
          </p:nvSpPr>
          <p:spPr bwMode="auto">
            <a:xfrm>
              <a:off x="6605588" y="4043363"/>
              <a:ext cx="942975" cy="250825"/>
            </a:xfrm>
            <a:custGeom>
              <a:avLst/>
              <a:gdLst>
                <a:gd name="T0" fmla="*/ 286 w 286"/>
                <a:gd name="T1" fmla="*/ 76 h 76"/>
                <a:gd name="T2" fmla="*/ 286 w 286"/>
                <a:gd name="T3" fmla="*/ 76 h 76"/>
                <a:gd name="T4" fmla="*/ 286 w 286"/>
                <a:gd name="T5" fmla="*/ 76 h 76"/>
                <a:gd name="T6" fmla="*/ 0 w 286"/>
                <a:gd name="T7" fmla="*/ 49 h 76"/>
                <a:gd name="T8" fmla="*/ 28 w 286"/>
                <a:gd name="T9" fmla="*/ 0 h 76"/>
                <a:gd name="T10" fmla="*/ 286 w 286"/>
                <a:gd name="T11" fmla="*/ 76 h 76"/>
              </a:gdLst>
              <a:ahLst/>
              <a:cxnLst>
                <a:cxn ang="0">
                  <a:pos x="T0" y="T1"/>
                </a:cxn>
                <a:cxn ang="0">
                  <a:pos x="T2" y="T3"/>
                </a:cxn>
                <a:cxn ang="0">
                  <a:pos x="T4" y="T5"/>
                </a:cxn>
                <a:cxn ang="0">
                  <a:pos x="T6" y="T7"/>
                </a:cxn>
                <a:cxn ang="0">
                  <a:pos x="T8" y="T9"/>
                </a:cxn>
                <a:cxn ang="0">
                  <a:pos x="T10" y="T11"/>
                </a:cxn>
              </a:cxnLst>
              <a:rect l="0" t="0" r="r" b="b"/>
              <a:pathLst>
                <a:path w="286" h="76">
                  <a:moveTo>
                    <a:pt x="286" y="76"/>
                  </a:moveTo>
                  <a:cubicBezTo>
                    <a:pt x="286" y="76"/>
                    <a:pt x="286" y="76"/>
                    <a:pt x="286" y="76"/>
                  </a:cubicBezTo>
                  <a:cubicBezTo>
                    <a:pt x="286" y="76"/>
                    <a:pt x="286" y="76"/>
                    <a:pt x="286" y="76"/>
                  </a:cubicBezTo>
                  <a:cubicBezTo>
                    <a:pt x="0" y="49"/>
                    <a:pt x="0" y="49"/>
                    <a:pt x="0" y="49"/>
                  </a:cubicBezTo>
                  <a:cubicBezTo>
                    <a:pt x="4" y="32"/>
                    <a:pt x="14" y="15"/>
                    <a:pt x="28" y="0"/>
                  </a:cubicBezTo>
                  <a:lnTo>
                    <a:pt x="286"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69" name="íšlíḍê"/>
            <p:cNvSpPr/>
            <p:nvPr/>
          </p:nvSpPr>
          <p:spPr bwMode="auto">
            <a:xfrm>
              <a:off x="6697663" y="3902075"/>
              <a:ext cx="850900" cy="392113"/>
            </a:xfrm>
            <a:custGeom>
              <a:avLst/>
              <a:gdLst>
                <a:gd name="T0" fmla="*/ 53 w 258"/>
                <a:gd name="T1" fmla="*/ 0 h 119"/>
                <a:gd name="T2" fmla="*/ 258 w 258"/>
                <a:gd name="T3" fmla="*/ 119 h 119"/>
                <a:gd name="T4" fmla="*/ 0 w 258"/>
                <a:gd name="T5" fmla="*/ 43 h 119"/>
                <a:gd name="T6" fmla="*/ 53 w 258"/>
                <a:gd name="T7" fmla="*/ 0 h 119"/>
              </a:gdLst>
              <a:ahLst/>
              <a:cxnLst>
                <a:cxn ang="0">
                  <a:pos x="T0" y="T1"/>
                </a:cxn>
                <a:cxn ang="0">
                  <a:pos x="T2" y="T3"/>
                </a:cxn>
                <a:cxn ang="0">
                  <a:pos x="T4" y="T5"/>
                </a:cxn>
                <a:cxn ang="0">
                  <a:pos x="T6" y="T7"/>
                </a:cxn>
              </a:cxnLst>
              <a:rect l="0" t="0" r="r" b="b"/>
              <a:pathLst>
                <a:path w="258" h="119">
                  <a:moveTo>
                    <a:pt x="53" y="0"/>
                  </a:moveTo>
                  <a:cubicBezTo>
                    <a:pt x="258" y="119"/>
                    <a:pt x="258" y="119"/>
                    <a:pt x="258" y="119"/>
                  </a:cubicBezTo>
                  <a:cubicBezTo>
                    <a:pt x="0" y="43"/>
                    <a:pt x="0" y="43"/>
                    <a:pt x="0" y="43"/>
                  </a:cubicBezTo>
                  <a:cubicBezTo>
                    <a:pt x="13" y="27"/>
                    <a:pt x="31" y="13"/>
                    <a:pt x="5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0" name="ïṡ1íḍé"/>
            <p:cNvSpPr/>
            <p:nvPr/>
          </p:nvSpPr>
          <p:spPr bwMode="auto">
            <a:xfrm>
              <a:off x="7548563" y="3800475"/>
              <a:ext cx="679450" cy="493713"/>
            </a:xfrm>
            <a:custGeom>
              <a:avLst/>
              <a:gdLst>
                <a:gd name="T0" fmla="*/ 206 w 206"/>
                <a:gd name="T1" fmla="*/ 31 h 150"/>
                <a:gd name="T2" fmla="*/ 0 w 206"/>
                <a:gd name="T3" fmla="*/ 150 h 150"/>
                <a:gd name="T4" fmla="*/ 0 w 206"/>
                <a:gd name="T5" fmla="*/ 150 h 150"/>
                <a:gd name="T6" fmla="*/ 0 w 206"/>
                <a:gd name="T7" fmla="*/ 150 h 150"/>
                <a:gd name="T8" fmla="*/ 132 w 206"/>
                <a:gd name="T9" fmla="*/ 0 h 150"/>
                <a:gd name="T10" fmla="*/ 206 w 206"/>
                <a:gd name="T11" fmla="*/ 31 h 150"/>
              </a:gdLst>
              <a:ahLst/>
              <a:cxnLst>
                <a:cxn ang="0">
                  <a:pos x="T0" y="T1"/>
                </a:cxn>
                <a:cxn ang="0">
                  <a:pos x="T2" y="T3"/>
                </a:cxn>
                <a:cxn ang="0">
                  <a:pos x="T4" y="T5"/>
                </a:cxn>
                <a:cxn ang="0">
                  <a:pos x="T6" y="T7"/>
                </a:cxn>
                <a:cxn ang="0">
                  <a:pos x="T8" y="T9"/>
                </a:cxn>
                <a:cxn ang="0">
                  <a:pos x="T10" y="T11"/>
                </a:cxn>
              </a:cxnLst>
              <a:rect l="0" t="0" r="r" b="b"/>
              <a:pathLst>
                <a:path w="206" h="150">
                  <a:moveTo>
                    <a:pt x="206" y="31"/>
                  </a:moveTo>
                  <a:cubicBezTo>
                    <a:pt x="0" y="150"/>
                    <a:pt x="0" y="150"/>
                    <a:pt x="0" y="150"/>
                  </a:cubicBezTo>
                  <a:cubicBezTo>
                    <a:pt x="0" y="150"/>
                    <a:pt x="0" y="150"/>
                    <a:pt x="0" y="150"/>
                  </a:cubicBezTo>
                  <a:cubicBezTo>
                    <a:pt x="0" y="150"/>
                    <a:pt x="0" y="150"/>
                    <a:pt x="0" y="150"/>
                  </a:cubicBezTo>
                  <a:cubicBezTo>
                    <a:pt x="132" y="0"/>
                    <a:pt x="132" y="0"/>
                    <a:pt x="132" y="0"/>
                  </a:cubicBezTo>
                  <a:cubicBezTo>
                    <a:pt x="159" y="8"/>
                    <a:pt x="183" y="18"/>
                    <a:pt x="206" y="31"/>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1" name="ïṥḷïdê"/>
            <p:cNvSpPr/>
            <p:nvPr/>
          </p:nvSpPr>
          <p:spPr bwMode="auto">
            <a:xfrm>
              <a:off x="7548563" y="3902075"/>
              <a:ext cx="854075" cy="392113"/>
            </a:xfrm>
            <a:custGeom>
              <a:avLst/>
              <a:gdLst>
                <a:gd name="T0" fmla="*/ 206 w 259"/>
                <a:gd name="T1" fmla="*/ 0 h 119"/>
                <a:gd name="T2" fmla="*/ 259 w 259"/>
                <a:gd name="T3" fmla="*/ 43 h 119"/>
                <a:gd name="T4" fmla="*/ 0 w 259"/>
                <a:gd name="T5" fmla="*/ 119 h 119"/>
                <a:gd name="T6" fmla="*/ 206 w 259"/>
                <a:gd name="T7" fmla="*/ 0 h 119"/>
              </a:gdLst>
              <a:ahLst/>
              <a:cxnLst>
                <a:cxn ang="0">
                  <a:pos x="T0" y="T1"/>
                </a:cxn>
                <a:cxn ang="0">
                  <a:pos x="T2" y="T3"/>
                </a:cxn>
                <a:cxn ang="0">
                  <a:pos x="T4" y="T5"/>
                </a:cxn>
                <a:cxn ang="0">
                  <a:pos x="T6" y="T7"/>
                </a:cxn>
              </a:cxnLst>
              <a:rect l="0" t="0" r="r" b="b"/>
              <a:pathLst>
                <a:path w="259" h="119">
                  <a:moveTo>
                    <a:pt x="206" y="0"/>
                  </a:moveTo>
                  <a:cubicBezTo>
                    <a:pt x="228" y="13"/>
                    <a:pt x="245" y="27"/>
                    <a:pt x="259" y="43"/>
                  </a:cubicBezTo>
                  <a:cubicBezTo>
                    <a:pt x="0" y="119"/>
                    <a:pt x="0" y="119"/>
                    <a:pt x="0" y="119"/>
                  </a:cubicBezTo>
                  <a:lnTo>
                    <a:pt x="20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2" name="íṩļïḍè"/>
            <p:cNvSpPr/>
            <p:nvPr/>
          </p:nvSpPr>
          <p:spPr bwMode="auto">
            <a:xfrm>
              <a:off x="6697663" y="4294188"/>
              <a:ext cx="850900" cy="388938"/>
            </a:xfrm>
            <a:custGeom>
              <a:avLst/>
              <a:gdLst>
                <a:gd name="T0" fmla="*/ 258 w 258"/>
                <a:gd name="T1" fmla="*/ 0 h 118"/>
                <a:gd name="T2" fmla="*/ 258 w 258"/>
                <a:gd name="T3" fmla="*/ 0 h 118"/>
                <a:gd name="T4" fmla="*/ 53 w 258"/>
                <a:gd name="T5" fmla="*/ 118 h 118"/>
                <a:gd name="T6" fmla="*/ 0 w 258"/>
                <a:gd name="T7" fmla="*/ 76 h 118"/>
                <a:gd name="T8" fmla="*/ 258 w 258"/>
                <a:gd name="T9" fmla="*/ 0 h 118"/>
              </a:gdLst>
              <a:ahLst/>
              <a:cxnLst>
                <a:cxn ang="0">
                  <a:pos x="T0" y="T1"/>
                </a:cxn>
                <a:cxn ang="0">
                  <a:pos x="T2" y="T3"/>
                </a:cxn>
                <a:cxn ang="0">
                  <a:pos x="T4" y="T5"/>
                </a:cxn>
                <a:cxn ang="0">
                  <a:pos x="T6" y="T7"/>
                </a:cxn>
                <a:cxn ang="0">
                  <a:pos x="T8" y="T9"/>
                </a:cxn>
              </a:cxnLst>
              <a:rect l="0" t="0" r="r" b="b"/>
              <a:pathLst>
                <a:path w="258" h="118">
                  <a:moveTo>
                    <a:pt x="258" y="0"/>
                  </a:moveTo>
                  <a:cubicBezTo>
                    <a:pt x="258" y="0"/>
                    <a:pt x="258" y="0"/>
                    <a:pt x="258" y="0"/>
                  </a:cubicBezTo>
                  <a:cubicBezTo>
                    <a:pt x="53" y="118"/>
                    <a:pt x="53" y="118"/>
                    <a:pt x="53" y="118"/>
                  </a:cubicBezTo>
                  <a:cubicBezTo>
                    <a:pt x="31" y="105"/>
                    <a:pt x="13" y="91"/>
                    <a:pt x="0" y="76"/>
                  </a:cubicBezTo>
                  <a:cubicBezTo>
                    <a:pt x="258" y="0"/>
                    <a:pt x="258" y="0"/>
                    <a:pt x="258"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3" name="ïṧlïḍe"/>
            <p:cNvSpPr/>
            <p:nvPr/>
          </p:nvSpPr>
          <p:spPr bwMode="auto">
            <a:xfrm>
              <a:off x="6872288" y="3800475"/>
              <a:ext cx="676275" cy="493713"/>
            </a:xfrm>
            <a:custGeom>
              <a:avLst/>
              <a:gdLst>
                <a:gd name="T0" fmla="*/ 73 w 205"/>
                <a:gd name="T1" fmla="*/ 0 h 150"/>
                <a:gd name="T2" fmla="*/ 205 w 205"/>
                <a:gd name="T3" fmla="*/ 150 h 150"/>
                <a:gd name="T4" fmla="*/ 205 w 205"/>
                <a:gd name="T5" fmla="*/ 150 h 150"/>
                <a:gd name="T6" fmla="*/ 205 w 205"/>
                <a:gd name="T7" fmla="*/ 150 h 150"/>
                <a:gd name="T8" fmla="*/ 0 w 205"/>
                <a:gd name="T9" fmla="*/ 31 h 150"/>
                <a:gd name="T10" fmla="*/ 73 w 205"/>
                <a:gd name="T11" fmla="*/ 0 h 150"/>
              </a:gdLst>
              <a:ahLst/>
              <a:cxnLst>
                <a:cxn ang="0">
                  <a:pos x="T0" y="T1"/>
                </a:cxn>
                <a:cxn ang="0">
                  <a:pos x="T2" y="T3"/>
                </a:cxn>
                <a:cxn ang="0">
                  <a:pos x="T4" y="T5"/>
                </a:cxn>
                <a:cxn ang="0">
                  <a:pos x="T6" y="T7"/>
                </a:cxn>
                <a:cxn ang="0">
                  <a:pos x="T8" y="T9"/>
                </a:cxn>
                <a:cxn ang="0">
                  <a:pos x="T10" y="T11"/>
                </a:cxn>
              </a:cxnLst>
              <a:rect l="0" t="0" r="r" b="b"/>
              <a:pathLst>
                <a:path w="205" h="150">
                  <a:moveTo>
                    <a:pt x="73" y="0"/>
                  </a:moveTo>
                  <a:cubicBezTo>
                    <a:pt x="205" y="150"/>
                    <a:pt x="205" y="150"/>
                    <a:pt x="205" y="150"/>
                  </a:cubicBezTo>
                  <a:cubicBezTo>
                    <a:pt x="205" y="150"/>
                    <a:pt x="205" y="150"/>
                    <a:pt x="205" y="150"/>
                  </a:cubicBezTo>
                  <a:cubicBezTo>
                    <a:pt x="205" y="150"/>
                    <a:pt x="205" y="150"/>
                    <a:pt x="205" y="150"/>
                  </a:cubicBezTo>
                  <a:cubicBezTo>
                    <a:pt x="0" y="31"/>
                    <a:pt x="0" y="31"/>
                    <a:pt x="0" y="31"/>
                  </a:cubicBezTo>
                  <a:cubicBezTo>
                    <a:pt x="22" y="18"/>
                    <a:pt x="47" y="8"/>
                    <a:pt x="7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4" name="ïşlíḋè"/>
            <p:cNvSpPr/>
            <p:nvPr/>
          </p:nvSpPr>
          <p:spPr bwMode="auto">
            <a:xfrm>
              <a:off x="7548563" y="4294188"/>
              <a:ext cx="679450" cy="490538"/>
            </a:xfrm>
            <a:custGeom>
              <a:avLst/>
              <a:gdLst>
                <a:gd name="T0" fmla="*/ 0 w 206"/>
                <a:gd name="T1" fmla="*/ 0 h 149"/>
                <a:gd name="T2" fmla="*/ 206 w 206"/>
                <a:gd name="T3" fmla="*/ 118 h 149"/>
                <a:gd name="T4" fmla="*/ 132 w 206"/>
                <a:gd name="T5" fmla="*/ 149 h 149"/>
                <a:gd name="T6" fmla="*/ 0 w 206"/>
                <a:gd name="T7" fmla="*/ 0 h 149"/>
              </a:gdLst>
              <a:ahLst/>
              <a:cxnLst>
                <a:cxn ang="0">
                  <a:pos x="T0" y="T1"/>
                </a:cxn>
                <a:cxn ang="0">
                  <a:pos x="T2" y="T3"/>
                </a:cxn>
                <a:cxn ang="0">
                  <a:pos x="T4" y="T5"/>
                </a:cxn>
                <a:cxn ang="0">
                  <a:pos x="T6" y="T7"/>
                </a:cxn>
              </a:cxnLst>
              <a:rect l="0" t="0" r="r" b="b"/>
              <a:pathLst>
                <a:path w="206" h="149">
                  <a:moveTo>
                    <a:pt x="0" y="0"/>
                  </a:moveTo>
                  <a:cubicBezTo>
                    <a:pt x="206" y="118"/>
                    <a:pt x="206" y="118"/>
                    <a:pt x="206" y="118"/>
                  </a:cubicBezTo>
                  <a:cubicBezTo>
                    <a:pt x="183" y="131"/>
                    <a:pt x="159" y="141"/>
                    <a:pt x="132" y="149"/>
                  </a:cubicBezTo>
                  <a:lnTo>
                    <a:pt x="0"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5" name="íṣlîďe"/>
            <p:cNvSpPr/>
            <p:nvPr/>
          </p:nvSpPr>
          <p:spPr bwMode="auto">
            <a:xfrm>
              <a:off x="6694488" y="4079875"/>
              <a:ext cx="12700" cy="273050"/>
            </a:xfrm>
            <a:custGeom>
              <a:avLst/>
              <a:gdLst>
                <a:gd name="T0" fmla="*/ 4 w 4"/>
                <a:gd name="T1" fmla="*/ 0 h 83"/>
                <a:gd name="T2" fmla="*/ 4 w 4"/>
                <a:gd name="T3" fmla="*/ 83 h 83"/>
                <a:gd name="T4" fmla="*/ 0 w 4"/>
                <a:gd name="T5" fmla="*/ 59 h 83"/>
                <a:gd name="T6" fmla="*/ 0 w 4"/>
                <a:gd name="T7" fmla="*/ 0 h 83"/>
                <a:gd name="T8" fmla="*/ 4 w 4"/>
                <a:gd name="T9" fmla="*/ 0 h 83"/>
              </a:gdLst>
              <a:ahLst/>
              <a:cxnLst>
                <a:cxn ang="0">
                  <a:pos x="T0" y="T1"/>
                </a:cxn>
                <a:cxn ang="0">
                  <a:pos x="T2" y="T3"/>
                </a:cxn>
                <a:cxn ang="0">
                  <a:pos x="T4" y="T5"/>
                </a:cxn>
                <a:cxn ang="0">
                  <a:pos x="T6" y="T7"/>
                </a:cxn>
                <a:cxn ang="0">
                  <a:pos x="T8" y="T9"/>
                </a:cxn>
              </a:cxnLst>
              <a:rect l="0" t="0" r="r" b="b"/>
              <a:pathLst>
                <a:path w="4" h="83">
                  <a:moveTo>
                    <a:pt x="4" y="0"/>
                  </a:moveTo>
                  <a:cubicBezTo>
                    <a:pt x="4" y="83"/>
                    <a:pt x="4" y="83"/>
                    <a:pt x="4" y="83"/>
                  </a:cubicBezTo>
                  <a:cubicBezTo>
                    <a:pt x="1" y="75"/>
                    <a:pt x="0" y="67"/>
                    <a:pt x="0" y="59"/>
                  </a:cubicBezTo>
                  <a:cubicBezTo>
                    <a:pt x="0" y="0"/>
                    <a:pt x="0" y="0"/>
                    <a:pt x="0" y="0"/>
                  </a:cubicBezTo>
                  <a:lnTo>
                    <a:pt x="4" y="0"/>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6" name="iṥḷíḑé"/>
            <p:cNvSpPr/>
            <p:nvPr/>
          </p:nvSpPr>
          <p:spPr bwMode="auto">
            <a:xfrm>
              <a:off x="6691313" y="4000500"/>
              <a:ext cx="857250" cy="155575"/>
            </a:xfrm>
            <a:custGeom>
              <a:avLst/>
              <a:gdLst>
                <a:gd name="T0" fmla="*/ 260 w 260"/>
                <a:gd name="T1" fmla="*/ 24 h 47"/>
                <a:gd name="T2" fmla="*/ 5 w 260"/>
                <a:gd name="T3" fmla="*/ 47 h 47"/>
                <a:gd name="T4" fmla="*/ 5 w 260"/>
                <a:gd name="T5" fmla="*/ 0 h 47"/>
                <a:gd name="T6" fmla="*/ 260 w 260"/>
                <a:gd name="T7" fmla="*/ 24 h 47"/>
              </a:gdLst>
              <a:ahLst/>
              <a:cxnLst>
                <a:cxn ang="0">
                  <a:pos x="T0" y="T1"/>
                </a:cxn>
                <a:cxn ang="0">
                  <a:pos x="T2" y="T3"/>
                </a:cxn>
                <a:cxn ang="0">
                  <a:pos x="T4" y="T5"/>
                </a:cxn>
                <a:cxn ang="0">
                  <a:pos x="T6" y="T7"/>
                </a:cxn>
              </a:cxnLst>
              <a:rect l="0" t="0" r="r" b="b"/>
              <a:pathLst>
                <a:path w="260" h="47">
                  <a:moveTo>
                    <a:pt x="260" y="24"/>
                  </a:moveTo>
                  <a:cubicBezTo>
                    <a:pt x="5" y="47"/>
                    <a:pt x="5" y="47"/>
                    <a:pt x="5" y="47"/>
                  </a:cubicBezTo>
                  <a:cubicBezTo>
                    <a:pt x="0" y="32"/>
                    <a:pt x="0" y="16"/>
                    <a:pt x="5" y="0"/>
                  </a:cubicBezTo>
                  <a:lnTo>
                    <a:pt x="260" y="24"/>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7" name="íṥḷïďè"/>
            <p:cNvSpPr/>
            <p:nvPr/>
          </p:nvSpPr>
          <p:spPr bwMode="auto">
            <a:xfrm>
              <a:off x="6707188" y="3856038"/>
              <a:ext cx="841375" cy="223838"/>
            </a:xfrm>
            <a:custGeom>
              <a:avLst/>
              <a:gdLst>
                <a:gd name="T0" fmla="*/ 255 w 255"/>
                <a:gd name="T1" fmla="*/ 68 h 68"/>
                <a:gd name="T2" fmla="*/ 255 w 255"/>
                <a:gd name="T3" fmla="*/ 68 h 68"/>
                <a:gd name="T4" fmla="*/ 255 w 255"/>
                <a:gd name="T5" fmla="*/ 68 h 68"/>
                <a:gd name="T6" fmla="*/ 0 w 255"/>
                <a:gd name="T7" fmla="*/ 44 h 68"/>
                <a:gd name="T8" fmla="*/ 25 w 255"/>
                <a:gd name="T9" fmla="*/ 0 h 68"/>
                <a:gd name="T10" fmla="*/ 255 w 255"/>
                <a:gd name="T11" fmla="*/ 68 h 68"/>
              </a:gdLst>
              <a:ahLst/>
              <a:cxnLst>
                <a:cxn ang="0">
                  <a:pos x="T0" y="T1"/>
                </a:cxn>
                <a:cxn ang="0">
                  <a:pos x="T2" y="T3"/>
                </a:cxn>
                <a:cxn ang="0">
                  <a:pos x="T4" y="T5"/>
                </a:cxn>
                <a:cxn ang="0">
                  <a:pos x="T6" y="T7"/>
                </a:cxn>
                <a:cxn ang="0">
                  <a:pos x="T8" y="T9"/>
                </a:cxn>
                <a:cxn ang="0">
                  <a:pos x="T10" y="T11"/>
                </a:cxn>
              </a:cxnLst>
              <a:rect l="0" t="0" r="r" b="b"/>
              <a:pathLst>
                <a:path w="255" h="68">
                  <a:moveTo>
                    <a:pt x="255" y="68"/>
                  </a:moveTo>
                  <a:cubicBezTo>
                    <a:pt x="255" y="68"/>
                    <a:pt x="255" y="68"/>
                    <a:pt x="255" y="68"/>
                  </a:cubicBezTo>
                  <a:cubicBezTo>
                    <a:pt x="255" y="68"/>
                    <a:pt x="255" y="68"/>
                    <a:pt x="255" y="68"/>
                  </a:cubicBezTo>
                  <a:cubicBezTo>
                    <a:pt x="0" y="44"/>
                    <a:pt x="0" y="44"/>
                    <a:pt x="0" y="44"/>
                  </a:cubicBezTo>
                  <a:cubicBezTo>
                    <a:pt x="4" y="29"/>
                    <a:pt x="12" y="14"/>
                    <a:pt x="25" y="0"/>
                  </a:cubicBezTo>
                  <a:lnTo>
                    <a:pt x="255" y="68"/>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8" name="îṣľïḑé"/>
            <p:cNvSpPr/>
            <p:nvPr/>
          </p:nvSpPr>
          <p:spPr bwMode="auto">
            <a:xfrm>
              <a:off x="6789738" y="3730625"/>
              <a:ext cx="758825" cy="349250"/>
            </a:xfrm>
            <a:custGeom>
              <a:avLst/>
              <a:gdLst>
                <a:gd name="T0" fmla="*/ 47 w 230"/>
                <a:gd name="T1" fmla="*/ 0 h 106"/>
                <a:gd name="T2" fmla="*/ 230 w 230"/>
                <a:gd name="T3" fmla="*/ 106 h 106"/>
                <a:gd name="T4" fmla="*/ 0 w 230"/>
                <a:gd name="T5" fmla="*/ 38 h 106"/>
                <a:gd name="T6" fmla="*/ 47 w 230"/>
                <a:gd name="T7" fmla="*/ 0 h 106"/>
              </a:gdLst>
              <a:ahLst/>
              <a:cxnLst>
                <a:cxn ang="0">
                  <a:pos x="T0" y="T1"/>
                </a:cxn>
                <a:cxn ang="0">
                  <a:pos x="T2" y="T3"/>
                </a:cxn>
                <a:cxn ang="0">
                  <a:pos x="T4" y="T5"/>
                </a:cxn>
                <a:cxn ang="0">
                  <a:pos x="T6" y="T7"/>
                </a:cxn>
              </a:cxnLst>
              <a:rect l="0" t="0" r="r" b="b"/>
              <a:pathLst>
                <a:path w="230" h="106">
                  <a:moveTo>
                    <a:pt x="47" y="0"/>
                  </a:moveTo>
                  <a:cubicBezTo>
                    <a:pt x="230" y="106"/>
                    <a:pt x="230" y="106"/>
                    <a:pt x="230" y="106"/>
                  </a:cubicBezTo>
                  <a:cubicBezTo>
                    <a:pt x="0" y="38"/>
                    <a:pt x="0" y="38"/>
                    <a:pt x="0" y="38"/>
                  </a:cubicBezTo>
                  <a:cubicBezTo>
                    <a:pt x="12" y="24"/>
                    <a:pt x="27" y="11"/>
                    <a:pt x="47" y="0"/>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79" name="îsḻïḑè"/>
            <p:cNvSpPr/>
            <p:nvPr/>
          </p:nvSpPr>
          <p:spPr bwMode="auto">
            <a:xfrm>
              <a:off x="6945313" y="3638550"/>
              <a:ext cx="603250" cy="441325"/>
            </a:xfrm>
            <a:custGeom>
              <a:avLst/>
              <a:gdLst>
                <a:gd name="T0" fmla="*/ 66 w 183"/>
                <a:gd name="T1" fmla="*/ 0 h 134"/>
                <a:gd name="T2" fmla="*/ 183 w 183"/>
                <a:gd name="T3" fmla="*/ 134 h 134"/>
                <a:gd name="T4" fmla="*/ 183 w 183"/>
                <a:gd name="T5" fmla="*/ 134 h 134"/>
                <a:gd name="T6" fmla="*/ 183 w 183"/>
                <a:gd name="T7" fmla="*/ 134 h 134"/>
                <a:gd name="T8" fmla="*/ 0 w 183"/>
                <a:gd name="T9" fmla="*/ 28 h 134"/>
                <a:gd name="T10" fmla="*/ 66 w 183"/>
                <a:gd name="T11" fmla="*/ 0 h 134"/>
              </a:gdLst>
              <a:ahLst/>
              <a:cxnLst>
                <a:cxn ang="0">
                  <a:pos x="T0" y="T1"/>
                </a:cxn>
                <a:cxn ang="0">
                  <a:pos x="T2" y="T3"/>
                </a:cxn>
                <a:cxn ang="0">
                  <a:pos x="T4" y="T5"/>
                </a:cxn>
                <a:cxn ang="0">
                  <a:pos x="T6" y="T7"/>
                </a:cxn>
                <a:cxn ang="0">
                  <a:pos x="T8" y="T9"/>
                </a:cxn>
                <a:cxn ang="0">
                  <a:pos x="T10" y="T11"/>
                </a:cxn>
              </a:cxnLst>
              <a:rect l="0" t="0" r="r" b="b"/>
              <a:pathLst>
                <a:path w="183" h="134">
                  <a:moveTo>
                    <a:pt x="66" y="0"/>
                  </a:moveTo>
                  <a:cubicBezTo>
                    <a:pt x="183" y="134"/>
                    <a:pt x="183" y="134"/>
                    <a:pt x="183" y="134"/>
                  </a:cubicBezTo>
                  <a:cubicBezTo>
                    <a:pt x="183" y="134"/>
                    <a:pt x="183" y="134"/>
                    <a:pt x="183" y="134"/>
                  </a:cubicBezTo>
                  <a:cubicBezTo>
                    <a:pt x="183" y="134"/>
                    <a:pt x="183" y="134"/>
                    <a:pt x="183" y="134"/>
                  </a:cubicBezTo>
                  <a:cubicBezTo>
                    <a:pt x="0" y="28"/>
                    <a:pt x="0" y="28"/>
                    <a:pt x="0" y="28"/>
                  </a:cubicBezTo>
                  <a:cubicBezTo>
                    <a:pt x="20" y="17"/>
                    <a:pt x="42" y="7"/>
                    <a:pt x="66" y="0"/>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0" name="îśliḍè"/>
            <p:cNvSpPr/>
            <p:nvPr/>
          </p:nvSpPr>
          <p:spPr bwMode="auto">
            <a:xfrm>
              <a:off x="7162801" y="3592513"/>
              <a:ext cx="385763" cy="487363"/>
            </a:xfrm>
            <a:custGeom>
              <a:avLst/>
              <a:gdLst>
                <a:gd name="T0" fmla="*/ 77 w 117"/>
                <a:gd name="T1" fmla="*/ 0 h 148"/>
                <a:gd name="T2" fmla="*/ 117 w 117"/>
                <a:gd name="T3" fmla="*/ 148 h 148"/>
                <a:gd name="T4" fmla="*/ 0 w 117"/>
                <a:gd name="T5" fmla="*/ 14 h 148"/>
                <a:gd name="T6" fmla="*/ 77 w 117"/>
                <a:gd name="T7" fmla="*/ 0 h 148"/>
              </a:gdLst>
              <a:ahLst/>
              <a:cxnLst>
                <a:cxn ang="0">
                  <a:pos x="T0" y="T1"/>
                </a:cxn>
                <a:cxn ang="0">
                  <a:pos x="T2" y="T3"/>
                </a:cxn>
                <a:cxn ang="0">
                  <a:pos x="T4" y="T5"/>
                </a:cxn>
                <a:cxn ang="0">
                  <a:pos x="T6" y="T7"/>
                </a:cxn>
              </a:cxnLst>
              <a:rect l="0" t="0" r="r" b="b"/>
              <a:pathLst>
                <a:path w="117" h="148">
                  <a:moveTo>
                    <a:pt x="77" y="0"/>
                  </a:moveTo>
                  <a:cubicBezTo>
                    <a:pt x="117" y="148"/>
                    <a:pt x="117" y="148"/>
                    <a:pt x="117" y="148"/>
                  </a:cubicBezTo>
                  <a:cubicBezTo>
                    <a:pt x="0" y="14"/>
                    <a:pt x="0" y="14"/>
                    <a:pt x="0" y="14"/>
                  </a:cubicBezTo>
                  <a:cubicBezTo>
                    <a:pt x="24" y="7"/>
                    <a:pt x="50" y="2"/>
                    <a:pt x="77" y="0"/>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1" name="íṧľíḓê"/>
            <p:cNvSpPr/>
            <p:nvPr/>
          </p:nvSpPr>
          <p:spPr bwMode="auto">
            <a:xfrm>
              <a:off x="7416801" y="3586163"/>
              <a:ext cx="266700" cy="493713"/>
            </a:xfrm>
            <a:custGeom>
              <a:avLst/>
              <a:gdLst>
                <a:gd name="T0" fmla="*/ 81 w 81"/>
                <a:gd name="T1" fmla="*/ 2 h 150"/>
                <a:gd name="T2" fmla="*/ 40 w 81"/>
                <a:gd name="T3" fmla="*/ 150 h 150"/>
                <a:gd name="T4" fmla="*/ 40 w 81"/>
                <a:gd name="T5" fmla="*/ 150 h 150"/>
                <a:gd name="T6" fmla="*/ 40 w 81"/>
                <a:gd name="T7" fmla="*/ 150 h 150"/>
                <a:gd name="T8" fmla="*/ 0 w 81"/>
                <a:gd name="T9" fmla="*/ 2 h 150"/>
                <a:gd name="T10" fmla="*/ 81 w 81"/>
                <a:gd name="T11" fmla="*/ 2 h 150"/>
              </a:gdLst>
              <a:ahLst/>
              <a:cxnLst>
                <a:cxn ang="0">
                  <a:pos x="T0" y="T1"/>
                </a:cxn>
                <a:cxn ang="0">
                  <a:pos x="T2" y="T3"/>
                </a:cxn>
                <a:cxn ang="0">
                  <a:pos x="T4" y="T5"/>
                </a:cxn>
                <a:cxn ang="0">
                  <a:pos x="T6" y="T7"/>
                </a:cxn>
                <a:cxn ang="0">
                  <a:pos x="T8" y="T9"/>
                </a:cxn>
                <a:cxn ang="0">
                  <a:pos x="T10" y="T11"/>
                </a:cxn>
              </a:cxnLst>
              <a:rect l="0" t="0" r="r" b="b"/>
              <a:pathLst>
                <a:path w="81" h="150">
                  <a:moveTo>
                    <a:pt x="81" y="2"/>
                  </a:moveTo>
                  <a:cubicBezTo>
                    <a:pt x="40" y="150"/>
                    <a:pt x="40" y="150"/>
                    <a:pt x="40" y="150"/>
                  </a:cubicBezTo>
                  <a:cubicBezTo>
                    <a:pt x="40" y="150"/>
                    <a:pt x="40" y="150"/>
                    <a:pt x="40" y="150"/>
                  </a:cubicBezTo>
                  <a:cubicBezTo>
                    <a:pt x="40" y="150"/>
                    <a:pt x="40" y="150"/>
                    <a:pt x="40" y="150"/>
                  </a:cubicBezTo>
                  <a:cubicBezTo>
                    <a:pt x="0" y="2"/>
                    <a:pt x="0" y="2"/>
                    <a:pt x="0" y="2"/>
                  </a:cubicBezTo>
                  <a:cubicBezTo>
                    <a:pt x="27" y="0"/>
                    <a:pt x="54" y="0"/>
                    <a:pt x="81" y="2"/>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2" name="îślîḍê"/>
            <p:cNvSpPr/>
            <p:nvPr/>
          </p:nvSpPr>
          <p:spPr bwMode="auto">
            <a:xfrm>
              <a:off x="7548563" y="3592513"/>
              <a:ext cx="388938" cy="487363"/>
            </a:xfrm>
            <a:custGeom>
              <a:avLst/>
              <a:gdLst>
                <a:gd name="T0" fmla="*/ 118 w 118"/>
                <a:gd name="T1" fmla="*/ 14 h 148"/>
                <a:gd name="T2" fmla="*/ 0 w 118"/>
                <a:gd name="T3" fmla="*/ 148 h 148"/>
                <a:gd name="T4" fmla="*/ 41 w 118"/>
                <a:gd name="T5" fmla="*/ 0 h 148"/>
                <a:gd name="T6" fmla="*/ 118 w 118"/>
                <a:gd name="T7" fmla="*/ 14 h 148"/>
              </a:gdLst>
              <a:ahLst/>
              <a:cxnLst>
                <a:cxn ang="0">
                  <a:pos x="T0" y="T1"/>
                </a:cxn>
                <a:cxn ang="0">
                  <a:pos x="T2" y="T3"/>
                </a:cxn>
                <a:cxn ang="0">
                  <a:pos x="T4" y="T5"/>
                </a:cxn>
                <a:cxn ang="0">
                  <a:pos x="T6" y="T7"/>
                </a:cxn>
              </a:cxnLst>
              <a:rect l="0" t="0" r="r" b="b"/>
              <a:pathLst>
                <a:path w="118" h="148">
                  <a:moveTo>
                    <a:pt x="118" y="14"/>
                  </a:moveTo>
                  <a:cubicBezTo>
                    <a:pt x="0" y="148"/>
                    <a:pt x="0" y="148"/>
                    <a:pt x="0" y="148"/>
                  </a:cubicBezTo>
                  <a:cubicBezTo>
                    <a:pt x="41" y="0"/>
                    <a:pt x="41" y="0"/>
                    <a:pt x="41" y="0"/>
                  </a:cubicBezTo>
                  <a:cubicBezTo>
                    <a:pt x="67" y="2"/>
                    <a:pt x="93" y="7"/>
                    <a:pt x="118" y="14"/>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3" name="íş1îḓé"/>
            <p:cNvSpPr/>
            <p:nvPr/>
          </p:nvSpPr>
          <p:spPr bwMode="auto">
            <a:xfrm>
              <a:off x="7937501" y="4079875"/>
              <a:ext cx="465138" cy="636588"/>
            </a:xfrm>
            <a:custGeom>
              <a:avLst/>
              <a:gdLst>
                <a:gd name="T0" fmla="*/ 99 w 141"/>
                <a:gd name="T1" fmla="*/ 40 h 193"/>
                <a:gd name="T2" fmla="*/ 61 w 141"/>
                <a:gd name="T3" fmla="*/ 76 h 193"/>
                <a:gd name="T4" fmla="*/ 31 w 141"/>
                <a:gd name="T5" fmla="*/ 103 h 193"/>
                <a:gd name="T6" fmla="*/ 4 w 141"/>
                <a:gd name="T7" fmla="*/ 129 h 193"/>
                <a:gd name="T8" fmla="*/ 0 w 141"/>
                <a:gd name="T9" fmla="*/ 133 h 193"/>
                <a:gd name="T10" fmla="*/ 0 w 141"/>
                <a:gd name="T11" fmla="*/ 193 h 193"/>
                <a:gd name="T12" fmla="*/ 65 w 141"/>
                <a:gd name="T13" fmla="*/ 165 h 193"/>
                <a:gd name="T14" fmla="*/ 113 w 141"/>
                <a:gd name="T15" fmla="*/ 127 h 193"/>
                <a:gd name="T16" fmla="*/ 138 w 141"/>
                <a:gd name="T17" fmla="*/ 83 h 193"/>
                <a:gd name="T18" fmla="*/ 141 w 141"/>
                <a:gd name="T19" fmla="*/ 59 h 193"/>
                <a:gd name="T20" fmla="*/ 141 w 141"/>
                <a:gd name="T21" fmla="*/ 0 h 193"/>
                <a:gd name="T22" fmla="*/ 99 w 141"/>
                <a:gd name="T23" fmla="*/ 4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193">
                  <a:moveTo>
                    <a:pt x="99" y="40"/>
                  </a:moveTo>
                  <a:cubicBezTo>
                    <a:pt x="61" y="76"/>
                    <a:pt x="61" y="76"/>
                    <a:pt x="61" y="76"/>
                  </a:cubicBezTo>
                  <a:cubicBezTo>
                    <a:pt x="31" y="103"/>
                    <a:pt x="31" y="103"/>
                    <a:pt x="31" y="103"/>
                  </a:cubicBezTo>
                  <a:cubicBezTo>
                    <a:pt x="4" y="129"/>
                    <a:pt x="4" y="129"/>
                    <a:pt x="4" y="129"/>
                  </a:cubicBezTo>
                  <a:cubicBezTo>
                    <a:pt x="0" y="133"/>
                    <a:pt x="0" y="133"/>
                    <a:pt x="0" y="133"/>
                  </a:cubicBezTo>
                  <a:cubicBezTo>
                    <a:pt x="0" y="193"/>
                    <a:pt x="0" y="193"/>
                    <a:pt x="0" y="193"/>
                  </a:cubicBezTo>
                  <a:cubicBezTo>
                    <a:pt x="23" y="186"/>
                    <a:pt x="46" y="176"/>
                    <a:pt x="65" y="165"/>
                  </a:cubicBezTo>
                  <a:cubicBezTo>
                    <a:pt x="85" y="154"/>
                    <a:pt x="101" y="141"/>
                    <a:pt x="113" y="127"/>
                  </a:cubicBezTo>
                  <a:cubicBezTo>
                    <a:pt x="126" y="113"/>
                    <a:pt x="134" y="98"/>
                    <a:pt x="138" y="83"/>
                  </a:cubicBezTo>
                  <a:cubicBezTo>
                    <a:pt x="140" y="75"/>
                    <a:pt x="141" y="67"/>
                    <a:pt x="141" y="59"/>
                  </a:cubicBezTo>
                  <a:cubicBezTo>
                    <a:pt x="141" y="0"/>
                    <a:pt x="141" y="0"/>
                    <a:pt x="141" y="0"/>
                  </a:cubicBezTo>
                  <a:lnTo>
                    <a:pt x="99" y="40"/>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4" name="iṥ1îḓê"/>
            <p:cNvSpPr/>
            <p:nvPr/>
          </p:nvSpPr>
          <p:spPr bwMode="auto">
            <a:xfrm>
              <a:off x="7548563" y="3856038"/>
              <a:ext cx="844550" cy="223838"/>
            </a:xfrm>
            <a:custGeom>
              <a:avLst/>
              <a:gdLst>
                <a:gd name="T0" fmla="*/ 231 w 256"/>
                <a:gd name="T1" fmla="*/ 0 h 68"/>
                <a:gd name="T2" fmla="*/ 256 w 256"/>
                <a:gd name="T3" fmla="*/ 44 h 68"/>
                <a:gd name="T4" fmla="*/ 0 w 256"/>
                <a:gd name="T5" fmla="*/ 68 h 68"/>
                <a:gd name="T6" fmla="*/ 0 w 256"/>
                <a:gd name="T7" fmla="*/ 68 h 68"/>
                <a:gd name="T8" fmla="*/ 0 w 256"/>
                <a:gd name="T9" fmla="*/ 68 h 68"/>
                <a:gd name="T10" fmla="*/ 231 w 256"/>
                <a:gd name="T11" fmla="*/ 0 h 68"/>
              </a:gdLst>
              <a:ahLst/>
              <a:cxnLst>
                <a:cxn ang="0">
                  <a:pos x="T0" y="T1"/>
                </a:cxn>
                <a:cxn ang="0">
                  <a:pos x="T2" y="T3"/>
                </a:cxn>
                <a:cxn ang="0">
                  <a:pos x="T4" y="T5"/>
                </a:cxn>
                <a:cxn ang="0">
                  <a:pos x="T6" y="T7"/>
                </a:cxn>
                <a:cxn ang="0">
                  <a:pos x="T8" y="T9"/>
                </a:cxn>
                <a:cxn ang="0">
                  <a:pos x="T10" y="T11"/>
                </a:cxn>
              </a:cxnLst>
              <a:rect l="0" t="0" r="r" b="b"/>
              <a:pathLst>
                <a:path w="256" h="68">
                  <a:moveTo>
                    <a:pt x="231" y="0"/>
                  </a:moveTo>
                  <a:cubicBezTo>
                    <a:pt x="243" y="14"/>
                    <a:pt x="252" y="29"/>
                    <a:pt x="256" y="44"/>
                  </a:cubicBezTo>
                  <a:cubicBezTo>
                    <a:pt x="0" y="68"/>
                    <a:pt x="0" y="68"/>
                    <a:pt x="0" y="68"/>
                  </a:cubicBezTo>
                  <a:cubicBezTo>
                    <a:pt x="0" y="68"/>
                    <a:pt x="0" y="68"/>
                    <a:pt x="0" y="68"/>
                  </a:cubicBezTo>
                  <a:cubicBezTo>
                    <a:pt x="0" y="68"/>
                    <a:pt x="0" y="68"/>
                    <a:pt x="0" y="68"/>
                  </a:cubicBezTo>
                  <a:lnTo>
                    <a:pt x="231" y="0"/>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5" name="í$ḻíďè"/>
            <p:cNvSpPr/>
            <p:nvPr/>
          </p:nvSpPr>
          <p:spPr bwMode="auto">
            <a:xfrm>
              <a:off x="7548563" y="4000500"/>
              <a:ext cx="854075" cy="155575"/>
            </a:xfrm>
            <a:custGeom>
              <a:avLst/>
              <a:gdLst>
                <a:gd name="T0" fmla="*/ 259 w 259"/>
                <a:gd name="T1" fmla="*/ 24 h 47"/>
                <a:gd name="T2" fmla="*/ 256 w 259"/>
                <a:gd name="T3" fmla="*/ 47 h 47"/>
                <a:gd name="T4" fmla="*/ 179 w 259"/>
                <a:gd name="T5" fmla="*/ 40 h 47"/>
                <a:gd name="T6" fmla="*/ 0 w 259"/>
                <a:gd name="T7" fmla="*/ 24 h 47"/>
                <a:gd name="T8" fmla="*/ 217 w 259"/>
                <a:gd name="T9" fmla="*/ 4 h 47"/>
                <a:gd name="T10" fmla="*/ 256 w 259"/>
                <a:gd name="T11" fmla="*/ 0 h 47"/>
                <a:gd name="T12" fmla="*/ 259 w 259"/>
                <a:gd name="T13" fmla="*/ 24 h 47"/>
              </a:gdLst>
              <a:ahLst/>
              <a:cxnLst>
                <a:cxn ang="0">
                  <a:pos x="T0" y="T1"/>
                </a:cxn>
                <a:cxn ang="0">
                  <a:pos x="T2" y="T3"/>
                </a:cxn>
                <a:cxn ang="0">
                  <a:pos x="T4" y="T5"/>
                </a:cxn>
                <a:cxn ang="0">
                  <a:pos x="T6" y="T7"/>
                </a:cxn>
                <a:cxn ang="0">
                  <a:pos x="T8" y="T9"/>
                </a:cxn>
                <a:cxn ang="0">
                  <a:pos x="T10" y="T11"/>
                </a:cxn>
                <a:cxn ang="0">
                  <a:pos x="T12" y="T13"/>
                </a:cxn>
              </a:cxnLst>
              <a:rect l="0" t="0" r="r" b="b"/>
              <a:pathLst>
                <a:path w="259" h="47">
                  <a:moveTo>
                    <a:pt x="259" y="24"/>
                  </a:moveTo>
                  <a:cubicBezTo>
                    <a:pt x="259" y="32"/>
                    <a:pt x="258" y="39"/>
                    <a:pt x="256" y="47"/>
                  </a:cubicBezTo>
                  <a:cubicBezTo>
                    <a:pt x="179" y="40"/>
                    <a:pt x="179" y="40"/>
                    <a:pt x="179" y="40"/>
                  </a:cubicBezTo>
                  <a:cubicBezTo>
                    <a:pt x="0" y="24"/>
                    <a:pt x="0" y="24"/>
                    <a:pt x="0" y="24"/>
                  </a:cubicBezTo>
                  <a:cubicBezTo>
                    <a:pt x="217" y="4"/>
                    <a:pt x="217" y="4"/>
                    <a:pt x="217" y="4"/>
                  </a:cubicBezTo>
                  <a:cubicBezTo>
                    <a:pt x="256" y="0"/>
                    <a:pt x="256" y="0"/>
                    <a:pt x="256" y="0"/>
                  </a:cubicBezTo>
                  <a:cubicBezTo>
                    <a:pt x="258" y="8"/>
                    <a:pt x="259" y="16"/>
                    <a:pt x="259" y="24"/>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6" name="í$1íḍe"/>
            <p:cNvSpPr/>
            <p:nvPr/>
          </p:nvSpPr>
          <p:spPr bwMode="auto">
            <a:xfrm>
              <a:off x="7548563" y="4079875"/>
              <a:ext cx="844550" cy="223838"/>
            </a:xfrm>
            <a:custGeom>
              <a:avLst/>
              <a:gdLst>
                <a:gd name="T0" fmla="*/ 256 w 256"/>
                <a:gd name="T1" fmla="*/ 23 h 68"/>
                <a:gd name="T2" fmla="*/ 231 w 256"/>
                <a:gd name="T3" fmla="*/ 68 h 68"/>
                <a:gd name="T4" fmla="*/ 149 w 256"/>
                <a:gd name="T5" fmla="*/ 44 h 68"/>
                <a:gd name="T6" fmla="*/ 0 w 256"/>
                <a:gd name="T7" fmla="*/ 0 h 68"/>
                <a:gd name="T8" fmla="*/ 179 w 256"/>
                <a:gd name="T9" fmla="*/ 16 h 68"/>
                <a:gd name="T10" fmla="*/ 256 w 256"/>
                <a:gd name="T11" fmla="*/ 23 h 68"/>
              </a:gdLst>
              <a:ahLst/>
              <a:cxnLst>
                <a:cxn ang="0">
                  <a:pos x="T0" y="T1"/>
                </a:cxn>
                <a:cxn ang="0">
                  <a:pos x="T2" y="T3"/>
                </a:cxn>
                <a:cxn ang="0">
                  <a:pos x="T4" y="T5"/>
                </a:cxn>
                <a:cxn ang="0">
                  <a:pos x="T6" y="T7"/>
                </a:cxn>
                <a:cxn ang="0">
                  <a:pos x="T8" y="T9"/>
                </a:cxn>
                <a:cxn ang="0">
                  <a:pos x="T10" y="T11"/>
                </a:cxn>
              </a:cxnLst>
              <a:rect l="0" t="0" r="r" b="b"/>
              <a:pathLst>
                <a:path w="256" h="68">
                  <a:moveTo>
                    <a:pt x="256" y="23"/>
                  </a:moveTo>
                  <a:cubicBezTo>
                    <a:pt x="252" y="38"/>
                    <a:pt x="244" y="53"/>
                    <a:pt x="231" y="68"/>
                  </a:cubicBezTo>
                  <a:cubicBezTo>
                    <a:pt x="149" y="44"/>
                    <a:pt x="149" y="44"/>
                    <a:pt x="149" y="44"/>
                  </a:cubicBezTo>
                  <a:cubicBezTo>
                    <a:pt x="0" y="0"/>
                    <a:pt x="0" y="0"/>
                    <a:pt x="0" y="0"/>
                  </a:cubicBezTo>
                  <a:cubicBezTo>
                    <a:pt x="179" y="16"/>
                    <a:pt x="179" y="16"/>
                    <a:pt x="179" y="16"/>
                  </a:cubicBezTo>
                  <a:lnTo>
                    <a:pt x="256" y="23"/>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7" name="ïṡḷíḋè"/>
            <p:cNvSpPr/>
            <p:nvPr/>
          </p:nvSpPr>
          <p:spPr bwMode="auto">
            <a:xfrm>
              <a:off x="7548563" y="4079875"/>
              <a:ext cx="762000" cy="346075"/>
            </a:xfrm>
            <a:custGeom>
              <a:avLst/>
              <a:gdLst>
                <a:gd name="T0" fmla="*/ 231 w 231"/>
                <a:gd name="T1" fmla="*/ 68 h 105"/>
                <a:gd name="T2" fmla="*/ 183 w 231"/>
                <a:gd name="T3" fmla="*/ 105 h 105"/>
                <a:gd name="T4" fmla="*/ 122 w 231"/>
                <a:gd name="T5" fmla="*/ 70 h 105"/>
                <a:gd name="T6" fmla="*/ 0 w 231"/>
                <a:gd name="T7" fmla="*/ 0 h 105"/>
                <a:gd name="T8" fmla="*/ 0 w 231"/>
                <a:gd name="T9" fmla="*/ 0 h 105"/>
                <a:gd name="T10" fmla="*/ 149 w 231"/>
                <a:gd name="T11" fmla="*/ 44 h 105"/>
                <a:gd name="T12" fmla="*/ 231 w 231"/>
                <a:gd name="T13" fmla="*/ 68 h 105"/>
              </a:gdLst>
              <a:ahLst/>
              <a:cxnLst>
                <a:cxn ang="0">
                  <a:pos x="T0" y="T1"/>
                </a:cxn>
                <a:cxn ang="0">
                  <a:pos x="T2" y="T3"/>
                </a:cxn>
                <a:cxn ang="0">
                  <a:pos x="T4" y="T5"/>
                </a:cxn>
                <a:cxn ang="0">
                  <a:pos x="T6" y="T7"/>
                </a:cxn>
                <a:cxn ang="0">
                  <a:pos x="T8" y="T9"/>
                </a:cxn>
                <a:cxn ang="0">
                  <a:pos x="T10" y="T11"/>
                </a:cxn>
                <a:cxn ang="0">
                  <a:pos x="T12" y="T13"/>
                </a:cxn>
              </a:cxnLst>
              <a:rect l="0" t="0" r="r" b="b"/>
              <a:pathLst>
                <a:path w="231" h="105">
                  <a:moveTo>
                    <a:pt x="231" y="68"/>
                  </a:moveTo>
                  <a:cubicBezTo>
                    <a:pt x="219" y="81"/>
                    <a:pt x="203" y="94"/>
                    <a:pt x="183" y="105"/>
                  </a:cubicBezTo>
                  <a:cubicBezTo>
                    <a:pt x="122" y="70"/>
                    <a:pt x="122" y="70"/>
                    <a:pt x="122" y="70"/>
                  </a:cubicBezTo>
                  <a:cubicBezTo>
                    <a:pt x="0" y="0"/>
                    <a:pt x="0" y="0"/>
                    <a:pt x="0" y="0"/>
                  </a:cubicBezTo>
                  <a:cubicBezTo>
                    <a:pt x="0" y="0"/>
                    <a:pt x="0" y="0"/>
                    <a:pt x="0" y="0"/>
                  </a:cubicBezTo>
                  <a:cubicBezTo>
                    <a:pt x="149" y="44"/>
                    <a:pt x="149" y="44"/>
                    <a:pt x="149" y="44"/>
                  </a:cubicBezTo>
                  <a:lnTo>
                    <a:pt x="231" y="68"/>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8" name="í$ḷïḍé"/>
            <p:cNvSpPr/>
            <p:nvPr/>
          </p:nvSpPr>
          <p:spPr bwMode="auto">
            <a:xfrm>
              <a:off x="7548563" y="3638550"/>
              <a:ext cx="604838" cy="441325"/>
            </a:xfrm>
            <a:custGeom>
              <a:avLst/>
              <a:gdLst>
                <a:gd name="T0" fmla="*/ 183 w 183"/>
                <a:gd name="T1" fmla="*/ 28 h 134"/>
                <a:gd name="T2" fmla="*/ 0 w 183"/>
                <a:gd name="T3" fmla="*/ 134 h 134"/>
                <a:gd name="T4" fmla="*/ 0 w 183"/>
                <a:gd name="T5" fmla="*/ 134 h 134"/>
                <a:gd name="T6" fmla="*/ 0 w 183"/>
                <a:gd name="T7" fmla="*/ 134 h 134"/>
                <a:gd name="T8" fmla="*/ 118 w 183"/>
                <a:gd name="T9" fmla="*/ 0 h 134"/>
                <a:gd name="T10" fmla="*/ 183 w 183"/>
                <a:gd name="T11" fmla="*/ 28 h 134"/>
              </a:gdLst>
              <a:ahLst/>
              <a:cxnLst>
                <a:cxn ang="0">
                  <a:pos x="T0" y="T1"/>
                </a:cxn>
                <a:cxn ang="0">
                  <a:pos x="T2" y="T3"/>
                </a:cxn>
                <a:cxn ang="0">
                  <a:pos x="T4" y="T5"/>
                </a:cxn>
                <a:cxn ang="0">
                  <a:pos x="T6" y="T7"/>
                </a:cxn>
                <a:cxn ang="0">
                  <a:pos x="T8" y="T9"/>
                </a:cxn>
                <a:cxn ang="0">
                  <a:pos x="T10" y="T11"/>
                </a:cxn>
              </a:cxnLst>
              <a:rect l="0" t="0" r="r" b="b"/>
              <a:pathLst>
                <a:path w="183" h="134">
                  <a:moveTo>
                    <a:pt x="183" y="28"/>
                  </a:moveTo>
                  <a:cubicBezTo>
                    <a:pt x="0" y="134"/>
                    <a:pt x="0" y="134"/>
                    <a:pt x="0" y="134"/>
                  </a:cubicBezTo>
                  <a:cubicBezTo>
                    <a:pt x="0" y="134"/>
                    <a:pt x="0" y="134"/>
                    <a:pt x="0" y="134"/>
                  </a:cubicBezTo>
                  <a:cubicBezTo>
                    <a:pt x="0" y="134"/>
                    <a:pt x="0" y="134"/>
                    <a:pt x="0" y="134"/>
                  </a:cubicBezTo>
                  <a:cubicBezTo>
                    <a:pt x="118" y="0"/>
                    <a:pt x="118" y="0"/>
                    <a:pt x="118" y="0"/>
                  </a:cubicBezTo>
                  <a:cubicBezTo>
                    <a:pt x="141" y="7"/>
                    <a:pt x="164" y="17"/>
                    <a:pt x="183" y="28"/>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89" name="íṧļîḋê"/>
            <p:cNvSpPr/>
            <p:nvPr/>
          </p:nvSpPr>
          <p:spPr bwMode="auto">
            <a:xfrm>
              <a:off x="7548563" y="3730625"/>
              <a:ext cx="762000" cy="349250"/>
            </a:xfrm>
            <a:custGeom>
              <a:avLst/>
              <a:gdLst>
                <a:gd name="T0" fmla="*/ 183 w 231"/>
                <a:gd name="T1" fmla="*/ 0 h 106"/>
                <a:gd name="T2" fmla="*/ 231 w 231"/>
                <a:gd name="T3" fmla="*/ 38 h 106"/>
                <a:gd name="T4" fmla="*/ 0 w 231"/>
                <a:gd name="T5" fmla="*/ 106 h 106"/>
                <a:gd name="T6" fmla="*/ 183 w 231"/>
                <a:gd name="T7" fmla="*/ 0 h 106"/>
              </a:gdLst>
              <a:ahLst/>
              <a:cxnLst>
                <a:cxn ang="0">
                  <a:pos x="T0" y="T1"/>
                </a:cxn>
                <a:cxn ang="0">
                  <a:pos x="T2" y="T3"/>
                </a:cxn>
                <a:cxn ang="0">
                  <a:pos x="T4" y="T5"/>
                </a:cxn>
                <a:cxn ang="0">
                  <a:pos x="T6" y="T7"/>
                </a:cxn>
              </a:cxnLst>
              <a:rect l="0" t="0" r="r" b="b"/>
              <a:pathLst>
                <a:path w="231" h="106">
                  <a:moveTo>
                    <a:pt x="183" y="0"/>
                  </a:moveTo>
                  <a:cubicBezTo>
                    <a:pt x="203" y="11"/>
                    <a:pt x="219" y="24"/>
                    <a:pt x="231" y="38"/>
                  </a:cubicBezTo>
                  <a:cubicBezTo>
                    <a:pt x="0" y="106"/>
                    <a:pt x="0" y="106"/>
                    <a:pt x="0" y="106"/>
                  </a:cubicBezTo>
                  <a:lnTo>
                    <a:pt x="183" y="0"/>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90" name="íŝḻîďé"/>
            <p:cNvSpPr/>
            <p:nvPr/>
          </p:nvSpPr>
          <p:spPr bwMode="auto">
            <a:xfrm>
              <a:off x="7548563" y="4079875"/>
              <a:ext cx="604838" cy="438150"/>
            </a:xfrm>
            <a:custGeom>
              <a:avLst/>
              <a:gdLst>
                <a:gd name="T0" fmla="*/ 183 w 183"/>
                <a:gd name="T1" fmla="*/ 105 h 133"/>
                <a:gd name="T2" fmla="*/ 118 w 183"/>
                <a:gd name="T3" fmla="*/ 133 h 133"/>
                <a:gd name="T4" fmla="*/ 0 w 183"/>
                <a:gd name="T5" fmla="*/ 0 h 133"/>
                <a:gd name="T6" fmla="*/ 122 w 183"/>
                <a:gd name="T7" fmla="*/ 70 h 133"/>
                <a:gd name="T8" fmla="*/ 183 w 183"/>
                <a:gd name="T9" fmla="*/ 105 h 133"/>
              </a:gdLst>
              <a:ahLst/>
              <a:cxnLst>
                <a:cxn ang="0">
                  <a:pos x="T0" y="T1"/>
                </a:cxn>
                <a:cxn ang="0">
                  <a:pos x="T2" y="T3"/>
                </a:cxn>
                <a:cxn ang="0">
                  <a:pos x="T4" y="T5"/>
                </a:cxn>
                <a:cxn ang="0">
                  <a:pos x="T6" y="T7"/>
                </a:cxn>
                <a:cxn ang="0">
                  <a:pos x="T8" y="T9"/>
                </a:cxn>
              </a:cxnLst>
              <a:rect l="0" t="0" r="r" b="b"/>
              <a:pathLst>
                <a:path w="183" h="133">
                  <a:moveTo>
                    <a:pt x="183" y="105"/>
                  </a:moveTo>
                  <a:cubicBezTo>
                    <a:pt x="164" y="117"/>
                    <a:pt x="141" y="126"/>
                    <a:pt x="118" y="133"/>
                  </a:cubicBezTo>
                  <a:cubicBezTo>
                    <a:pt x="0" y="0"/>
                    <a:pt x="0" y="0"/>
                    <a:pt x="0" y="0"/>
                  </a:cubicBezTo>
                  <a:cubicBezTo>
                    <a:pt x="122" y="70"/>
                    <a:pt x="122" y="70"/>
                    <a:pt x="122" y="70"/>
                  </a:cubicBezTo>
                  <a:lnTo>
                    <a:pt x="183" y="105"/>
                  </a:ln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591" name="ï$ľïde"/>
            <p:cNvSpPr/>
            <p:nvPr/>
          </p:nvSpPr>
          <p:spPr bwMode="auto">
            <a:xfrm>
              <a:off x="7548563" y="4079875"/>
              <a:ext cx="388938" cy="636588"/>
            </a:xfrm>
            <a:custGeom>
              <a:avLst/>
              <a:gdLst>
                <a:gd name="T0" fmla="*/ 245 w 245"/>
                <a:gd name="T1" fmla="*/ 276 h 401"/>
                <a:gd name="T2" fmla="*/ 245 w 245"/>
                <a:gd name="T3" fmla="*/ 401 h 401"/>
                <a:gd name="T4" fmla="*/ 0 w 245"/>
                <a:gd name="T5" fmla="*/ 123 h 401"/>
                <a:gd name="T6" fmla="*/ 0 w 245"/>
                <a:gd name="T7" fmla="*/ 0 h 401"/>
                <a:gd name="T8" fmla="*/ 245 w 245"/>
                <a:gd name="T9" fmla="*/ 276 h 401"/>
              </a:gdLst>
              <a:ahLst/>
              <a:cxnLst>
                <a:cxn ang="0">
                  <a:pos x="T0" y="T1"/>
                </a:cxn>
                <a:cxn ang="0">
                  <a:pos x="T2" y="T3"/>
                </a:cxn>
                <a:cxn ang="0">
                  <a:pos x="T4" y="T5"/>
                </a:cxn>
                <a:cxn ang="0">
                  <a:pos x="T6" y="T7"/>
                </a:cxn>
                <a:cxn ang="0">
                  <a:pos x="T8" y="T9"/>
                </a:cxn>
              </a:cxnLst>
              <a:rect l="0" t="0" r="r" b="b"/>
              <a:pathLst>
                <a:path w="245" h="401">
                  <a:moveTo>
                    <a:pt x="245" y="276"/>
                  </a:moveTo>
                  <a:lnTo>
                    <a:pt x="245" y="401"/>
                  </a:lnTo>
                  <a:lnTo>
                    <a:pt x="0" y="123"/>
                  </a:lnTo>
                  <a:lnTo>
                    <a:pt x="0" y="0"/>
                  </a:lnTo>
                  <a:lnTo>
                    <a:pt x="245" y="276"/>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0" name="ïSļïḓè"/>
            <p:cNvSpPr/>
            <p:nvPr/>
          </p:nvSpPr>
          <p:spPr bwMode="auto">
            <a:xfrm>
              <a:off x="6707188" y="4079875"/>
              <a:ext cx="841375" cy="273050"/>
            </a:xfrm>
            <a:custGeom>
              <a:avLst/>
              <a:gdLst>
                <a:gd name="T0" fmla="*/ 530 w 530"/>
                <a:gd name="T1" fmla="*/ 123 h 172"/>
                <a:gd name="T2" fmla="*/ 0 w 530"/>
                <a:gd name="T3" fmla="*/ 172 h 172"/>
                <a:gd name="T4" fmla="*/ 0 w 530"/>
                <a:gd name="T5" fmla="*/ 48 h 172"/>
                <a:gd name="T6" fmla="*/ 530 w 530"/>
                <a:gd name="T7" fmla="*/ 0 h 172"/>
                <a:gd name="T8" fmla="*/ 530 w 530"/>
                <a:gd name="T9" fmla="*/ 123 h 172"/>
              </a:gdLst>
              <a:ahLst/>
              <a:cxnLst>
                <a:cxn ang="0">
                  <a:pos x="T0" y="T1"/>
                </a:cxn>
                <a:cxn ang="0">
                  <a:pos x="T2" y="T3"/>
                </a:cxn>
                <a:cxn ang="0">
                  <a:pos x="T4" y="T5"/>
                </a:cxn>
                <a:cxn ang="0">
                  <a:pos x="T6" y="T7"/>
                </a:cxn>
                <a:cxn ang="0">
                  <a:pos x="T8" y="T9"/>
                </a:cxn>
              </a:cxnLst>
              <a:rect l="0" t="0" r="r" b="b"/>
              <a:pathLst>
                <a:path w="530" h="172">
                  <a:moveTo>
                    <a:pt x="530" y="123"/>
                  </a:moveTo>
                  <a:lnTo>
                    <a:pt x="0" y="172"/>
                  </a:lnTo>
                  <a:lnTo>
                    <a:pt x="0" y="48"/>
                  </a:lnTo>
                  <a:lnTo>
                    <a:pt x="530" y="0"/>
                  </a:lnTo>
                  <a:lnTo>
                    <a:pt x="530" y="123"/>
                  </a:ln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1" name="ïṣlîḋé"/>
            <p:cNvSpPr/>
            <p:nvPr/>
          </p:nvSpPr>
          <p:spPr bwMode="auto">
            <a:xfrm>
              <a:off x="3705226" y="3825875"/>
              <a:ext cx="1924050" cy="1108075"/>
            </a:xfrm>
            <a:custGeom>
              <a:avLst/>
              <a:gdLst>
                <a:gd name="T0" fmla="*/ 578 w 583"/>
                <a:gd name="T1" fmla="*/ 142 h 336"/>
                <a:gd name="T2" fmla="*/ 550 w 583"/>
                <a:gd name="T3" fmla="*/ 92 h 336"/>
                <a:gd name="T4" fmla="*/ 497 w 583"/>
                <a:gd name="T5" fmla="*/ 49 h 336"/>
                <a:gd name="T6" fmla="*/ 423 w 583"/>
                <a:gd name="T7" fmla="*/ 18 h 336"/>
                <a:gd name="T8" fmla="*/ 337 w 583"/>
                <a:gd name="T9" fmla="*/ 2 h 336"/>
                <a:gd name="T10" fmla="*/ 246 w 583"/>
                <a:gd name="T11" fmla="*/ 2 h 336"/>
                <a:gd name="T12" fmla="*/ 159 w 583"/>
                <a:gd name="T13" fmla="*/ 18 h 336"/>
                <a:gd name="T14" fmla="*/ 86 w 583"/>
                <a:gd name="T15" fmla="*/ 49 h 336"/>
                <a:gd name="T16" fmla="*/ 33 w 583"/>
                <a:gd name="T17" fmla="*/ 92 h 336"/>
                <a:gd name="T18" fmla="*/ 5 w 583"/>
                <a:gd name="T19" fmla="*/ 142 h 336"/>
                <a:gd name="T20" fmla="*/ 5 w 583"/>
                <a:gd name="T21" fmla="*/ 194 h 336"/>
                <a:gd name="T22" fmla="*/ 33 w 583"/>
                <a:gd name="T23" fmla="*/ 244 h 336"/>
                <a:gd name="T24" fmla="*/ 86 w 583"/>
                <a:gd name="T25" fmla="*/ 286 h 336"/>
                <a:gd name="T26" fmla="*/ 159 w 583"/>
                <a:gd name="T27" fmla="*/ 317 h 336"/>
                <a:gd name="T28" fmla="*/ 246 w 583"/>
                <a:gd name="T29" fmla="*/ 333 h 336"/>
                <a:gd name="T30" fmla="*/ 337 w 583"/>
                <a:gd name="T31" fmla="*/ 333 h 336"/>
                <a:gd name="T32" fmla="*/ 423 w 583"/>
                <a:gd name="T33" fmla="*/ 317 h 336"/>
                <a:gd name="T34" fmla="*/ 497 w 583"/>
                <a:gd name="T35" fmla="*/ 286 h 336"/>
                <a:gd name="T36" fmla="*/ 550 w 583"/>
                <a:gd name="T37" fmla="*/ 244 h 336"/>
                <a:gd name="T38" fmla="*/ 578 w 583"/>
                <a:gd name="T39" fmla="*/ 194 h 336"/>
                <a:gd name="T40" fmla="*/ 578 w 583"/>
                <a:gd name="T41" fmla="*/ 14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3" h="336">
                  <a:moveTo>
                    <a:pt x="578" y="142"/>
                  </a:moveTo>
                  <a:cubicBezTo>
                    <a:pt x="573" y="124"/>
                    <a:pt x="564" y="108"/>
                    <a:pt x="550" y="92"/>
                  </a:cubicBezTo>
                  <a:cubicBezTo>
                    <a:pt x="536" y="76"/>
                    <a:pt x="519" y="62"/>
                    <a:pt x="497" y="49"/>
                  </a:cubicBezTo>
                  <a:cubicBezTo>
                    <a:pt x="474" y="37"/>
                    <a:pt x="450" y="26"/>
                    <a:pt x="423" y="18"/>
                  </a:cubicBezTo>
                  <a:cubicBezTo>
                    <a:pt x="396" y="10"/>
                    <a:pt x="366" y="5"/>
                    <a:pt x="337" y="2"/>
                  </a:cubicBezTo>
                  <a:cubicBezTo>
                    <a:pt x="307" y="0"/>
                    <a:pt x="276" y="0"/>
                    <a:pt x="246" y="2"/>
                  </a:cubicBezTo>
                  <a:cubicBezTo>
                    <a:pt x="216" y="5"/>
                    <a:pt x="187" y="10"/>
                    <a:pt x="159" y="18"/>
                  </a:cubicBezTo>
                  <a:cubicBezTo>
                    <a:pt x="133" y="26"/>
                    <a:pt x="108" y="37"/>
                    <a:pt x="86" y="49"/>
                  </a:cubicBezTo>
                  <a:cubicBezTo>
                    <a:pt x="64" y="62"/>
                    <a:pt x="46" y="76"/>
                    <a:pt x="33" y="92"/>
                  </a:cubicBezTo>
                  <a:cubicBezTo>
                    <a:pt x="19" y="108"/>
                    <a:pt x="9" y="124"/>
                    <a:pt x="5" y="142"/>
                  </a:cubicBezTo>
                  <a:cubicBezTo>
                    <a:pt x="0" y="159"/>
                    <a:pt x="0" y="177"/>
                    <a:pt x="5" y="194"/>
                  </a:cubicBezTo>
                  <a:cubicBezTo>
                    <a:pt x="9" y="211"/>
                    <a:pt x="19" y="228"/>
                    <a:pt x="33" y="244"/>
                  </a:cubicBezTo>
                  <a:cubicBezTo>
                    <a:pt x="46" y="259"/>
                    <a:pt x="64" y="274"/>
                    <a:pt x="86" y="286"/>
                  </a:cubicBezTo>
                  <a:cubicBezTo>
                    <a:pt x="108" y="299"/>
                    <a:pt x="133" y="309"/>
                    <a:pt x="159" y="317"/>
                  </a:cubicBezTo>
                  <a:cubicBezTo>
                    <a:pt x="187" y="325"/>
                    <a:pt x="216" y="331"/>
                    <a:pt x="246" y="333"/>
                  </a:cubicBezTo>
                  <a:cubicBezTo>
                    <a:pt x="276" y="336"/>
                    <a:pt x="307" y="336"/>
                    <a:pt x="337" y="333"/>
                  </a:cubicBezTo>
                  <a:cubicBezTo>
                    <a:pt x="366" y="331"/>
                    <a:pt x="396" y="325"/>
                    <a:pt x="423" y="317"/>
                  </a:cubicBezTo>
                  <a:cubicBezTo>
                    <a:pt x="450" y="309"/>
                    <a:pt x="474" y="299"/>
                    <a:pt x="497" y="286"/>
                  </a:cubicBezTo>
                  <a:cubicBezTo>
                    <a:pt x="519" y="274"/>
                    <a:pt x="536" y="259"/>
                    <a:pt x="550" y="244"/>
                  </a:cubicBezTo>
                  <a:cubicBezTo>
                    <a:pt x="564" y="228"/>
                    <a:pt x="573" y="211"/>
                    <a:pt x="578" y="194"/>
                  </a:cubicBezTo>
                  <a:cubicBezTo>
                    <a:pt x="583" y="177"/>
                    <a:pt x="583" y="159"/>
                    <a:pt x="578" y="142"/>
                  </a:cubicBez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2" name="iṡḻíde"/>
            <p:cNvSpPr/>
            <p:nvPr/>
          </p:nvSpPr>
          <p:spPr bwMode="auto">
            <a:xfrm>
              <a:off x="3708401" y="4294188"/>
              <a:ext cx="1917700" cy="95250"/>
            </a:xfrm>
            <a:custGeom>
              <a:avLst/>
              <a:gdLst>
                <a:gd name="T0" fmla="*/ 0 w 1208"/>
                <a:gd name="T1" fmla="*/ 0 h 60"/>
                <a:gd name="T2" fmla="*/ 1208 w 1208"/>
                <a:gd name="T3" fmla="*/ 0 h 60"/>
                <a:gd name="T4" fmla="*/ 1208 w 1208"/>
                <a:gd name="T5" fmla="*/ 60 h 60"/>
                <a:gd name="T6" fmla="*/ 0 w 1208"/>
                <a:gd name="T7" fmla="*/ 58 h 60"/>
                <a:gd name="T8" fmla="*/ 0 w 1208"/>
                <a:gd name="T9" fmla="*/ 0 h 60"/>
              </a:gdLst>
              <a:ahLst/>
              <a:cxnLst>
                <a:cxn ang="0">
                  <a:pos x="T0" y="T1"/>
                </a:cxn>
                <a:cxn ang="0">
                  <a:pos x="T2" y="T3"/>
                </a:cxn>
                <a:cxn ang="0">
                  <a:pos x="T4" y="T5"/>
                </a:cxn>
                <a:cxn ang="0">
                  <a:pos x="T6" y="T7"/>
                </a:cxn>
                <a:cxn ang="0">
                  <a:pos x="T8" y="T9"/>
                </a:cxn>
              </a:cxnLst>
              <a:rect l="0" t="0" r="r" b="b"/>
              <a:pathLst>
                <a:path w="1208" h="60">
                  <a:moveTo>
                    <a:pt x="0" y="0"/>
                  </a:moveTo>
                  <a:lnTo>
                    <a:pt x="1208" y="0"/>
                  </a:lnTo>
                  <a:lnTo>
                    <a:pt x="1208" y="60"/>
                  </a:lnTo>
                  <a:lnTo>
                    <a:pt x="0" y="58"/>
                  </a:lnTo>
                  <a:lnTo>
                    <a:pt x="0" y="0"/>
                  </a:ln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3" name="îṣḻídé"/>
            <p:cNvSpPr/>
            <p:nvPr/>
          </p:nvSpPr>
          <p:spPr bwMode="auto">
            <a:xfrm>
              <a:off x="4230688" y="3746500"/>
              <a:ext cx="434975" cy="547688"/>
            </a:xfrm>
            <a:custGeom>
              <a:avLst/>
              <a:gdLst>
                <a:gd name="T0" fmla="*/ 87 w 132"/>
                <a:gd name="T1" fmla="*/ 0 h 166"/>
                <a:gd name="T2" fmla="*/ 132 w 132"/>
                <a:gd name="T3" fmla="*/ 166 h 166"/>
                <a:gd name="T4" fmla="*/ 0 w 132"/>
                <a:gd name="T5" fmla="*/ 16 h 166"/>
                <a:gd name="T6" fmla="*/ 87 w 132"/>
                <a:gd name="T7" fmla="*/ 0 h 166"/>
              </a:gdLst>
              <a:ahLst/>
              <a:cxnLst>
                <a:cxn ang="0">
                  <a:pos x="T0" y="T1"/>
                </a:cxn>
                <a:cxn ang="0">
                  <a:pos x="T2" y="T3"/>
                </a:cxn>
                <a:cxn ang="0">
                  <a:pos x="T4" y="T5"/>
                </a:cxn>
                <a:cxn ang="0">
                  <a:pos x="T6" y="T7"/>
                </a:cxn>
              </a:cxnLst>
              <a:rect l="0" t="0" r="r" b="b"/>
              <a:pathLst>
                <a:path w="132" h="166">
                  <a:moveTo>
                    <a:pt x="87" y="0"/>
                  </a:moveTo>
                  <a:cubicBezTo>
                    <a:pt x="132" y="166"/>
                    <a:pt x="132" y="166"/>
                    <a:pt x="132" y="166"/>
                  </a:cubicBezTo>
                  <a:cubicBezTo>
                    <a:pt x="0" y="16"/>
                    <a:pt x="0" y="16"/>
                    <a:pt x="0" y="16"/>
                  </a:cubicBezTo>
                  <a:cubicBezTo>
                    <a:pt x="28" y="8"/>
                    <a:pt x="57" y="3"/>
                    <a:pt x="87"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4" name="iśľiḍe"/>
            <p:cNvSpPr/>
            <p:nvPr/>
          </p:nvSpPr>
          <p:spPr bwMode="auto">
            <a:xfrm>
              <a:off x="4516438" y="3736975"/>
              <a:ext cx="301625" cy="557213"/>
            </a:xfrm>
            <a:custGeom>
              <a:avLst/>
              <a:gdLst>
                <a:gd name="T0" fmla="*/ 91 w 91"/>
                <a:gd name="T1" fmla="*/ 3 h 169"/>
                <a:gd name="T2" fmla="*/ 45 w 91"/>
                <a:gd name="T3" fmla="*/ 169 h 169"/>
                <a:gd name="T4" fmla="*/ 45 w 91"/>
                <a:gd name="T5" fmla="*/ 169 h 169"/>
                <a:gd name="T6" fmla="*/ 45 w 91"/>
                <a:gd name="T7" fmla="*/ 169 h 169"/>
                <a:gd name="T8" fmla="*/ 0 w 91"/>
                <a:gd name="T9" fmla="*/ 3 h 169"/>
                <a:gd name="T10" fmla="*/ 91 w 91"/>
                <a:gd name="T11" fmla="*/ 3 h 169"/>
              </a:gdLst>
              <a:ahLst/>
              <a:cxnLst>
                <a:cxn ang="0">
                  <a:pos x="T0" y="T1"/>
                </a:cxn>
                <a:cxn ang="0">
                  <a:pos x="T2" y="T3"/>
                </a:cxn>
                <a:cxn ang="0">
                  <a:pos x="T4" y="T5"/>
                </a:cxn>
                <a:cxn ang="0">
                  <a:pos x="T6" y="T7"/>
                </a:cxn>
                <a:cxn ang="0">
                  <a:pos x="T8" y="T9"/>
                </a:cxn>
                <a:cxn ang="0">
                  <a:pos x="T10" y="T11"/>
                </a:cxn>
              </a:cxnLst>
              <a:rect l="0" t="0" r="r" b="b"/>
              <a:pathLst>
                <a:path w="91" h="169">
                  <a:moveTo>
                    <a:pt x="91" y="3"/>
                  </a:moveTo>
                  <a:cubicBezTo>
                    <a:pt x="45" y="169"/>
                    <a:pt x="45" y="169"/>
                    <a:pt x="45" y="169"/>
                  </a:cubicBezTo>
                  <a:cubicBezTo>
                    <a:pt x="45" y="169"/>
                    <a:pt x="45" y="169"/>
                    <a:pt x="45" y="169"/>
                  </a:cubicBezTo>
                  <a:cubicBezTo>
                    <a:pt x="45" y="169"/>
                    <a:pt x="45" y="169"/>
                    <a:pt x="45" y="169"/>
                  </a:cubicBezTo>
                  <a:cubicBezTo>
                    <a:pt x="0" y="3"/>
                    <a:pt x="0" y="3"/>
                    <a:pt x="0" y="3"/>
                  </a:cubicBezTo>
                  <a:cubicBezTo>
                    <a:pt x="30" y="0"/>
                    <a:pt x="61" y="0"/>
                    <a:pt x="91" y="3"/>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5" name="ïṩ1îḋè"/>
            <p:cNvSpPr/>
            <p:nvPr/>
          </p:nvSpPr>
          <p:spPr bwMode="auto">
            <a:xfrm>
              <a:off x="4665663" y="3746500"/>
              <a:ext cx="434975" cy="547688"/>
            </a:xfrm>
            <a:custGeom>
              <a:avLst/>
              <a:gdLst>
                <a:gd name="T0" fmla="*/ 132 w 132"/>
                <a:gd name="T1" fmla="*/ 16 h 166"/>
                <a:gd name="T2" fmla="*/ 0 w 132"/>
                <a:gd name="T3" fmla="*/ 166 h 166"/>
                <a:gd name="T4" fmla="*/ 46 w 132"/>
                <a:gd name="T5" fmla="*/ 0 h 166"/>
                <a:gd name="T6" fmla="*/ 132 w 132"/>
                <a:gd name="T7" fmla="*/ 16 h 166"/>
              </a:gdLst>
              <a:ahLst/>
              <a:cxnLst>
                <a:cxn ang="0">
                  <a:pos x="T0" y="T1"/>
                </a:cxn>
                <a:cxn ang="0">
                  <a:pos x="T2" y="T3"/>
                </a:cxn>
                <a:cxn ang="0">
                  <a:pos x="T4" y="T5"/>
                </a:cxn>
                <a:cxn ang="0">
                  <a:pos x="T6" y="T7"/>
                </a:cxn>
              </a:cxnLst>
              <a:rect l="0" t="0" r="r" b="b"/>
              <a:pathLst>
                <a:path w="132" h="166">
                  <a:moveTo>
                    <a:pt x="132" y="16"/>
                  </a:moveTo>
                  <a:cubicBezTo>
                    <a:pt x="0" y="166"/>
                    <a:pt x="0" y="166"/>
                    <a:pt x="0" y="166"/>
                  </a:cubicBezTo>
                  <a:cubicBezTo>
                    <a:pt x="46" y="0"/>
                    <a:pt x="46" y="0"/>
                    <a:pt x="46" y="0"/>
                  </a:cubicBezTo>
                  <a:cubicBezTo>
                    <a:pt x="75" y="3"/>
                    <a:pt x="105" y="8"/>
                    <a:pt x="132" y="16"/>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6" name="iṡ1iďé"/>
            <p:cNvSpPr/>
            <p:nvPr/>
          </p:nvSpPr>
          <p:spPr bwMode="auto">
            <a:xfrm>
              <a:off x="4665663" y="4043363"/>
              <a:ext cx="946150" cy="250825"/>
            </a:xfrm>
            <a:custGeom>
              <a:avLst/>
              <a:gdLst>
                <a:gd name="T0" fmla="*/ 259 w 287"/>
                <a:gd name="T1" fmla="*/ 0 h 76"/>
                <a:gd name="T2" fmla="*/ 287 w 287"/>
                <a:gd name="T3" fmla="*/ 49 h 76"/>
                <a:gd name="T4" fmla="*/ 0 w 287"/>
                <a:gd name="T5" fmla="*/ 76 h 76"/>
                <a:gd name="T6" fmla="*/ 0 w 287"/>
                <a:gd name="T7" fmla="*/ 76 h 76"/>
                <a:gd name="T8" fmla="*/ 0 w 287"/>
                <a:gd name="T9" fmla="*/ 76 h 76"/>
                <a:gd name="T10" fmla="*/ 259 w 287"/>
                <a:gd name="T11" fmla="*/ 0 h 76"/>
              </a:gdLst>
              <a:ahLst/>
              <a:cxnLst>
                <a:cxn ang="0">
                  <a:pos x="T0" y="T1"/>
                </a:cxn>
                <a:cxn ang="0">
                  <a:pos x="T2" y="T3"/>
                </a:cxn>
                <a:cxn ang="0">
                  <a:pos x="T4" y="T5"/>
                </a:cxn>
                <a:cxn ang="0">
                  <a:pos x="T6" y="T7"/>
                </a:cxn>
                <a:cxn ang="0">
                  <a:pos x="T8" y="T9"/>
                </a:cxn>
                <a:cxn ang="0">
                  <a:pos x="T10" y="T11"/>
                </a:cxn>
              </a:cxnLst>
              <a:rect l="0" t="0" r="r" b="b"/>
              <a:pathLst>
                <a:path w="287" h="76">
                  <a:moveTo>
                    <a:pt x="259" y="0"/>
                  </a:moveTo>
                  <a:cubicBezTo>
                    <a:pt x="273" y="15"/>
                    <a:pt x="282" y="32"/>
                    <a:pt x="287" y="49"/>
                  </a:cubicBezTo>
                  <a:cubicBezTo>
                    <a:pt x="0" y="76"/>
                    <a:pt x="0" y="76"/>
                    <a:pt x="0" y="76"/>
                  </a:cubicBezTo>
                  <a:cubicBezTo>
                    <a:pt x="0" y="76"/>
                    <a:pt x="0" y="76"/>
                    <a:pt x="0" y="76"/>
                  </a:cubicBezTo>
                  <a:cubicBezTo>
                    <a:pt x="0" y="76"/>
                    <a:pt x="0" y="76"/>
                    <a:pt x="0" y="76"/>
                  </a:cubicBezTo>
                  <a:lnTo>
                    <a:pt x="259"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7" name="îṣľíḑé"/>
            <p:cNvSpPr/>
            <p:nvPr/>
          </p:nvSpPr>
          <p:spPr bwMode="auto">
            <a:xfrm>
              <a:off x="4665663" y="4205288"/>
              <a:ext cx="963613" cy="174625"/>
            </a:xfrm>
            <a:custGeom>
              <a:avLst/>
              <a:gdLst>
                <a:gd name="T0" fmla="*/ 287 w 292"/>
                <a:gd name="T1" fmla="*/ 0 h 53"/>
                <a:gd name="T2" fmla="*/ 287 w 292"/>
                <a:gd name="T3" fmla="*/ 53 h 53"/>
                <a:gd name="T4" fmla="*/ 0 w 292"/>
                <a:gd name="T5" fmla="*/ 27 h 53"/>
                <a:gd name="T6" fmla="*/ 287 w 292"/>
                <a:gd name="T7" fmla="*/ 0 h 53"/>
              </a:gdLst>
              <a:ahLst/>
              <a:cxnLst>
                <a:cxn ang="0">
                  <a:pos x="T0" y="T1"/>
                </a:cxn>
                <a:cxn ang="0">
                  <a:pos x="T2" y="T3"/>
                </a:cxn>
                <a:cxn ang="0">
                  <a:pos x="T4" y="T5"/>
                </a:cxn>
                <a:cxn ang="0">
                  <a:pos x="T6" y="T7"/>
                </a:cxn>
              </a:cxnLst>
              <a:rect l="0" t="0" r="r" b="b"/>
              <a:pathLst>
                <a:path w="292" h="53">
                  <a:moveTo>
                    <a:pt x="287" y="0"/>
                  </a:moveTo>
                  <a:cubicBezTo>
                    <a:pt x="292" y="18"/>
                    <a:pt x="292" y="35"/>
                    <a:pt x="287" y="53"/>
                  </a:cubicBezTo>
                  <a:cubicBezTo>
                    <a:pt x="0" y="27"/>
                    <a:pt x="0" y="27"/>
                    <a:pt x="0" y="27"/>
                  </a:cubicBezTo>
                  <a:lnTo>
                    <a:pt x="287"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8" name="îṣ1iḋè"/>
            <p:cNvSpPr/>
            <p:nvPr/>
          </p:nvSpPr>
          <p:spPr bwMode="auto">
            <a:xfrm>
              <a:off x="4665663" y="4294188"/>
              <a:ext cx="946150" cy="250825"/>
            </a:xfrm>
            <a:custGeom>
              <a:avLst/>
              <a:gdLst>
                <a:gd name="T0" fmla="*/ 287 w 287"/>
                <a:gd name="T1" fmla="*/ 26 h 76"/>
                <a:gd name="T2" fmla="*/ 259 w 287"/>
                <a:gd name="T3" fmla="*/ 76 h 76"/>
                <a:gd name="T4" fmla="*/ 0 w 287"/>
                <a:gd name="T5" fmla="*/ 0 h 76"/>
                <a:gd name="T6" fmla="*/ 287 w 287"/>
                <a:gd name="T7" fmla="*/ 26 h 76"/>
              </a:gdLst>
              <a:ahLst/>
              <a:cxnLst>
                <a:cxn ang="0">
                  <a:pos x="T0" y="T1"/>
                </a:cxn>
                <a:cxn ang="0">
                  <a:pos x="T2" y="T3"/>
                </a:cxn>
                <a:cxn ang="0">
                  <a:pos x="T4" y="T5"/>
                </a:cxn>
                <a:cxn ang="0">
                  <a:pos x="T6" y="T7"/>
                </a:cxn>
              </a:cxnLst>
              <a:rect l="0" t="0" r="r" b="b"/>
              <a:pathLst>
                <a:path w="287" h="76">
                  <a:moveTo>
                    <a:pt x="287" y="26"/>
                  </a:moveTo>
                  <a:cubicBezTo>
                    <a:pt x="282" y="43"/>
                    <a:pt x="273" y="60"/>
                    <a:pt x="259" y="76"/>
                  </a:cubicBezTo>
                  <a:cubicBezTo>
                    <a:pt x="0" y="0"/>
                    <a:pt x="0" y="0"/>
                    <a:pt x="0" y="0"/>
                  </a:cubicBezTo>
                  <a:lnTo>
                    <a:pt x="287" y="2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69" name="iṥḻïďè"/>
            <p:cNvSpPr/>
            <p:nvPr/>
          </p:nvSpPr>
          <p:spPr bwMode="auto">
            <a:xfrm>
              <a:off x="4665663" y="4294188"/>
              <a:ext cx="854075" cy="388938"/>
            </a:xfrm>
            <a:custGeom>
              <a:avLst/>
              <a:gdLst>
                <a:gd name="T0" fmla="*/ 259 w 259"/>
                <a:gd name="T1" fmla="*/ 76 h 118"/>
                <a:gd name="T2" fmla="*/ 206 w 259"/>
                <a:gd name="T3" fmla="*/ 118 h 118"/>
                <a:gd name="T4" fmla="*/ 0 w 259"/>
                <a:gd name="T5" fmla="*/ 0 h 118"/>
                <a:gd name="T6" fmla="*/ 0 w 259"/>
                <a:gd name="T7" fmla="*/ 0 h 118"/>
                <a:gd name="T8" fmla="*/ 0 w 259"/>
                <a:gd name="T9" fmla="*/ 0 h 118"/>
                <a:gd name="T10" fmla="*/ 259 w 259"/>
                <a:gd name="T11" fmla="*/ 76 h 118"/>
              </a:gdLst>
              <a:ahLst/>
              <a:cxnLst>
                <a:cxn ang="0">
                  <a:pos x="T0" y="T1"/>
                </a:cxn>
                <a:cxn ang="0">
                  <a:pos x="T2" y="T3"/>
                </a:cxn>
                <a:cxn ang="0">
                  <a:pos x="T4" y="T5"/>
                </a:cxn>
                <a:cxn ang="0">
                  <a:pos x="T6" y="T7"/>
                </a:cxn>
                <a:cxn ang="0">
                  <a:pos x="T8" y="T9"/>
                </a:cxn>
                <a:cxn ang="0">
                  <a:pos x="T10" y="T11"/>
                </a:cxn>
              </a:cxnLst>
              <a:rect l="0" t="0" r="r" b="b"/>
              <a:pathLst>
                <a:path w="259" h="118">
                  <a:moveTo>
                    <a:pt x="259" y="76"/>
                  </a:moveTo>
                  <a:cubicBezTo>
                    <a:pt x="245" y="91"/>
                    <a:pt x="228" y="105"/>
                    <a:pt x="206" y="118"/>
                  </a:cubicBezTo>
                  <a:cubicBezTo>
                    <a:pt x="0" y="0"/>
                    <a:pt x="0" y="0"/>
                    <a:pt x="0" y="0"/>
                  </a:cubicBezTo>
                  <a:cubicBezTo>
                    <a:pt x="0" y="0"/>
                    <a:pt x="0" y="0"/>
                    <a:pt x="0" y="0"/>
                  </a:cubicBezTo>
                  <a:cubicBezTo>
                    <a:pt x="0" y="0"/>
                    <a:pt x="0" y="0"/>
                    <a:pt x="0" y="0"/>
                  </a:cubicBezTo>
                  <a:lnTo>
                    <a:pt x="259"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0" name="ïṥ1iḓê"/>
            <p:cNvSpPr/>
            <p:nvPr/>
          </p:nvSpPr>
          <p:spPr bwMode="auto">
            <a:xfrm>
              <a:off x="4665663" y="4294188"/>
              <a:ext cx="434975" cy="544513"/>
            </a:xfrm>
            <a:custGeom>
              <a:avLst/>
              <a:gdLst>
                <a:gd name="T0" fmla="*/ 0 w 132"/>
                <a:gd name="T1" fmla="*/ 0 h 165"/>
                <a:gd name="T2" fmla="*/ 132 w 132"/>
                <a:gd name="T3" fmla="*/ 149 h 165"/>
                <a:gd name="T4" fmla="*/ 46 w 132"/>
                <a:gd name="T5" fmla="*/ 165 h 165"/>
                <a:gd name="T6" fmla="*/ 0 w 132"/>
                <a:gd name="T7" fmla="*/ 0 h 165"/>
              </a:gdLst>
              <a:ahLst/>
              <a:cxnLst>
                <a:cxn ang="0">
                  <a:pos x="T0" y="T1"/>
                </a:cxn>
                <a:cxn ang="0">
                  <a:pos x="T2" y="T3"/>
                </a:cxn>
                <a:cxn ang="0">
                  <a:pos x="T4" y="T5"/>
                </a:cxn>
                <a:cxn ang="0">
                  <a:pos x="T6" y="T7"/>
                </a:cxn>
              </a:cxnLst>
              <a:rect l="0" t="0" r="r" b="b"/>
              <a:pathLst>
                <a:path w="132" h="165">
                  <a:moveTo>
                    <a:pt x="0" y="0"/>
                  </a:moveTo>
                  <a:cubicBezTo>
                    <a:pt x="132" y="149"/>
                    <a:pt x="132" y="149"/>
                    <a:pt x="132" y="149"/>
                  </a:cubicBezTo>
                  <a:cubicBezTo>
                    <a:pt x="105" y="157"/>
                    <a:pt x="75" y="162"/>
                    <a:pt x="46" y="165"/>
                  </a:cubicBezTo>
                  <a:cubicBezTo>
                    <a:pt x="0" y="0"/>
                    <a:pt x="0" y="0"/>
                    <a:pt x="0"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1" name="îṡlîḋé"/>
            <p:cNvSpPr/>
            <p:nvPr/>
          </p:nvSpPr>
          <p:spPr bwMode="auto">
            <a:xfrm>
              <a:off x="4516438" y="4294188"/>
              <a:ext cx="301625" cy="554038"/>
            </a:xfrm>
            <a:custGeom>
              <a:avLst/>
              <a:gdLst>
                <a:gd name="T0" fmla="*/ 45 w 91"/>
                <a:gd name="T1" fmla="*/ 0 h 168"/>
                <a:gd name="T2" fmla="*/ 91 w 91"/>
                <a:gd name="T3" fmla="*/ 165 h 168"/>
                <a:gd name="T4" fmla="*/ 0 w 91"/>
                <a:gd name="T5" fmla="*/ 165 h 168"/>
                <a:gd name="T6" fmla="*/ 45 w 91"/>
                <a:gd name="T7" fmla="*/ 0 h 168"/>
              </a:gdLst>
              <a:ahLst/>
              <a:cxnLst>
                <a:cxn ang="0">
                  <a:pos x="T0" y="T1"/>
                </a:cxn>
                <a:cxn ang="0">
                  <a:pos x="T2" y="T3"/>
                </a:cxn>
                <a:cxn ang="0">
                  <a:pos x="T4" y="T5"/>
                </a:cxn>
                <a:cxn ang="0">
                  <a:pos x="T6" y="T7"/>
                </a:cxn>
              </a:cxnLst>
              <a:rect l="0" t="0" r="r" b="b"/>
              <a:pathLst>
                <a:path w="91" h="168">
                  <a:moveTo>
                    <a:pt x="45" y="0"/>
                  </a:moveTo>
                  <a:cubicBezTo>
                    <a:pt x="91" y="165"/>
                    <a:pt x="91" y="165"/>
                    <a:pt x="91" y="165"/>
                  </a:cubicBezTo>
                  <a:cubicBezTo>
                    <a:pt x="61" y="168"/>
                    <a:pt x="30" y="168"/>
                    <a:pt x="0" y="165"/>
                  </a:cubicBezTo>
                  <a:lnTo>
                    <a:pt x="4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2" name="iṥḷíḑè"/>
            <p:cNvSpPr/>
            <p:nvPr/>
          </p:nvSpPr>
          <p:spPr bwMode="auto">
            <a:xfrm>
              <a:off x="4230688" y="4294188"/>
              <a:ext cx="434975" cy="544513"/>
            </a:xfrm>
            <a:custGeom>
              <a:avLst/>
              <a:gdLst>
                <a:gd name="T0" fmla="*/ 132 w 132"/>
                <a:gd name="T1" fmla="*/ 0 h 165"/>
                <a:gd name="T2" fmla="*/ 132 w 132"/>
                <a:gd name="T3" fmla="*/ 0 h 165"/>
                <a:gd name="T4" fmla="*/ 87 w 132"/>
                <a:gd name="T5" fmla="*/ 165 h 165"/>
                <a:gd name="T6" fmla="*/ 0 w 132"/>
                <a:gd name="T7" fmla="*/ 149 h 165"/>
                <a:gd name="T8" fmla="*/ 132 w 132"/>
                <a:gd name="T9" fmla="*/ 0 h 165"/>
              </a:gdLst>
              <a:ahLst/>
              <a:cxnLst>
                <a:cxn ang="0">
                  <a:pos x="T0" y="T1"/>
                </a:cxn>
                <a:cxn ang="0">
                  <a:pos x="T2" y="T3"/>
                </a:cxn>
                <a:cxn ang="0">
                  <a:pos x="T4" y="T5"/>
                </a:cxn>
                <a:cxn ang="0">
                  <a:pos x="T6" y="T7"/>
                </a:cxn>
                <a:cxn ang="0">
                  <a:pos x="T8" y="T9"/>
                </a:cxn>
              </a:cxnLst>
              <a:rect l="0" t="0" r="r" b="b"/>
              <a:pathLst>
                <a:path w="132" h="165">
                  <a:moveTo>
                    <a:pt x="132" y="0"/>
                  </a:moveTo>
                  <a:cubicBezTo>
                    <a:pt x="132" y="0"/>
                    <a:pt x="132" y="0"/>
                    <a:pt x="132" y="0"/>
                  </a:cubicBezTo>
                  <a:cubicBezTo>
                    <a:pt x="87" y="165"/>
                    <a:pt x="87" y="165"/>
                    <a:pt x="87" y="165"/>
                  </a:cubicBezTo>
                  <a:cubicBezTo>
                    <a:pt x="57" y="162"/>
                    <a:pt x="28" y="157"/>
                    <a:pt x="0" y="149"/>
                  </a:cubicBezTo>
                  <a:lnTo>
                    <a:pt x="132"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3" name="iŝļïḍê"/>
            <p:cNvSpPr/>
            <p:nvPr/>
          </p:nvSpPr>
          <p:spPr bwMode="auto">
            <a:xfrm>
              <a:off x="3989388" y="4294188"/>
              <a:ext cx="676275" cy="490538"/>
            </a:xfrm>
            <a:custGeom>
              <a:avLst/>
              <a:gdLst>
                <a:gd name="T0" fmla="*/ 205 w 205"/>
                <a:gd name="T1" fmla="*/ 0 h 149"/>
                <a:gd name="T2" fmla="*/ 73 w 205"/>
                <a:gd name="T3" fmla="*/ 149 h 149"/>
                <a:gd name="T4" fmla="*/ 0 w 205"/>
                <a:gd name="T5" fmla="*/ 118 h 149"/>
                <a:gd name="T6" fmla="*/ 205 w 205"/>
                <a:gd name="T7" fmla="*/ 0 h 149"/>
              </a:gdLst>
              <a:ahLst/>
              <a:cxnLst>
                <a:cxn ang="0">
                  <a:pos x="T0" y="T1"/>
                </a:cxn>
                <a:cxn ang="0">
                  <a:pos x="T2" y="T3"/>
                </a:cxn>
                <a:cxn ang="0">
                  <a:pos x="T4" y="T5"/>
                </a:cxn>
                <a:cxn ang="0">
                  <a:pos x="T6" y="T7"/>
                </a:cxn>
              </a:cxnLst>
              <a:rect l="0" t="0" r="r" b="b"/>
              <a:pathLst>
                <a:path w="205" h="149">
                  <a:moveTo>
                    <a:pt x="205" y="0"/>
                  </a:moveTo>
                  <a:cubicBezTo>
                    <a:pt x="73" y="149"/>
                    <a:pt x="73" y="149"/>
                    <a:pt x="73" y="149"/>
                  </a:cubicBezTo>
                  <a:cubicBezTo>
                    <a:pt x="47" y="141"/>
                    <a:pt x="22" y="131"/>
                    <a:pt x="0" y="118"/>
                  </a:cubicBezTo>
                  <a:lnTo>
                    <a:pt x="205"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4" name="iŝlîḍé"/>
            <p:cNvSpPr/>
            <p:nvPr/>
          </p:nvSpPr>
          <p:spPr bwMode="auto">
            <a:xfrm>
              <a:off x="3722688" y="4294188"/>
              <a:ext cx="942975" cy="250825"/>
            </a:xfrm>
            <a:custGeom>
              <a:avLst/>
              <a:gdLst>
                <a:gd name="T0" fmla="*/ 286 w 286"/>
                <a:gd name="T1" fmla="*/ 0 h 76"/>
                <a:gd name="T2" fmla="*/ 28 w 286"/>
                <a:gd name="T3" fmla="*/ 76 h 76"/>
                <a:gd name="T4" fmla="*/ 0 w 286"/>
                <a:gd name="T5" fmla="*/ 26 h 76"/>
                <a:gd name="T6" fmla="*/ 286 w 286"/>
                <a:gd name="T7" fmla="*/ 0 h 76"/>
              </a:gdLst>
              <a:ahLst/>
              <a:cxnLst>
                <a:cxn ang="0">
                  <a:pos x="T0" y="T1"/>
                </a:cxn>
                <a:cxn ang="0">
                  <a:pos x="T2" y="T3"/>
                </a:cxn>
                <a:cxn ang="0">
                  <a:pos x="T4" y="T5"/>
                </a:cxn>
                <a:cxn ang="0">
                  <a:pos x="T6" y="T7"/>
                </a:cxn>
              </a:cxnLst>
              <a:rect l="0" t="0" r="r" b="b"/>
              <a:pathLst>
                <a:path w="286" h="76">
                  <a:moveTo>
                    <a:pt x="286" y="0"/>
                  </a:moveTo>
                  <a:cubicBezTo>
                    <a:pt x="28" y="76"/>
                    <a:pt x="28" y="76"/>
                    <a:pt x="28" y="76"/>
                  </a:cubicBezTo>
                  <a:cubicBezTo>
                    <a:pt x="14" y="60"/>
                    <a:pt x="4" y="43"/>
                    <a:pt x="0" y="26"/>
                  </a:cubicBezTo>
                  <a:lnTo>
                    <a:pt x="28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5" name="í$ļîḋè"/>
            <p:cNvSpPr/>
            <p:nvPr/>
          </p:nvSpPr>
          <p:spPr bwMode="auto">
            <a:xfrm>
              <a:off x="3705226" y="4205288"/>
              <a:ext cx="960438" cy="174625"/>
            </a:xfrm>
            <a:custGeom>
              <a:avLst/>
              <a:gdLst>
                <a:gd name="T0" fmla="*/ 291 w 291"/>
                <a:gd name="T1" fmla="*/ 27 h 53"/>
                <a:gd name="T2" fmla="*/ 5 w 291"/>
                <a:gd name="T3" fmla="*/ 53 h 53"/>
                <a:gd name="T4" fmla="*/ 5 w 291"/>
                <a:gd name="T5" fmla="*/ 0 h 53"/>
                <a:gd name="T6" fmla="*/ 291 w 291"/>
                <a:gd name="T7" fmla="*/ 27 h 53"/>
              </a:gdLst>
              <a:ahLst/>
              <a:cxnLst>
                <a:cxn ang="0">
                  <a:pos x="T0" y="T1"/>
                </a:cxn>
                <a:cxn ang="0">
                  <a:pos x="T2" y="T3"/>
                </a:cxn>
                <a:cxn ang="0">
                  <a:pos x="T4" y="T5"/>
                </a:cxn>
                <a:cxn ang="0">
                  <a:pos x="T6" y="T7"/>
                </a:cxn>
              </a:cxnLst>
              <a:rect l="0" t="0" r="r" b="b"/>
              <a:pathLst>
                <a:path w="291" h="53">
                  <a:moveTo>
                    <a:pt x="291" y="27"/>
                  </a:moveTo>
                  <a:cubicBezTo>
                    <a:pt x="5" y="53"/>
                    <a:pt x="5" y="53"/>
                    <a:pt x="5" y="53"/>
                  </a:cubicBezTo>
                  <a:cubicBezTo>
                    <a:pt x="0" y="35"/>
                    <a:pt x="0" y="18"/>
                    <a:pt x="5" y="0"/>
                  </a:cubicBezTo>
                  <a:lnTo>
                    <a:pt x="291" y="27"/>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6" name="íṥḷîďè"/>
            <p:cNvSpPr/>
            <p:nvPr/>
          </p:nvSpPr>
          <p:spPr bwMode="auto">
            <a:xfrm>
              <a:off x="3722688" y="4043363"/>
              <a:ext cx="942975" cy="250825"/>
            </a:xfrm>
            <a:custGeom>
              <a:avLst/>
              <a:gdLst>
                <a:gd name="T0" fmla="*/ 286 w 286"/>
                <a:gd name="T1" fmla="*/ 76 h 76"/>
                <a:gd name="T2" fmla="*/ 286 w 286"/>
                <a:gd name="T3" fmla="*/ 76 h 76"/>
                <a:gd name="T4" fmla="*/ 286 w 286"/>
                <a:gd name="T5" fmla="*/ 76 h 76"/>
                <a:gd name="T6" fmla="*/ 0 w 286"/>
                <a:gd name="T7" fmla="*/ 49 h 76"/>
                <a:gd name="T8" fmla="*/ 28 w 286"/>
                <a:gd name="T9" fmla="*/ 0 h 76"/>
                <a:gd name="T10" fmla="*/ 286 w 286"/>
                <a:gd name="T11" fmla="*/ 76 h 76"/>
              </a:gdLst>
              <a:ahLst/>
              <a:cxnLst>
                <a:cxn ang="0">
                  <a:pos x="T0" y="T1"/>
                </a:cxn>
                <a:cxn ang="0">
                  <a:pos x="T2" y="T3"/>
                </a:cxn>
                <a:cxn ang="0">
                  <a:pos x="T4" y="T5"/>
                </a:cxn>
                <a:cxn ang="0">
                  <a:pos x="T6" y="T7"/>
                </a:cxn>
                <a:cxn ang="0">
                  <a:pos x="T8" y="T9"/>
                </a:cxn>
                <a:cxn ang="0">
                  <a:pos x="T10" y="T11"/>
                </a:cxn>
              </a:cxnLst>
              <a:rect l="0" t="0" r="r" b="b"/>
              <a:pathLst>
                <a:path w="286" h="76">
                  <a:moveTo>
                    <a:pt x="286" y="76"/>
                  </a:moveTo>
                  <a:cubicBezTo>
                    <a:pt x="286" y="76"/>
                    <a:pt x="286" y="76"/>
                    <a:pt x="286" y="76"/>
                  </a:cubicBezTo>
                  <a:cubicBezTo>
                    <a:pt x="286" y="76"/>
                    <a:pt x="286" y="76"/>
                    <a:pt x="286" y="76"/>
                  </a:cubicBezTo>
                  <a:cubicBezTo>
                    <a:pt x="0" y="49"/>
                    <a:pt x="0" y="49"/>
                    <a:pt x="0" y="49"/>
                  </a:cubicBezTo>
                  <a:cubicBezTo>
                    <a:pt x="4" y="32"/>
                    <a:pt x="14" y="15"/>
                    <a:pt x="28" y="0"/>
                  </a:cubicBezTo>
                  <a:lnTo>
                    <a:pt x="286" y="76"/>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7" name="í$lídé"/>
            <p:cNvSpPr/>
            <p:nvPr/>
          </p:nvSpPr>
          <p:spPr bwMode="auto">
            <a:xfrm>
              <a:off x="3814763" y="3902075"/>
              <a:ext cx="850900" cy="392113"/>
            </a:xfrm>
            <a:custGeom>
              <a:avLst/>
              <a:gdLst>
                <a:gd name="T0" fmla="*/ 53 w 258"/>
                <a:gd name="T1" fmla="*/ 0 h 119"/>
                <a:gd name="T2" fmla="*/ 258 w 258"/>
                <a:gd name="T3" fmla="*/ 119 h 119"/>
                <a:gd name="T4" fmla="*/ 0 w 258"/>
                <a:gd name="T5" fmla="*/ 43 h 119"/>
                <a:gd name="T6" fmla="*/ 53 w 258"/>
                <a:gd name="T7" fmla="*/ 0 h 119"/>
              </a:gdLst>
              <a:ahLst/>
              <a:cxnLst>
                <a:cxn ang="0">
                  <a:pos x="T0" y="T1"/>
                </a:cxn>
                <a:cxn ang="0">
                  <a:pos x="T2" y="T3"/>
                </a:cxn>
                <a:cxn ang="0">
                  <a:pos x="T4" y="T5"/>
                </a:cxn>
                <a:cxn ang="0">
                  <a:pos x="T6" y="T7"/>
                </a:cxn>
              </a:cxnLst>
              <a:rect l="0" t="0" r="r" b="b"/>
              <a:pathLst>
                <a:path w="258" h="119">
                  <a:moveTo>
                    <a:pt x="53" y="0"/>
                  </a:moveTo>
                  <a:cubicBezTo>
                    <a:pt x="258" y="119"/>
                    <a:pt x="258" y="119"/>
                    <a:pt x="258" y="119"/>
                  </a:cubicBezTo>
                  <a:cubicBezTo>
                    <a:pt x="0" y="43"/>
                    <a:pt x="0" y="43"/>
                    <a:pt x="0" y="43"/>
                  </a:cubicBezTo>
                  <a:cubicBezTo>
                    <a:pt x="13" y="27"/>
                    <a:pt x="31" y="13"/>
                    <a:pt x="5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8" name="îŝḻîḑe"/>
            <p:cNvSpPr/>
            <p:nvPr/>
          </p:nvSpPr>
          <p:spPr bwMode="auto">
            <a:xfrm>
              <a:off x="4665663" y="3800475"/>
              <a:ext cx="679450" cy="493713"/>
            </a:xfrm>
            <a:custGeom>
              <a:avLst/>
              <a:gdLst>
                <a:gd name="T0" fmla="*/ 206 w 206"/>
                <a:gd name="T1" fmla="*/ 31 h 150"/>
                <a:gd name="T2" fmla="*/ 0 w 206"/>
                <a:gd name="T3" fmla="*/ 150 h 150"/>
                <a:gd name="T4" fmla="*/ 0 w 206"/>
                <a:gd name="T5" fmla="*/ 150 h 150"/>
                <a:gd name="T6" fmla="*/ 0 w 206"/>
                <a:gd name="T7" fmla="*/ 150 h 150"/>
                <a:gd name="T8" fmla="*/ 132 w 206"/>
                <a:gd name="T9" fmla="*/ 0 h 150"/>
                <a:gd name="T10" fmla="*/ 206 w 206"/>
                <a:gd name="T11" fmla="*/ 31 h 150"/>
              </a:gdLst>
              <a:ahLst/>
              <a:cxnLst>
                <a:cxn ang="0">
                  <a:pos x="T0" y="T1"/>
                </a:cxn>
                <a:cxn ang="0">
                  <a:pos x="T2" y="T3"/>
                </a:cxn>
                <a:cxn ang="0">
                  <a:pos x="T4" y="T5"/>
                </a:cxn>
                <a:cxn ang="0">
                  <a:pos x="T6" y="T7"/>
                </a:cxn>
                <a:cxn ang="0">
                  <a:pos x="T8" y="T9"/>
                </a:cxn>
                <a:cxn ang="0">
                  <a:pos x="T10" y="T11"/>
                </a:cxn>
              </a:cxnLst>
              <a:rect l="0" t="0" r="r" b="b"/>
              <a:pathLst>
                <a:path w="206" h="150">
                  <a:moveTo>
                    <a:pt x="206" y="31"/>
                  </a:moveTo>
                  <a:cubicBezTo>
                    <a:pt x="0" y="150"/>
                    <a:pt x="0" y="150"/>
                    <a:pt x="0" y="150"/>
                  </a:cubicBezTo>
                  <a:cubicBezTo>
                    <a:pt x="0" y="150"/>
                    <a:pt x="0" y="150"/>
                    <a:pt x="0" y="150"/>
                  </a:cubicBezTo>
                  <a:cubicBezTo>
                    <a:pt x="0" y="150"/>
                    <a:pt x="0" y="150"/>
                    <a:pt x="0" y="150"/>
                  </a:cubicBezTo>
                  <a:cubicBezTo>
                    <a:pt x="132" y="0"/>
                    <a:pt x="132" y="0"/>
                    <a:pt x="132" y="0"/>
                  </a:cubicBezTo>
                  <a:cubicBezTo>
                    <a:pt x="159" y="8"/>
                    <a:pt x="183" y="18"/>
                    <a:pt x="206" y="31"/>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79" name="ïS1íde"/>
            <p:cNvSpPr/>
            <p:nvPr/>
          </p:nvSpPr>
          <p:spPr bwMode="auto">
            <a:xfrm>
              <a:off x="4665663" y="3902075"/>
              <a:ext cx="854075" cy="392113"/>
            </a:xfrm>
            <a:custGeom>
              <a:avLst/>
              <a:gdLst>
                <a:gd name="T0" fmla="*/ 206 w 259"/>
                <a:gd name="T1" fmla="*/ 0 h 119"/>
                <a:gd name="T2" fmla="*/ 259 w 259"/>
                <a:gd name="T3" fmla="*/ 43 h 119"/>
                <a:gd name="T4" fmla="*/ 0 w 259"/>
                <a:gd name="T5" fmla="*/ 119 h 119"/>
                <a:gd name="T6" fmla="*/ 206 w 259"/>
                <a:gd name="T7" fmla="*/ 0 h 119"/>
              </a:gdLst>
              <a:ahLst/>
              <a:cxnLst>
                <a:cxn ang="0">
                  <a:pos x="T0" y="T1"/>
                </a:cxn>
                <a:cxn ang="0">
                  <a:pos x="T2" y="T3"/>
                </a:cxn>
                <a:cxn ang="0">
                  <a:pos x="T4" y="T5"/>
                </a:cxn>
                <a:cxn ang="0">
                  <a:pos x="T6" y="T7"/>
                </a:cxn>
              </a:cxnLst>
              <a:rect l="0" t="0" r="r" b="b"/>
              <a:pathLst>
                <a:path w="259" h="119">
                  <a:moveTo>
                    <a:pt x="206" y="0"/>
                  </a:moveTo>
                  <a:cubicBezTo>
                    <a:pt x="228" y="13"/>
                    <a:pt x="245" y="27"/>
                    <a:pt x="259" y="43"/>
                  </a:cubicBezTo>
                  <a:cubicBezTo>
                    <a:pt x="0" y="119"/>
                    <a:pt x="0" y="119"/>
                    <a:pt x="0" y="119"/>
                  </a:cubicBezTo>
                  <a:lnTo>
                    <a:pt x="206"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0" name="îšḻîḋe"/>
            <p:cNvSpPr/>
            <p:nvPr/>
          </p:nvSpPr>
          <p:spPr bwMode="auto">
            <a:xfrm>
              <a:off x="3814763" y="4294188"/>
              <a:ext cx="850900" cy="388938"/>
            </a:xfrm>
            <a:custGeom>
              <a:avLst/>
              <a:gdLst>
                <a:gd name="T0" fmla="*/ 258 w 258"/>
                <a:gd name="T1" fmla="*/ 0 h 118"/>
                <a:gd name="T2" fmla="*/ 258 w 258"/>
                <a:gd name="T3" fmla="*/ 0 h 118"/>
                <a:gd name="T4" fmla="*/ 53 w 258"/>
                <a:gd name="T5" fmla="*/ 118 h 118"/>
                <a:gd name="T6" fmla="*/ 0 w 258"/>
                <a:gd name="T7" fmla="*/ 76 h 118"/>
                <a:gd name="T8" fmla="*/ 258 w 258"/>
                <a:gd name="T9" fmla="*/ 0 h 118"/>
              </a:gdLst>
              <a:ahLst/>
              <a:cxnLst>
                <a:cxn ang="0">
                  <a:pos x="T0" y="T1"/>
                </a:cxn>
                <a:cxn ang="0">
                  <a:pos x="T2" y="T3"/>
                </a:cxn>
                <a:cxn ang="0">
                  <a:pos x="T4" y="T5"/>
                </a:cxn>
                <a:cxn ang="0">
                  <a:pos x="T6" y="T7"/>
                </a:cxn>
                <a:cxn ang="0">
                  <a:pos x="T8" y="T9"/>
                </a:cxn>
              </a:cxnLst>
              <a:rect l="0" t="0" r="r" b="b"/>
              <a:pathLst>
                <a:path w="258" h="118">
                  <a:moveTo>
                    <a:pt x="258" y="0"/>
                  </a:moveTo>
                  <a:cubicBezTo>
                    <a:pt x="258" y="0"/>
                    <a:pt x="258" y="0"/>
                    <a:pt x="258" y="0"/>
                  </a:cubicBezTo>
                  <a:cubicBezTo>
                    <a:pt x="53" y="118"/>
                    <a:pt x="53" y="118"/>
                    <a:pt x="53" y="118"/>
                  </a:cubicBezTo>
                  <a:cubicBezTo>
                    <a:pt x="31" y="105"/>
                    <a:pt x="13" y="91"/>
                    <a:pt x="0" y="76"/>
                  </a:cubicBezTo>
                  <a:cubicBezTo>
                    <a:pt x="258" y="0"/>
                    <a:pt x="258" y="0"/>
                    <a:pt x="258"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1" name="iṩľíďe"/>
            <p:cNvSpPr/>
            <p:nvPr/>
          </p:nvSpPr>
          <p:spPr bwMode="auto">
            <a:xfrm>
              <a:off x="3989388" y="3800475"/>
              <a:ext cx="676275" cy="493713"/>
            </a:xfrm>
            <a:custGeom>
              <a:avLst/>
              <a:gdLst>
                <a:gd name="T0" fmla="*/ 73 w 205"/>
                <a:gd name="T1" fmla="*/ 0 h 150"/>
                <a:gd name="T2" fmla="*/ 205 w 205"/>
                <a:gd name="T3" fmla="*/ 150 h 150"/>
                <a:gd name="T4" fmla="*/ 205 w 205"/>
                <a:gd name="T5" fmla="*/ 150 h 150"/>
                <a:gd name="T6" fmla="*/ 205 w 205"/>
                <a:gd name="T7" fmla="*/ 150 h 150"/>
                <a:gd name="T8" fmla="*/ 0 w 205"/>
                <a:gd name="T9" fmla="*/ 31 h 150"/>
                <a:gd name="T10" fmla="*/ 73 w 205"/>
                <a:gd name="T11" fmla="*/ 0 h 150"/>
              </a:gdLst>
              <a:ahLst/>
              <a:cxnLst>
                <a:cxn ang="0">
                  <a:pos x="T0" y="T1"/>
                </a:cxn>
                <a:cxn ang="0">
                  <a:pos x="T2" y="T3"/>
                </a:cxn>
                <a:cxn ang="0">
                  <a:pos x="T4" y="T5"/>
                </a:cxn>
                <a:cxn ang="0">
                  <a:pos x="T6" y="T7"/>
                </a:cxn>
                <a:cxn ang="0">
                  <a:pos x="T8" y="T9"/>
                </a:cxn>
                <a:cxn ang="0">
                  <a:pos x="T10" y="T11"/>
                </a:cxn>
              </a:cxnLst>
              <a:rect l="0" t="0" r="r" b="b"/>
              <a:pathLst>
                <a:path w="205" h="150">
                  <a:moveTo>
                    <a:pt x="73" y="0"/>
                  </a:moveTo>
                  <a:cubicBezTo>
                    <a:pt x="205" y="150"/>
                    <a:pt x="205" y="150"/>
                    <a:pt x="205" y="150"/>
                  </a:cubicBezTo>
                  <a:cubicBezTo>
                    <a:pt x="205" y="150"/>
                    <a:pt x="205" y="150"/>
                    <a:pt x="205" y="150"/>
                  </a:cubicBezTo>
                  <a:cubicBezTo>
                    <a:pt x="205" y="150"/>
                    <a:pt x="205" y="150"/>
                    <a:pt x="205" y="150"/>
                  </a:cubicBezTo>
                  <a:cubicBezTo>
                    <a:pt x="0" y="31"/>
                    <a:pt x="0" y="31"/>
                    <a:pt x="0" y="31"/>
                  </a:cubicBezTo>
                  <a:cubicBezTo>
                    <a:pt x="22" y="18"/>
                    <a:pt x="47" y="8"/>
                    <a:pt x="73" y="0"/>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2" name="îṣḻíḑè"/>
            <p:cNvSpPr/>
            <p:nvPr/>
          </p:nvSpPr>
          <p:spPr bwMode="auto">
            <a:xfrm>
              <a:off x="4665663" y="4294188"/>
              <a:ext cx="679450" cy="490538"/>
            </a:xfrm>
            <a:custGeom>
              <a:avLst/>
              <a:gdLst>
                <a:gd name="T0" fmla="*/ 0 w 206"/>
                <a:gd name="T1" fmla="*/ 0 h 149"/>
                <a:gd name="T2" fmla="*/ 206 w 206"/>
                <a:gd name="T3" fmla="*/ 118 h 149"/>
                <a:gd name="T4" fmla="*/ 132 w 206"/>
                <a:gd name="T5" fmla="*/ 149 h 149"/>
                <a:gd name="T6" fmla="*/ 0 w 206"/>
                <a:gd name="T7" fmla="*/ 0 h 149"/>
              </a:gdLst>
              <a:ahLst/>
              <a:cxnLst>
                <a:cxn ang="0">
                  <a:pos x="T0" y="T1"/>
                </a:cxn>
                <a:cxn ang="0">
                  <a:pos x="T2" y="T3"/>
                </a:cxn>
                <a:cxn ang="0">
                  <a:pos x="T4" y="T5"/>
                </a:cxn>
                <a:cxn ang="0">
                  <a:pos x="T6" y="T7"/>
                </a:cxn>
              </a:cxnLst>
              <a:rect l="0" t="0" r="r" b="b"/>
              <a:pathLst>
                <a:path w="206" h="149">
                  <a:moveTo>
                    <a:pt x="0" y="0"/>
                  </a:moveTo>
                  <a:cubicBezTo>
                    <a:pt x="206" y="118"/>
                    <a:pt x="206" y="118"/>
                    <a:pt x="206" y="118"/>
                  </a:cubicBezTo>
                  <a:cubicBezTo>
                    <a:pt x="183" y="131"/>
                    <a:pt x="159" y="141"/>
                    <a:pt x="132" y="149"/>
                  </a:cubicBezTo>
                  <a:lnTo>
                    <a:pt x="0" y="0"/>
                  </a:ln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3" name="îŝļîďé"/>
            <p:cNvSpPr/>
            <p:nvPr/>
          </p:nvSpPr>
          <p:spPr bwMode="auto">
            <a:xfrm>
              <a:off x="4559301" y="3625850"/>
              <a:ext cx="473075" cy="328613"/>
            </a:xfrm>
            <a:custGeom>
              <a:avLst/>
              <a:gdLst>
                <a:gd name="T0" fmla="*/ 109 w 143"/>
                <a:gd name="T1" fmla="*/ 100 h 100"/>
                <a:gd name="T2" fmla="*/ 143 w 143"/>
                <a:gd name="T3" fmla="*/ 63 h 100"/>
                <a:gd name="T4" fmla="*/ 65 w 143"/>
                <a:gd name="T5" fmla="*/ 15 h 100"/>
                <a:gd name="T6" fmla="*/ 0 w 143"/>
                <a:gd name="T7" fmla="*/ 50 h 100"/>
                <a:gd name="T8" fmla="*/ 12 w 143"/>
                <a:gd name="T9" fmla="*/ 91 h 100"/>
                <a:gd name="T10" fmla="*/ 109 w 143"/>
                <a:gd name="T11" fmla="*/ 100 h 100"/>
              </a:gdLst>
              <a:ahLst/>
              <a:cxnLst>
                <a:cxn ang="0">
                  <a:pos x="T0" y="T1"/>
                </a:cxn>
                <a:cxn ang="0">
                  <a:pos x="T2" y="T3"/>
                </a:cxn>
                <a:cxn ang="0">
                  <a:pos x="T4" y="T5"/>
                </a:cxn>
                <a:cxn ang="0">
                  <a:pos x="T6" y="T7"/>
                </a:cxn>
                <a:cxn ang="0">
                  <a:pos x="T8" y="T9"/>
                </a:cxn>
                <a:cxn ang="0">
                  <a:pos x="T10" y="T11"/>
                </a:cxn>
              </a:cxnLst>
              <a:rect l="0" t="0" r="r" b="b"/>
              <a:pathLst>
                <a:path w="143" h="100">
                  <a:moveTo>
                    <a:pt x="109" y="100"/>
                  </a:moveTo>
                  <a:cubicBezTo>
                    <a:pt x="143" y="63"/>
                    <a:pt x="143" y="63"/>
                    <a:pt x="143" y="63"/>
                  </a:cubicBezTo>
                  <a:cubicBezTo>
                    <a:pt x="143" y="18"/>
                    <a:pt x="89" y="17"/>
                    <a:pt x="65" y="15"/>
                  </a:cubicBezTo>
                  <a:cubicBezTo>
                    <a:pt x="41" y="13"/>
                    <a:pt x="0" y="0"/>
                    <a:pt x="0" y="50"/>
                  </a:cubicBezTo>
                  <a:cubicBezTo>
                    <a:pt x="12" y="91"/>
                    <a:pt x="12" y="91"/>
                    <a:pt x="12" y="91"/>
                  </a:cubicBezTo>
                  <a:cubicBezTo>
                    <a:pt x="45" y="89"/>
                    <a:pt x="79" y="92"/>
                    <a:pt x="109" y="10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4" name="ïṧļíďe"/>
            <p:cNvSpPr/>
            <p:nvPr/>
          </p:nvSpPr>
          <p:spPr bwMode="auto">
            <a:xfrm>
              <a:off x="4559301" y="3582988"/>
              <a:ext cx="473075" cy="177800"/>
            </a:xfrm>
            <a:custGeom>
              <a:avLst/>
              <a:gdLst>
                <a:gd name="T0" fmla="*/ 109 w 143"/>
                <a:gd name="T1" fmla="*/ 54 h 54"/>
                <a:gd name="T2" fmla="*/ 143 w 143"/>
                <a:gd name="T3" fmla="*/ 17 h 54"/>
                <a:gd name="T4" fmla="*/ 0 w 143"/>
                <a:gd name="T5" fmla="*/ 4 h 54"/>
                <a:gd name="T6" fmla="*/ 12 w 143"/>
                <a:gd name="T7" fmla="*/ 45 h 54"/>
                <a:gd name="T8" fmla="*/ 109 w 143"/>
                <a:gd name="T9" fmla="*/ 54 h 54"/>
              </a:gdLst>
              <a:ahLst/>
              <a:cxnLst>
                <a:cxn ang="0">
                  <a:pos x="T0" y="T1"/>
                </a:cxn>
                <a:cxn ang="0">
                  <a:pos x="T2" y="T3"/>
                </a:cxn>
                <a:cxn ang="0">
                  <a:pos x="T4" y="T5"/>
                </a:cxn>
                <a:cxn ang="0">
                  <a:pos x="T6" y="T7"/>
                </a:cxn>
                <a:cxn ang="0">
                  <a:pos x="T8" y="T9"/>
                </a:cxn>
              </a:cxnLst>
              <a:rect l="0" t="0" r="r" b="b"/>
              <a:pathLst>
                <a:path w="143" h="54">
                  <a:moveTo>
                    <a:pt x="109" y="54"/>
                  </a:moveTo>
                  <a:cubicBezTo>
                    <a:pt x="143" y="17"/>
                    <a:pt x="143" y="17"/>
                    <a:pt x="143" y="17"/>
                  </a:cubicBezTo>
                  <a:cubicBezTo>
                    <a:pt x="98" y="5"/>
                    <a:pt x="49" y="0"/>
                    <a:pt x="0" y="4"/>
                  </a:cubicBezTo>
                  <a:cubicBezTo>
                    <a:pt x="12" y="45"/>
                    <a:pt x="12" y="45"/>
                    <a:pt x="12" y="45"/>
                  </a:cubicBezTo>
                  <a:cubicBezTo>
                    <a:pt x="45" y="43"/>
                    <a:pt x="79" y="46"/>
                    <a:pt x="109" y="54"/>
                  </a:cubicBezTo>
                  <a:close/>
                </a:path>
              </a:pathLst>
            </a:custGeom>
            <a:solidFill>
              <a:srgbClr val="FFDB4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5" name="ísļîdê"/>
            <p:cNvSpPr/>
            <p:nvPr/>
          </p:nvSpPr>
          <p:spPr bwMode="auto">
            <a:xfrm>
              <a:off x="4559301" y="3595688"/>
              <a:ext cx="39688" cy="328613"/>
            </a:xfrm>
            <a:custGeom>
              <a:avLst/>
              <a:gdLst>
                <a:gd name="T0" fmla="*/ 25 w 25"/>
                <a:gd name="T1" fmla="*/ 85 h 207"/>
                <a:gd name="T2" fmla="*/ 25 w 25"/>
                <a:gd name="T3" fmla="*/ 207 h 207"/>
                <a:gd name="T4" fmla="*/ 0 w 25"/>
                <a:gd name="T5" fmla="*/ 122 h 207"/>
                <a:gd name="T6" fmla="*/ 0 w 25"/>
                <a:gd name="T7" fmla="*/ 0 h 207"/>
                <a:gd name="T8" fmla="*/ 25 w 25"/>
                <a:gd name="T9" fmla="*/ 85 h 207"/>
              </a:gdLst>
              <a:ahLst/>
              <a:cxnLst>
                <a:cxn ang="0">
                  <a:pos x="T0" y="T1"/>
                </a:cxn>
                <a:cxn ang="0">
                  <a:pos x="T2" y="T3"/>
                </a:cxn>
                <a:cxn ang="0">
                  <a:pos x="T4" y="T5"/>
                </a:cxn>
                <a:cxn ang="0">
                  <a:pos x="T6" y="T7"/>
                </a:cxn>
                <a:cxn ang="0">
                  <a:pos x="T8" y="T9"/>
                </a:cxn>
              </a:cxnLst>
              <a:rect l="0" t="0" r="r" b="b"/>
              <a:pathLst>
                <a:path w="25" h="207">
                  <a:moveTo>
                    <a:pt x="25" y="85"/>
                  </a:moveTo>
                  <a:lnTo>
                    <a:pt x="25" y="207"/>
                  </a:lnTo>
                  <a:lnTo>
                    <a:pt x="0" y="122"/>
                  </a:lnTo>
                  <a:lnTo>
                    <a:pt x="0" y="0"/>
                  </a:lnTo>
                  <a:lnTo>
                    <a:pt x="25" y="85"/>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6" name="íṧ1idé"/>
            <p:cNvSpPr/>
            <p:nvPr/>
          </p:nvSpPr>
          <p:spPr bwMode="auto">
            <a:xfrm>
              <a:off x="4919663" y="3638550"/>
              <a:ext cx="112713" cy="315913"/>
            </a:xfrm>
            <a:custGeom>
              <a:avLst/>
              <a:gdLst>
                <a:gd name="T0" fmla="*/ 71 w 71"/>
                <a:gd name="T1" fmla="*/ 0 h 199"/>
                <a:gd name="T2" fmla="*/ 0 w 71"/>
                <a:gd name="T3" fmla="*/ 77 h 199"/>
                <a:gd name="T4" fmla="*/ 0 w 71"/>
                <a:gd name="T5" fmla="*/ 199 h 199"/>
                <a:gd name="T6" fmla="*/ 71 w 71"/>
                <a:gd name="T7" fmla="*/ 122 h 199"/>
                <a:gd name="T8" fmla="*/ 71 w 71"/>
                <a:gd name="T9" fmla="*/ 0 h 199"/>
              </a:gdLst>
              <a:ahLst/>
              <a:cxnLst>
                <a:cxn ang="0">
                  <a:pos x="T0" y="T1"/>
                </a:cxn>
                <a:cxn ang="0">
                  <a:pos x="T2" y="T3"/>
                </a:cxn>
                <a:cxn ang="0">
                  <a:pos x="T4" y="T5"/>
                </a:cxn>
                <a:cxn ang="0">
                  <a:pos x="T6" y="T7"/>
                </a:cxn>
                <a:cxn ang="0">
                  <a:pos x="T8" y="T9"/>
                </a:cxn>
              </a:cxnLst>
              <a:rect l="0" t="0" r="r" b="b"/>
              <a:pathLst>
                <a:path w="71" h="199">
                  <a:moveTo>
                    <a:pt x="71" y="0"/>
                  </a:moveTo>
                  <a:lnTo>
                    <a:pt x="0" y="77"/>
                  </a:lnTo>
                  <a:lnTo>
                    <a:pt x="0" y="199"/>
                  </a:lnTo>
                  <a:lnTo>
                    <a:pt x="71" y="122"/>
                  </a:lnTo>
                  <a:lnTo>
                    <a:pt x="71" y="0"/>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7" name="iṡḷïďe"/>
            <p:cNvSpPr/>
            <p:nvPr/>
          </p:nvSpPr>
          <p:spPr bwMode="auto">
            <a:xfrm>
              <a:off x="4975226" y="3760788"/>
              <a:ext cx="442913" cy="342900"/>
            </a:xfrm>
            <a:custGeom>
              <a:avLst/>
              <a:gdLst>
                <a:gd name="T0" fmla="*/ 0 w 134"/>
                <a:gd name="T1" fmla="*/ 5 h 104"/>
                <a:gd name="T2" fmla="*/ 0 w 134"/>
                <a:gd name="T3" fmla="*/ 64 h 104"/>
                <a:gd name="T4" fmla="*/ 39 w 134"/>
                <a:gd name="T5" fmla="*/ 81 h 104"/>
                <a:gd name="T6" fmla="*/ 69 w 134"/>
                <a:gd name="T7" fmla="*/ 104 h 104"/>
                <a:gd name="T8" fmla="*/ 134 w 134"/>
                <a:gd name="T9" fmla="*/ 85 h 104"/>
                <a:gd name="T10" fmla="*/ 91 w 134"/>
                <a:gd name="T11" fmla="*/ 52 h 104"/>
                <a:gd name="T12" fmla="*/ 0 w 134"/>
                <a:gd name="T13" fmla="*/ 5 h 104"/>
              </a:gdLst>
              <a:ahLst/>
              <a:cxnLst>
                <a:cxn ang="0">
                  <a:pos x="T0" y="T1"/>
                </a:cxn>
                <a:cxn ang="0">
                  <a:pos x="T2" y="T3"/>
                </a:cxn>
                <a:cxn ang="0">
                  <a:pos x="T4" y="T5"/>
                </a:cxn>
                <a:cxn ang="0">
                  <a:pos x="T6" y="T7"/>
                </a:cxn>
                <a:cxn ang="0">
                  <a:pos x="T8" y="T9"/>
                </a:cxn>
                <a:cxn ang="0">
                  <a:pos x="T10" y="T11"/>
                </a:cxn>
                <a:cxn ang="0">
                  <a:pos x="T12" y="T13"/>
                </a:cxn>
              </a:cxnLst>
              <a:rect l="0" t="0" r="r" b="b"/>
              <a:pathLst>
                <a:path w="134" h="104">
                  <a:moveTo>
                    <a:pt x="0" y="5"/>
                  </a:moveTo>
                  <a:cubicBezTo>
                    <a:pt x="0" y="64"/>
                    <a:pt x="0" y="64"/>
                    <a:pt x="0" y="64"/>
                  </a:cubicBezTo>
                  <a:cubicBezTo>
                    <a:pt x="14" y="69"/>
                    <a:pt x="27" y="74"/>
                    <a:pt x="39" y="81"/>
                  </a:cubicBezTo>
                  <a:cubicBezTo>
                    <a:pt x="51" y="88"/>
                    <a:pt x="61" y="96"/>
                    <a:pt x="69" y="104"/>
                  </a:cubicBezTo>
                  <a:cubicBezTo>
                    <a:pt x="134" y="85"/>
                    <a:pt x="134" y="85"/>
                    <a:pt x="134" y="85"/>
                  </a:cubicBezTo>
                  <a:cubicBezTo>
                    <a:pt x="123" y="73"/>
                    <a:pt x="108" y="62"/>
                    <a:pt x="91" y="52"/>
                  </a:cubicBezTo>
                  <a:cubicBezTo>
                    <a:pt x="73" y="41"/>
                    <a:pt x="54" y="0"/>
                    <a:pt x="0" y="5"/>
                  </a:cubicBez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8" name="iṩļïḓè"/>
            <p:cNvSpPr/>
            <p:nvPr/>
          </p:nvSpPr>
          <p:spPr bwMode="auto">
            <a:xfrm>
              <a:off x="4975226" y="3651250"/>
              <a:ext cx="442913" cy="257175"/>
            </a:xfrm>
            <a:custGeom>
              <a:avLst/>
              <a:gdLst>
                <a:gd name="T0" fmla="*/ 33 w 134"/>
                <a:gd name="T1" fmla="*/ 0 h 78"/>
                <a:gd name="T2" fmla="*/ 0 w 134"/>
                <a:gd name="T3" fmla="*/ 38 h 78"/>
                <a:gd name="T4" fmla="*/ 39 w 134"/>
                <a:gd name="T5" fmla="*/ 55 h 78"/>
                <a:gd name="T6" fmla="*/ 69 w 134"/>
                <a:gd name="T7" fmla="*/ 78 h 78"/>
                <a:gd name="T8" fmla="*/ 134 w 134"/>
                <a:gd name="T9" fmla="*/ 59 h 78"/>
                <a:gd name="T10" fmla="*/ 91 w 134"/>
                <a:gd name="T11" fmla="*/ 26 h 78"/>
                <a:gd name="T12" fmla="*/ 33 w 134"/>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34" h="78">
                  <a:moveTo>
                    <a:pt x="33" y="0"/>
                  </a:moveTo>
                  <a:cubicBezTo>
                    <a:pt x="0" y="38"/>
                    <a:pt x="0" y="38"/>
                    <a:pt x="0" y="38"/>
                  </a:cubicBezTo>
                  <a:cubicBezTo>
                    <a:pt x="14" y="43"/>
                    <a:pt x="27" y="48"/>
                    <a:pt x="39" y="55"/>
                  </a:cubicBezTo>
                  <a:cubicBezTo>
                    <a:pt x="51" y="62"/>
                    <a:pt x="61" y="70"/>
                    <a:pt x="69" y="78"/>
                  </a:cubicBezTo>
                  <a:cubicBezTo>
                    <a:pt x="134" y="59"/>
                    <a:pt x="134" y="59"/>
                    <a:pt x="134" y="59"/>
                  </a:cubicBezTo>
                  <a:cubicBezTo>
                    <a:pt x="123" y="47"/>
                    <a:pt x="108" y="36"/>
                    <a:pt x="91" y="26"/>
                  </a:cubicBezTo>
                  <a:cubicBezTo>
                    <a:pt x="73" y="15"/>
                    <a:pt x="53" y="7"/>
                    <a:pt x="33" y="0"/>
                  </a:cubicBezTo>
                  <a:close/>
                </a:path>
              </a:pathLst>
            </a:custGeom>
            <a:solidFill>
              <a:srgbClr val="27DE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89" name="íṧ1iḓè"/>
            <p:cNvSpPr/>
            <p:nvPr/>
          </p:nvSpPr>
          <p:spPr bwMode="auto">
            <a:xfrm>
              <a:off x="5203826" y="3846513"/>
              <a:ext cx="214313" cy="257175"/>
            </a:xfrm>
            <a:custGeom>
              <a:avLst/>
              <a:gdLst>
                <a:gd name="T0" fmla="*/ 0 w 135"/>
                <a:gd name="T1" fmla="*/ 39 h 162"/>
                <a:gd name="T2" fmla="*/ 135 w 135"/>
                <a:gd name="T3" fmla="*/ 0 h 162"/>
                <a:gd name="T4" fmla="*/ 135 w 135"/>
                <a:gd name="T5" fmla="*/ 122 h 162"/>
                <a:gd name="T6" fmla="*/ 0 w 135"/>
                <a:gd name="T7" fmla="*/ 162 h 162"/>
                <a:gd name="T8" fmla="*/ 0 w 135"/>
                <a:gd name="T9" fmla="*/ 39 h 162"/>
              </a:gdLst>
              <a:ahLst/>
              <a:cxnLst>
                <a:cxn ang="0">
                  <a:pos x="T0" y="T1"/>
                </a:cxn>
                <a:cxn ang="0">
                  <a:pos x="T2" y="T3"/>
                </a:cxn>
                <a:cxn ang="0">
                  <a:pos x="T4" y="T5"/>
                </a:cxn>
                <a:cxn ang="0">
                  <a:pos x="T6" y="T7"/>
                </a:cxn>
                <a:cxn ang="0">
                  <a:pos x="T8" y="T9"/>
                </a:cxn>
              </a:cxnLst>
              <a:rect l="0" t="0" r="r" b="b"/>
              <a:pathLst>
                <a:path w="135" h="162">
                  <a:moveTo>
                    <a:pt x="0" y="39"/>
                  </a:moveTo>
                  <a:lnTo>
                    <a:pt x="135" y="0"/>
                  </a:lnTo>
                  <a:lnTo>
                    <a:pt x="135" y="122"/>
                  </a:lnTo>
                  <a:lnTo>
                    <a:pt x="0" y="162"/>
                  </a:lnTo>
                  <a:lnTo>
                    <a:pt x="0" y="39"/>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0" name="îṧļídê"/>
            <p:cNvSpPr/>
            <p:nvPr/>
          </p:nvSpPr>
          <p:spPr bwMode="auto">
            <a:xfrm>
              <a:off x="5232401" y="3941763"/>
              <a:ext cx="293688" cy="398463"/>
            </a:xfrm>
            <a:custGeom>
              <a:avLst/>
              <a:gdLst>
                <a:gd name="T0" fmla="*/ 89 w 89"/>
                <a:gd name="T1" fmla="*/ 43 h 121"/>
                <a:gd name="T2" fmla="*/ 67 w 89"/>
                <a:gd name="T3" fmla="*/ 43 h 121"/>
                <a:gd name="T4" fmla="*/ 65 w 89"/>
                <a:gd name="T5" fmla="*/ 39 h 121"/>
                <a:gd name="T6" fmla="*/ 0 w 89"/>
                <a:gd name="T7" fmla="*/ 0 h 121"/>
                <a:gd name="T8" fmla="*/ 0 w 89"/>
                <a:gd name="T9" fmla="*/ 59 h 121"/>
                <a:gd name="T10" fmla="*/ 15 w 89"/>
                <a:gd name="T11" fmla="*/ 115 h 121"/>
                <a:gd name="T12" fmla="*/ 87 w 89"/>
                <a:gd name="T13" fmla="*/ 121 h 121"/>
                <a:gd name="T14" fmla="*/ 89 w 89"/>
                <a:gd name="T15" fmla="*/ 103 h 121"/>
                <a:gd name="T16" fmla="*/ 89 w 89"/>
                <a:gd name="T17" fmla="*/ 103 h 121"/>
                <a:gd name="T18" fmla="*/ 89 w 89"/>
                <a:gd name="T19" fmla="*/ 4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121">
                  <a:moveTo>
                    <a:pt x="89" y="43"/>
                  </a:moveTo>
                  <a:cubicBezTo>
                    <a:pt x="67" y="43"/>
                    <a:pt x="67" y="43"/>
                    <a:pt x="67" y="43"/>
                  </a:cubicBezTo>
                  <a:cubicBezTo>
                    <a:pt x="66" y="41"/>
                    <a:pt x="65" y="40"/>
                    <a:pt x="65" y="39"/>
                  </a:cubicBezTo>
                  <a:cubicBezTo>
                    <a:pt x="0" y="0"/>
                    <a:pt x="0" y="0"/>
                    <a:pt x="0" y="0"/>
                  </a:cubicBezTo>
                  <a:cubicBezTo>
                    <a:pt x="0" y="59"/>
                    <a:pt x="0" y="59"/>
                    <a:pt x="0" y="59"/>
                  </a:cubicBezTo>
                  <a:cubicBezTo>
                    <a:pt x="14" y="76"/>
                    <a:pt x="19" y="96"/>
                    <a:pt x="15" y="115"/>
                  </a:cubicBezTo>
                  <a:cubicBezTo>
                    <a:pt x="87" y="121"/>
                    <a:pt x="87" y="121"/>
                    <a:pt x="87" y="121"/>
                  </a:cubicBezTo>
                  <a:cubicBezTo>
                    <a:pt x="88" y="115"/>
                    <a:pt x="89" y="109"/>
                    <a:pt x="89" y="103"/>
                  </a:cubicBezTo>
                  <a:cubicBezTo>
                    <a:pt x="89" y="103"/>
                    <a:pt x="89" y="103"/>
                    <a:pt x="89" y="103"/>
                  </a:cubicBezTo>
                  <a:lnTo>
                    <a:pt x="89" y="43"/>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1" name="îšļïďê"/>
            <p:cNvSpPr/>
            <p:nvPr/>
          </p:nvSpPr>
          <p:spPr bwMode="auto">
            <a:xfrm>
              <a:off x="5232401" y="3875088"/>
              <a:ext cx="307975" cy="271463"/>
            </a:xfrm>
            <a:custGeom>
              <a:avLst/>
              <a:gdLst>
                <a:gd name="T0" fmla="*/ 15 w 93"/>
                <a:gd name="T1" fmla="*/ 76 h 82"/>
                <a:gd name="T2" fmla="*/ 87 w 93"/>
                <a:gd name="T3" fmla="*/ 82 h 82"/>
                <a:gd name="T4" fmla="*/ 65 w 93"/>
                <a:gd name="T5" fmla="*/ 0 h 82"/>
                <a:gd name="T6" fmla="*/ 0 w 93"/>
                <a:gd name="T7" fmla="*/ 20 h 82"/>
                <a:gd name="T8" fmla="*/ 15 w 93"/>
                <a:gd name="T9" fmla="*/ 76 h 82"/>
              </a:gdLst>
              <a:ahLst/>
              <a:cxnLst>
                <a:cxn ang="0">
                  <a:pos x="T0" y="T1"/>
                </a:cxn>
                <a:cxn ang="0">
                  <a:pos x="T2" y="T3"/>
                </a:cxn>
                <a:cxn ang="0">
                  <a:pos x="T4" y="T5"/>
                </a:cxn>
                <a:cxn ang="0">
                  <a:pos x="T6" y="T7"/>
                </a:cxn>
                <a:cxn ang="0">
                  <a:pos x="T8" y="T9"/>
                </a:cxn>
              </a:cxnLst>
              <a:rect l="0" t="0" r="r" b="b"/>
              <a:pathLst>
                <a:path w="93" h="82">
                  <a:moveTo>
                    <a:pt x="15" y="76"/>
                  </a:moveTo>
                  <a:cubicBezTo>
                    <a:pt x="87" y="82"/>
                    <a:pt x="87" y="82"/>
                    <a:pt x="87" y="82"/>
                  </a:cubicBezTo>
                  <a:cubicBezTo>
                    <a:pt x="93" y="55"/>
                    <a:pt x="85" y="26"/>
                    <a:pt x="65" y="0"/>
                  </a:cubicBezTo>
                  <a:cubicBezTo>
                    <a:pt x="0" y="20"/>
                    <a:pt x="0" y="20"/>
                    <a:pt x="0" y="20"/>
                  </a:cubicBezTo>
                  <a:cubicBezTo>
                    <a:pt x="14" y="37"/>
                    <a:pt x="19" y="57"/>
                    <a:pt x="15" y="76"/>
                  </a:cubicBezTo>
                  <a:close/>
                </a:path>
              </a:pathLst>
            </a:custGeom>
            <a:solidFill>
              <a:srgbClr val="27DE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2" name="íśļïḍè"/>
            <p:cNvSpPr/>
            <p:nvPr/>
          </p:nvSpPr>
          <p:spPr bwMode="auto">
            <a:xfrm>
              <a:off x="5283201" y="4125913"/>
              <a:ext cx="236538" cy="214313"/>
            </a:xfrm>
            <a:custGeom>
              <a:avLst/>
              <a:gdLst>
                <a:gd name="T0" fmla="*/ 149 w 149"/>
                <a:gd name="T1" fmla="*/ 13 h 135"/>
                <a:gd name="T2" fmla="*/ 149 w 149"/>
                <a:gd name="T3" fmla="*/ 135 h 135"/>
                <a:gd name="T4" fmla="*/ 0 w 149"/>
                <a:gd name="T5" fmla="*/ 123 h 135"/>
                <a:gd name="T6" fmla="*/ 0 w 149"/>
                <a:gd name="T7" fmla="*/ 0 h 135"/>
                <a:gd name="T8" fmla="*/ 149 w 149"/>
                <a:gd name="T9" fmla="*/ 13 h 135"/>
              </a:gdLst>
              <a:ahLst/>
              <a:cxnLst>
                <a:cxn ang="0">
                  <a:pos x="T0" y="T1"/>
                </a:cxn>
                <a:cxn ang="0">
                  <a:pos x="T2" y="T3"/>
                </a:cxn>
                <a:cxn ang="0">
                  <a:pos x="T4" y="T5"/>
                </a:cxn>
                <a:cxn ang="0">
                  <a:pos x="T6" y="T7"/>
                </a:cxn>
                <a:cxn ang="0">
                  <a:pos x="T8" y="T9"/>
                </a:cxn>
              </a:cxnLst>
              <a:rect l="0" t="0" r="r" b="b"/>
              <a:pathLst>
                <a:path w="149" h="135">
                  <a:moveTo>
                    <a:pt x="149" y="13"/>
                  </a:moveTo>
                  <a:lnTo>
                    <a:pt x="149" y="135"/>
                  </a:lnTo>
                  <a:lnTo>
                    <a:pt x="0" y="123"/>
                  </a:lnTo>
                  <a:lnTo>
                    <a:pt x="0" y="0"/>
                  </a:lnTo>
                  <a:lnTo>
                    <a:pt x="149" y="13"/>
                  </a:lnTo>
                  <a:close/>
                </a:path>
              </a:pathLst>
            </a:custGeom>
            <a:solidFill>
              <a:srgbClr val="1BBC9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3" name="ïşḻíḋè"/>
            <p:cNvSpPr/>
            <p:nvPr/>
          </p:nvSpPr>
          <p:spPr bwMode="auto">
            <a:xfrm>
              <a:off x="4078288" y="3675063"/>
              <a:ext cx="461963" cy="342900"/>
            </a:xfrm>
            <a:custGeom>
              <a:avLst/>
              <a:gdLst>
                <a:gd name="T0" fmla="*/ 140 w 140"/>
                <a:gd name="T1" fmla="*/ 78 h 104"/>
                <a:gd name="T2" fmla="*/ 140 w 140"/>
                <a:gd name="T3" fmla="*/ 19 h 104"/>
                <a:gd name="T4" fmla="*/ 0 w 140"/>
                <a:gd name="T5" fmla="*/ 74 h 104"/>
                <a:gd name="T6" fmla="*/ 52 w 140"/>
                <a:gd name="T7" fmla="*/ 104 h 104"/>
                <a:gd name="T8" fmla="*/ 140 w 140"/>
                <a:gd name="T9" fmla="*/ 78 h 104"/>
              </a:gdLst>
              <a:ahLst/>
              <a:cxnLst>
                <a:cxn ang="0">
                  <a:pos x="T0" y="T1"/>
                </a:cxn>
                <a:cxn ang="0">
                  <a:pos x="T2" y="T3"/>
                </a:cxn>
                <a:cxn ang="0">
                  <a:pos x="T4" y="T5"/>
                </a:cxn>
                <a:cxn ang="0">
                  <a:pos x="T6" y="T7"/>
                </a:cxn>
                <a:cxn ang="0">
                  <a:pos x="T8" y="T9"/>
                </a:cxn>
              </a:cxnLst>
              <a:rect l="0" t="0" r="r" b="b"/>
              <a:pathLst>
                <a:path w="140" h="104">
                  <a:moveTo>
                    <a:pt x="140" y="78"/>
                  </a:moveTo>
                  <a:cubicBezTo>
                    <a:pt x="140" y="19"/>
                    <a:pt x="140" y="19"/>
                    <a:pt x="140" y="19"/>
                  </a:cubicBezTo>
                  <a:cubicBezTo>
                    <a:pt x="100" y="0"/>
                    <a:pt x="25" y="19"/>
                    <a:pt x="0" y="74"/>
                  </a:cubicBezTo>
                  <a:cubicBezTo>
                    <a:pt x="52" y="104"/>
                    <a:pt x="52" y="104"/>
                    <a:pt x="52" y="104"/>
                  </a:cubicBezTo>
                  <a:cubicBezTo>
                    <a:pt x="76" y="91"/>
                    <a:pt x="107" y="82"/>
                    <a:pt x="140" y="78"/>
                  </a:cubicBez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4" name="îṥľiḋè"/>
            <p:cNvSpPr/>
            <p:nvPr/>
          </p:nvSpPr>
          <p:spPr bwMode="auto">
            <a:xfrm>
              <a:off x="4078288" y="3598863"/>
              <a:ext cx="461963" cy="223838"/>
            </a:xfrm>
            <a:custGeom>
              <a:avLst/>
              <a:gdLst>
                <a:gd name="T0" fmla="*/ 140 w 140"/>
                <a:gd name="T1" fmla="*/ 42 h 68"/>
                <a:gd name="T2" fmla="*/ 129 w 140"/>
                <a:gd name="T3" fmla="*/ 0 h 68"/>
                <a:gd name="T4" fmla="*/ 0 w 140"/>
                <a:gd name="T5" fmla="*/ 38 h 68"/>
                <a:gd name="T6" fmla="*/ 52 w 140"/>
                <a:gd name="T7" fmla="*/ 68 h 68"/>
                <a:gd name="T8" fmla="*/ 140 w 140"/>
                <a:gd name="T9" fmla="*/ 42 h 68"/>
              </a:gdLst>
              <a:ahLst/>
              <a:cxnLst>
                <a:cxn ang="0">
                  <a:pos x="T0" y="T1"/>
                </a:cxn>
                <a:cxn ang="0">
                  <a:pos x="T2" y="T3"/>
                </a:cxn>
                <a:cxn ang="0">
                  <a:pos x="T4" y="T5"/>
                </a:cxn>
                <a:cxn ang="0">
                  <a:pos x="T6" y="T7"/>
                </a:cxn>
                <a:cxn ang="0">
                  <a:pos x="T8" y="T9"/>
                </a:cxn>
              </a:cxnLst>
              <a:rect l="0" t="0" r="r" b="b"/>
              <a:pathLst>
                <a:path w="140" h="68">
                  <a:moveTo>
                    <a:pt x="140" y="42"/>
                  </a:moveTo>
                  <a:cubicBezTo>
                    <a:pt x="129" y="0"/>
                    <a:pt x="129" y="0"/>
                    <a:pt x="129" y="0"/>
                  </a:cubicBezTo>
                  <a:cubicBezTo>
                    <a:pt x="80" y="6"/>
                    <a:pt x="36" y="19"/>
                    <a:pt x="0" y="38"/>
                  </a:cubicBezTo>
                  <a:cubicBezTo>
                    <a:pt x="52" y="68"/>
                    <a:pt x="52" y="68"/>
                    <a:pt x="52" y="68"/>
                  </a:cubicBezTo>
                  <a:cubicBezTo>
                    <a:pt x="76" y="55"/>
                    <a:pt x="107" y="46"/>
                    <a:pt x="140" y="42"/>
                  </a:cubicBez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5" name="ïśḻîḓè"/>
            <p:cNvSpPr/>
            <p:nvPr/>
          </p:nvSpPr>
          <p:spPr bwMode="auto">
            <a:xfrm>
              <a:off x="4078288" y="3724275"/>
              <a:ext cx="171450" cy="293688"/>
            </a:xfrm>
            <a:custGeom>
              <a:avLst/>
              <a:gdLst>
                <a:gd name="T0" fmla="*/ 108 w 108"/>
                <a:gd name="T1" fmla="*/ 62 h 185"/>
                <a:gd name="T2" fmla="*/ 108 w 108"/>
                <a:gd name="T3" fmla="*/ 185 h 185"/>
                <a:gd name="T4" fmla="*/ 0 w 108"/>
                <a:gd name="T5" fmla="*/ 122 h 185"/>
                <a:gd name="T6" fmla="*/ 0 w 108"/>
                <a:gd name="T7" fmla="*/ 0 h 185"/>
                <a:gd name="T8" fmla="*/ 108 w 108"/>
                <a:gd name="T9" fmla="*/ 62 h 185"/>
              </a:gdLst>
              <a:ahLst/>
              <a:cxnLst>
                <a:cxn ang="0">
                  <a:pos x="T0" y="T1"/>
                </a:cxn>
                <a:cxn ang="0">
                  <a:pos x="T2" y="T3"/>
                </a:cxn>
                <a:cxn ang="0">
                  <a:pos x="T4" y="T5"/>
                </a:cxn>
                <a:cxn ang="0">
                  <a:pos x="T6" y="T7"/>
                </a:cxn>
                <a:cxn ang="0">
                  <a:pos x="T8" y="T9"/>
                </a:cxn>
              </a:cxnLst>
              <a:rect l="0" t="0" r="r" b="b"/>
              <a:pathLst>
                <a:path w="108" h="185">
                  <a:moveTo>
                    <a:pt x="108" y="62"/>
                  </a:moveTo>
                  <a:lnTo>
                    <a:pt x="108" y="185"/>
                  </a:lnTo>
                  <a:lnTo>
                    <a:pt x="0" y="122"/>
                  </a:lnTo>
                  <a:lnTo>
                    <a:pt x="0" y="0"/>
                  </a:lnTo>
                  <a:lnTo>
                    <a:pt x="108" y="62"/>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6" name="işľïḋe"/>
            <p:cNvSpPr/>
            <p:nvPr/>
          </p:nvSpPr>
          <p:spPr bwMode="auto">
            <a:xfrm>
              <a:off x="3821113" y="3846513"/>
              <a:ext cx="385763" cy="361950"/>
            </a:xfrm>
            <a:custGeom>
              <a:avLst/>
              <a:gdLst>
                <a:gd name="T0" fmla="*/ 76 w 117"/>
                <a:gd name="T1" fmla="*/ 0 h 110"/>
                <a:gd name="T2" fmla="*/ 66 w 117"/>
                <a:gd name="T3" fmla="*/ 29 h 110"/>
                <a:gd name="T4" fmla="*/ 0 w 117"/>
                <a:gd name="T5" fmla="*/ 103 h 110"/>
                <a:gd name="T6" fmla="*/ 72 w 117"/>
                <a:gd name="T7" fmla="*/ 110 h 110"/>
                <a:gd name="T8" fmla="*/ 117 w 117"/>
                <a:gd name="T9" fmla="*/ 59 h 110"/>
                <a:gd name="T10" fmla="*/ 117 w 117"/>
                <a:gd name="T11" fmla="*/ 0 h 110"/>
                <a:gd name="T12" fmla="*/ 76 w 117"/>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17" h="110">
                  <a:moveTo>
                    <a:pt x="76" y="0"/>
                  </a:moveTo>
                  <a:cubicBezTo>
                    <a:pt x="66" y="29"/>
                    <a:pt x="66" y="29"/>
                    <a:pt x="66" y="29"/>
                  </a:cubicBezTo>
                  <a:cubicBezTo>
                    <a:pt x="31" y="51"/>
                    <a:pt x="9" y="76"/>
                    <a:pt x="0" y="103"/>
                  </a:cubicBezTo>
                  <a:cubicBezTo>
                    <a:pt x="72" y="110"/>
                    <a:pt x="72" y="110"/>
                    <a:pt x="72" y="110"/>
                  </a:cubicBezTo>
                  <a:cubicBezTo>
                    <a:pt x="79" y="91"/>
                    <a:pt x="94" y="74"/>
                    <a:pt x="117" y="59"/>
                  </a:cubicBezTo>
                  <a:cubicBezTo>
                    <a:pt x="117" y="0"/>
                    <a:pt x="117" y="0"/>
                    <a:pt x="117" y="0"/>
                  </a:cubicBezTo>
                  <a:lnTo>
                    <a:pt x="76" y="0"/>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7" name="î$ľîḍè"/>
            <p:cNvSpPr/>
            <p:nvPr/>
          </p:nvSpPr>
          <p:spPr bwMode="auto">
            <a:xfrm>
              <a:off x="3821113" y="3746500"/>
              <a:ext cx="385763" cy="268288"/>
            </a:xfrm>
            <a:custGeom>
              <a:avLst/>
              <a:gdLst>
                <a:gd name="T0" fmla="*/ 117 w 117"/>
                <a:gd name="T1" fmla="*/ 30 h 81"/>
                <a:gd name="T2" fmla="*/ 66 w 117"/>
                <a:gd name="T3" fmla="*/ 0 h 81"/>
                <a:gd name="T4" fmla="*/ 0 w 117"/>
                <a:gd name="T5" fmla="*/ 74 h 81"/>
                <a:gd name="T6" fmla="*/ 72 w 117"/>
                <a:gd name="T7" fmla="*/ 81 h 81"/>
                <a:gd name="T8" fmla="*/ 117 w 117"/>
                <a:gd name="T9" fmla="*/ 30 h 81"/>
              </a:gdLst>
              <a:ahLst/>
              <a:cxnLst>
                <a:cxn ang="0">
                  <a:pos x="T0" y="T1"/>
                </a:cxn>
                <a:cxn ang="0">
                  <a:pos x="T2" y="T3"/>
                </a:cxn>
                <a:cxn ang="0">
                  <a:pos x="T4" y="T5"/>
                </a:cxn>
                <a:cxn ang="0">
                  <a:pos x="T6" y="T7"/>
                </a:cxn>
                <a:cxn ang="0">
                  <a:pos x="T8" y="T9"/>
                </a:cxn>
              </a:cxnLst>
              <a:rect l="0" t="0" r="r" b="b"/>
              <a:pathLst>
                <a:path w="117" h="81">
                  <a:moveTo>
                    <a:pt x="117" y="30"/>
                  </a:moveTo>
                  <a:cubicBezTo>
                    <a:pt x="66" y="0"/>
                    <a:pt x="66" y="0"/>
                    <a:pt x="66" y="0"/>
                  </a:cubicBezTo>
                  <a:cubicBezTo>
                    <a:pt x="31" y="22"/>
                    <a:pt x="9" y="47"/>
                    <a:pt x="0" y="74"/>
                  </a:cubicBezTo>
                  <a:cubicBezTo>
                    <a:pt x="72" y="81"/>
                    <a:pt x="72" y="81"/>
                    <a:pt x="72" y="81"/>
                  </a:cubicBezTo>
                  <a:cubicBezTo>
                    <a:pt x="79" y="63"/>
                    <a:pt x="94" y="45"/>
                    <a:pt x="117" y="30"/>
                  </a:cubicBez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8" name="îṥlîdê"/>
            <p:cNvSpPr/>
            <p:nvPr/>
          </p:nvSpPr>
          <p:spPr bwMode="auto">
            <a:xfrm>
              <a:off x="3821113" y="3990975"/>
              <a:ext cx="238125" cy="217488"/>
            </a:xfrm>
            <a:custGeom>
              <a:avLst/>
              <a:gdLst>
                <a:gd name="T0" fmla="*/ 0 w 150"/>
                <a:gd name="T1" fmla="*/ 0 h 137"/>
                <a:gd name="T2" fmla="*/ 0 w 150"/>
                <a:gd name="T3" fmla="*/ 123 h 137"/>
                <a:gd name="T4" fmla="*/ 150 w 150"/>
                <a:gd name="T5" fmla="*/ 137 h 137"/>
                <a:gd name="T6" fmla="*/ 150 w 150"/>
                <a:gd name="T7" fmla="*/ 15 h 137"/>
                <a:gd name="T8" fmla="*/ 0 w 150"/>
                <a:gd name="T9" fmla="*/ 0 h 137"/>
              </a:gdLst>
              <a:ahLst/>
              <a:cxnLst>
                <a:cxn ang="0">
                  <a:pos x="T0" y="T1"/>
                </a:cxn>
                <a:cxn ang="0">
                  <a:pos x="T2" y="T3"/>
                </a:cxn>
                <a:cxn ang="0">
                  <a:pos x="T4" y="T5"/>
                </a:cxn>
                <a:cxn ang="0">
                  <a:pos x="T6" y="T7"/>
                </a:cxn>
                <a:cxn ang="0">
                  <a:pos x="T8" y="T9"/>
                </a:cxn>
              </a:cxnLst>
              <a:rect l="0" t="0" r="r" b="b"/>
              <a:pathLst>
                <a:path w="150" h="137">
                  <a:moveTo>
                    <a:pt x="0" y="0"/>
                  </a:moveTo>
                  <a:lnTo>
                    <a:pt x="0" y="123"/>
                  </a:lnTo>
                  <a:lnTo>
                    <a:pt x="150" y="137"/>
                  </a:lnTo>
                  <a:lnTo>
                    <a:pt x="150" y="15"/>
                  </a:lnTo>
                  <a:lnTo>
                    <a:pt x="0" y="0"/>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99" name="íSļiḑé"/>
            <p:cNvSpPr/>
            <p:nvPr/>
          </p:nvSpPr>
          <p:spPr bwMode="auto">
            <a:xfrm>
              <a:off x="3808413" y="4040188"/>
              <a:ext cx="293688" cy="452438"/>
            </a:xfrm>
            <a:custGeom>
              <a:avLst/>
              <a:gdLst>
                <a:gd name="T0" fmla="*/ 73 w 89"/>
                <a:gd name="T1" fmla="*/ 61 h 137"/>
                <a:gd name="T2" fmla="*/ 73 w 89"/>
                <a:gd name="T3" fmla="*/ 35 h 137"/>
                <a:gd name="T4" fmla="*/ 73 w 89"/>
                <a:gd name="T5" fmla="*/ 2 h 137"/>
                <a:gd name="T6" fmla="*/ 52 w 89"/>
                <a:gd name="T7" fmla="*/ 0 h 137"/>
                <a:gd name="T8" fmla="*/ 0 w 89"/>
                <a:gd name="T9" fmla="*/ 14 h 137"/>
                <a:gd name="T10" fmla="*/ 0 w 89"/>
                <a:gd name="T11" fmla="*/ 73 h 137"/>
                <a:gd name="T12" fmla="*/ 0 w 89"/>
                <a:gd name="T13" fmla="*/ 73 h 137"/>
                <a:gd name="T14" fmla="*/ 24 w 89"/>
                <a:gd name="T15" fmla="*/ 137 h 137"/>
                <a:gd name="T16" fmla="*/ 89 w 89"/>
                <a:gd name="T17" fmla="*/ 118 h 137"/>
                <a:gd name="T18" fmla="*/ 73 w 89"/>
                <a:gd name="T19" fmla="*/ 6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137">
                  <a:moveTo>
                    <a:pt x="73" y="61"/>
                  </a:moveTo>
                  <a:cubicBezTo>
                    <a:pt x="73" y="35"/>
                    <a:pt x="73" y="35"/>
                    <a:pt x="73" y="35"/>
                  </a:cubicBezTo>
                  <a:cubicBezTo>
                    <a:pt x="73" y="2"/>
                    <a:pt x="73" y="2"/>
                    <a:pt x="73" y="2"/>
                  </a:cubicBezTo>
                  <a:cubicBezTo>
                    <a:pt x="52" y="0"/>
                    <a:pt x="52" y="0"/>
                    <a:pt x="52" y="0"/>
                  </a:cubicBezTo>
                  <a:cubicBezTo>
                    <a:pt x="0" y="14"/>
                    <a:pt x="0" y="14"/>
                    <a:pt x="0" y="14"/>
                  </a:cubicBezTo>
                  <a:cubicBezTo>
                    <a:pt x="0" y="73"/>
                    <a:pt x="0" y="73"/>
                    <a:pt x="0" y="73"/>
                  </a:cubicBezTo>
                  <a:cubicBezTo>
                    <a:pt x="0" y="73"/>
                    <a:pt x="0" y="73"/>
                    <a:pt x="0" y="73"/>
                  </a:cubicBezTo>
                  <a:cubicBezTo>
                    <a:pt x="0" y="95"/>
                    <a:pt x="8" y="117"/>
                    <a:pt x="24" y="137"/>
                  </a:cubicBezTo>
                  <a:cubicBezTo>
                    <a:pt x="89" y="118"/>
                    <a:pt x="89" y="118"/>
                    <a:pt x="89" y="118"/>
                  </a:cubicBezTo>
                  <a:cubicBezTo>
                    <a:pt x="75" y="100"/>
                    <a:pt x="70" y="80"/>
                    <a:pt x="73" y="61"/>
                  </a:cubicBez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0" name="íśḷídé"/>
            <p:cNvSpPr/>
            <p:nvPr/>
          </p:nvSpPr>
          <p:spPr bwMode="auto">
            <a:xfrm>
              <a:off x="3887788" y="4235450"/>
              <a:ext cx="214313" cy="257175"/>
            </a:xfrm>
            <a:custGeom>
              <a:avLst/>
              <a:gdLst>
                <a:gd name="T0" fmla="*/ 0 w 135"/>
                <a:gd name="T1" fmla="*/ 39 h 162"/>
                <a:gd name="T2" fmla="*/ 135 w 135"/>
                <a:gd name="T3" fmla="*/ 0 h 162"/>
                <a:gd name="T4" fmla="*/ 135 w 135"/>
                <a:gd name="T5" fmla="*/ 122 h 162"/>
                <a:gd name="T6" fmla="*/ 0 w 135"/>
                <a:gd name="T7" fmla="*/ 162 h 162"/>
                <a:gd name="T8" fmla="*/ 0 w 135"/>
                <a:gd name="T9" fmla="*/ 39 h 162"/>
              </a:gdLst>
              <a:ahLst/>
              <a:cxnLst>
                <a:cxn ang="0">
                  <a:pos x="T0" y="T1"/>
                </a:cxn>
                <a:cxn ang="0">
                  <a:pos x="T2" y="T3"/>
                </a:cxn>
                <a:cxn ang="0">
                  <a:pos x="T4" y="T5"/>
                </a:cxn>
                <a:cxn ang="0">
                  <a:pos x="T6" y="T7"/>
                </a:cxn>
                <a:cxn ang="0">
                  <a:pos x="T8" y="T9"/>
                </a:cxn>
              </a:cxnLst>
              <a:rect l="0" t="0" r="r" b="b"/>
              <a:pathLst>
                <a:path w="135" h="162">
                  <a:moveTo>
                    <a:pt x="0" y="39"/>
                  </a:moveTo>
                  <a:lnTo>
                    <a:pt x="135" y="0"/>
                  </a:lnTo>
                  <a:lnTo>
                    <a:pt x="135" y="122"/>
                  </a:lnTo>
                  <a:lnTo>
                    <a:pt x="0" y="162"/>
                  </a:lnTo>
                  <a:lnTo>
                    <a:pt x="0" y="39"/>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1" name="ïṣļiḓé"/>
            <p:cNvSpPr/>
            <p:nvPr/>
          </p:nvSpPr>
          <p:spPr bwMode="auto">
            <a:xfrm>
              <a:off x="3794126" y="4027488"/>
              <a:ext cx="307975" cy="269875"/>
            </a:xfrm>
            <a:custGeom>
              <a:avLst/>
              <a:gdLst>
                <a:gd name="T0" fmla="*/ 77 w 93"/>
                <a:gd name="T1" fmla="*/ 6 h 82"/>
                <a:gd name="T2" fmla="*/ 6 w 93"/>
                <a:gd name="T3" fmla="*/ 0 h 82"/>
                <a:gd name="T4" fmla="*/ 28 w 93"/>
                <a:gd name="T5" fmla="*/ 82 h 82"/>
                <a:gd name="T6" fmla="*/ 93 w 93"/>
                <a:gd name="T7" fmla="*/ 63 h 82"/>
                <a:gd name="T8" fmla="*/ 77 w 93"/>
                <a:gd name="T9" fmla="*/ 6 h 82"/>
              </a:gdLst>
              <a:ahLst/>
              <a:cxnLst>
                <a:cxn ang="0">
                  <a:pos x="T0" y="T1"/>
                </a:cxn>
                <a:cxn ang="0">
                  <a:pos x="T2" y="T3"/>
                </a:cxn>
                <a:cxn ang="0">
                  <a:pos x="T4" y="T5"/>
                </a:cxn>
                <a:cxn ang="0">
                  <a:pos x="T6" y="T7"/>
                </a:cxn>
                <a:cxn ang="0">
                  <a:pos x="T8" y="T9"/>
                </a:cxn>
              </a:cxnLst>
              <a:rect l="0" t="0" r="r" b="b"/>
              <a:pathLst>
                <a:path w="93" h="82">
                  <a:moveTo>
                    <a:pt x="77" y="6"/>
                  </a:moveTo>
                  <a:cubicBezTo>
                    <a:pt x="6" y="0"/>
                    <a:pt x="6" y="0"/>
                    <a:pt x="6" y="0"/>
                  </a:cubicBezTo>
                  <a:cubicBezTo>
                    <a:pt x="0" y="27"/>
                    <a:pt x="7" y="56"/>
                    <a:pt x="28" y="82"/>
                  </a:cubicBezTo>
                  <a:cubicBezTo>
                    <a:pt x="93" y="63"/>
                    <a:pt x="93" y="63"/>
                    <a:pt x="93" y="63"/>
                  </a:cubicBezTo>
                  <a:cubicBezTo>
                    <a:pt x="79" y="45"/>
                    <a:pt x="74" y="25"/>
                    <a:pt x="77" y="6"/>
                  </a:cubicBez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2" name="iSļïďe"/>
            <p:cNvSpPr/>
            <p:nvPr/>
          </p:nvSpPr>
          <p:spPr bwMode="auto">
            <a:xfrm>
              <a:off x="4154488" y="4086225"/>
              <a:ext cx="1025525" cy="520700"/>
            </a:xfrm>
            <a:custGeom>
              <a:avLst/>
              <a:gdLst>
                <a:gd name="T0" fmla="*/ 45 w 311"/>
                <a:gd name="T1" fmla="*/ 123 h 158"/>
                <a:gd name="T2" fmla="*/ 0 w 311"/>
                <a:gd name="T3" fmla="*/ 59 h 158"/>
                <a:gd name="T4" fmla="*/ 0 w 311"/>
                <a:gd name="T5" fmla="*/ 0 h 158"/>
                <a:gd name="T6" fmla="*/ 311 w 311"/>
                <a:gd name="T7" fmla="*/ 0 h 158"/>
                <a:gd name="T8" fmla="*/ 311 w 311"/>
                <a:gd name="T9" fmla="*/ 59 h 158"/>
                <a:gd name="T10" fmla="*/ 265 w 311"/>
                <a:gd name="T11" fmla="*/ 123 h 158"/>
                <a:gd name="T12" fmla="*/ 45 w 311"/>
                <a:gd name="T13" fmla="*/ 123 h 158"/>
              </a:gdLst>
              <a:ahLst/>
              <a:cxnLst>
                <a:cxn ang="0">
                  <a:pos x="T0" y="T1"/>
                </a:cxn>
                <a:cxn ang="0">
                  <a:pos x="T2" y="T3"/>
                </a:cxn>
                <a:cxn ang="0">
                  <a:pos x="T4" y="T5"/>
                </a:cxn>
                <a:cxn ang="0">
                  <a:pos x="T6" y="T7"/>
                </a:cxn>
                <a:cxn ang="0">
                  <a:pos x="T8" y="T9"/>
                </a:cxn>
                <a:cxn ang="0">
                  <a:pos x="T10" y="T11"/>
                </a:cxn>
                <a:cxn ang="0">
                  <a:pos x="T12" y="T13"/>
                </a:cxn>
              </a:cxnLst>
              <a:rect l="0" t="0" r="r" b="b"/>
              <a:pathLst>
                <a:path w="311" h="158">
                  <a:moveTo>
                    <a:pt x="45" y="123"/>
                  </a:moveTo>
                  <a:cubicBezTo>
                    <a:pt x="15" y="105"/>
                    <a:pt x="0" y="82"/>
                    <a:pt x="0" y="59"/>
                  </a:cubicBezTo>
                  <a:cubicBezTo>
                    <a:pt x="0" y="36"/>
                    <a:pt x="0" y="0"/>
                    <a:pt x="0" y="0"/>
                  </a:cubicBezTo>
                  <a:cubicBezTo>
                    <a:pt x="311" y="0"/>
                    <a:pt x="311" y="0"/>
                    <a:pt x="311" y="0"/>
                  </a:cubicBezTo>
                  <a:cubicBezTo>
                    <a:pt x="311" y="0"/>
                    <a:pt x="311" y="36"/>
                    <a:pt x="311" y="59"/>
                  </a:cubicBezTo>
                  <a:cubicBezTo>
                    <a:pt x="311" y="82"/>
                    <a:pt x="296" y="105"/>
                    <a:pt x="265" y="123"/>
                  </a:cubicBezTo>
                  <a:cubicBezTo>
                    <a:pt x="205" y="158"/>
                    <a:pt x="106" y="158"/>
                    <a:pt x="45" y="123"/>
                  </a:cubicBezTo>
                  <a:close/>
                </a:path>
              </a:pathLst>
            </a:custGeom>
            <a:solidFill>
              <a:srgbClr val="ABD5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3" name="ïš1iḑé"/>
            <p:cNvSpPr/>
            <p:nvPr/>
          </p:nvSpPr>
          <p:spPr bwMode="auto">
            <a:xfrm>
              <a:off x="4102101" y="3760788"/>
              <a:ext cx="1127125" cy="652463"/>
            </a:xfrm>
            <a:custGeom>
              <a:avLst/>
              <a:gdLst>
                <a:gd name="T0" fmla="*/ 61 w 342"/>
                <a:gd name="T1" fmla="*/ 163 h 198"/>
                <a:gd name="T2" fmla="*/ 61 w 342"/>
                <a:gd name="T3" fmla="*/ 36 h 198"/>
                <a:gd name="T4" fmla="*/ 281 w 342"/>
                <a:gd name="T5" fmla="*/ 36 h 198"/>
                <a:gd name="T6" fmla="*/ 281 w 342"/>
                <a:gd name="T7" fmla="*/ 163 h 198"/>
                <a:gd name="T8" fmla="*/ 61 w 342"/>
                <a:gd name="T9" fmla="*/ 163 h 198"/>
              </a:gdLst>
              <a:ahLst/>
              <a:cxnLst>
                <a:cxn ang="0">
                  <a:pos x="T0" y="T1"/>
                </a:cxn>
                <a:cxn ang="0">
                  <a:pos x="T2" y="T3"/>
                </a:cxn>
                <a:cxn ang="0">
                  <a:pos x="T4" y="T5"/>
                </a:cxn>
                <a:cxn ang="0">
                  <a:pos x="T6" y="T7"/>
                </a:cxn>
                <a:cxn ang="0">
                  <a:pos x="T8" y="T9"/>
                </a:cxn>
              </a:cxnLst>
              <a:rect l="0" t="0" r="r" b="b"/>
              <a:pathLst>
                <a:path w="342" h="198">
                  <a:moveTo>
                    <a:pt x="61" y="163"/>
                  </a:moveTo>
                  <a:cubicBezTo>
                    <a:pt x="0" y="128"/>
                    <a:pt x="0" y="71"/>
                    <a:pt x="61" y="36"/>
                  </a:cubicBezTo>
                  <a:cubicBezTo>
                    <a:pt x="122" y="0"/>
                    <a:pt x="221" y="0"/>
                    <a:pt x="281" y="36"/>
                  </a:cubicBezTo>
                  <a:cubicBezTo>
                    <a:pt x="342" y="71"/>
                    <a:pt x="342" y="128"/>
                    <a:pt x="281" y="163"/>
                  </a:cubicBezTo>
                  <a:cubicBezTo>
                    <a:pt x="221" y="198"/>
                    <a:pt x="122" y="198"/>
                    <a:pt x="61" y="163"/>
                  </a:cubicBezTo>
                  <a:close/>
                </a:path>
              </a:pathLst>
            </a:custGeom>
            <a:solidFill>
              <a:srgbClr val="D9EE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4" name="ïś1iḋé"/>
            <p:cNvSpPr/>
            <p:nvPr/>
          </p:nvSpPr>
          <p:spPr bwMode="auto">
            <a:xfrm>
              <a:off x="3913188" y="4327525"/>
              <a:ext cx="446088" cy="388938"/>
            </a:xfrm>
            <a:custGeom>
              <a:avLst/>
              <a:gdLst>
                <a:gd name="T0" fmla="*/ 102 w 135"/>
                <a:gd name="T1" fmla="*/ 67 h 118"/>
                <a:gd name="T2" fmla="*/ 102 w 135"/>
                <a:gd name="T3" fmla="*/ 59 h 118"/>
                <a:gd name="T4" fmla="*/ 0 w 135"/>
                <a:gd name="T5" fmla="*/ 0 h 118"/>
                <a:gd name="T6" fmla="*/ 0 w 135"/>
                <a:gd name="T7" fmla="*/ 59 h 118"/>
                <a:gd name="T8" fmla="*/ 44 w 135"/>
                <a:gd name="T9" fmla="*/ 93 h 118"/>
                <a:gd name="T10" fmla="*/ 102 w 135"/>
                <a:gd name="T11" fmla="*/ 118 h 118"/>
                <a:gd name="T12" fmla="*/ 135 w 135"/>
                <a:gd name="T13" fmla="*/ 80 h 118"/>
                <a:gd name="T14" fmla="*/ 102 w 135"/>
                <a:gd name="T15" fmla="*/ 67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8">
                  <a:moveTo>
                    <a:pt x="102" y="67"/>
                  </a:moveTo>
                  <a:cubicBezTo>
                    <a:pt x="102" y="59"/>
                    <a:pt x="102" y="59"/>
                    <a:pt x="102" y="59"/>
                  </a:cubicBezTo>
                  <a:cubicBezTo>
                    <a:pt x="0" y="0"/>
                    <a:pt x="0" y="0"/>
                    <a:pt x="0" y="0"/>
                  </a:cubicBezTo>
                  <a:cubicBezTo>
                    <a:pt x="0" y="59"/>
                    <a:pt x="0" y="59"/>
                    <a:pt x="0" y="59"/>
                  </a:cubicBezTo>
                  <a:cubicBezTo>
                    <a:pt x="12" y="71"/>
                    <a:pt x="26" y="82"/>
                    <a:pt x="44" y="93"/>
                  </a:cubicBezTo>
                  <a:cubicBezTo>
                    <a:pt x="61" y="103"/>
                    <a:pt x="81" y="111"/>
                    <a:pt x="102" y="118"/>
                  </a:cubicBezTo>
                  <a:cubicBezTo>
                    <a:pt x="135" y="80"/>
                    <a:pt x="135" y="80"/>
                    <a:pt x="135" y="80"/>
                  </a:cubicBezTo>
                  <a:cubicBezTo>
                    <a:pt x="123" y="76"/>
                    <a:pt x="112" y="72"/>
                    <a:pt x="102" y="67"/>
                  </a:cubicBez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5" name="ïSlïḑê"/>
            <p:cNvSpPr/>
            <p:nvPr/>
          </p:nvSpPr>
          <p:spPr bwMode="auto">
            <a:xfrm>
              <a:off x="3913188" y="4264025"/>
              <a:ext cx="446088" cy="257175"/>
            </a:xfrm>
            <a:custGeom>
              <a:avLst/>
              <a:gdLst>
                <a:gd name="T0" fmla="*/ 95 w 135"/>
                <a:gd name="T1" fmla="*/ 23 h 78"/>
                <a:gd name="T2" fmla="*/ 65 w 135"/>
                <a:gd name="T3" fmla="*/ 0 h 78"/>
                <a:gd name="T4" fmla="*/ 0 w 135"/>
                <a:gd name="T5" fmla="*/ 19 h 78"/>
                <a:gd name="T6" fmla="*/ 44 w 135"/>
                <a:gd name="T7" fmla="*/ 53 h 78"/>
                <a:gd name="T8" fmla="*/ 102 w 135"/>
                <a:gd name="T9" fmla="*/ 78 h 78"/>
                <a:gd name="T10" fmla="*/ 135 w 135"/>
                <a:gd name="T11" fmla="*/ 40 h 78"/>
                <a:gd name="T12" fmla="*/ 95 w 135"/>
                <a:gd name="T13" fmla="*/ 23 h 78"/>
              </a:gdLst>
              <a:ahLst/>
              <a:cxnLst>
                <a:cxn ang="0">
                  <a:pos x="T0" y="T1"/>
                </a:cxn>
                <a:cxn ang="0">
                  <a:pos x="T2" y="T3"/>
                </a:cxn>
                <a:cxn ang="0">
                  <a:pos x="T4" y="T5"/>
                </a:cxn>
                <a:cxn ang="0">
                  <a:pos x="T6" y="T7"/>
                </a:cxn>
                <a:cxn ang="0">
                  <a:pos x="T8" y="T9"/>
                </a:cxn>
                <a:cxn ang="0">
                  <a:pos x="T10" y="T11"/>
                </a:cxn>
                <a:cxn ang="0">
                  <a:pos x="T12" y="T13"/>
                </a:cxn>
              </a:cxnLst>
              <a:rect l="0" t="0" r="r" b="b"/>
              <a:pathLst>
                <a:path w="135" h="78">
                  <a:moveTo>
                    <a:pt x="95" y="23"/>
                  </a:moveTo>
                  <a:cubicBezTo>
                    <a:pt x="83" y="16"/>
                    <a:pt x="73" y="8"/>
                    <a:pt x="65" y="0"/>
                  </a:cubicBezTo>
                  <a:cubicBezTo>
                    <a:pt x="0" y="19"/>
                    <a:pt x="0" y="19"/>
                    <a:pt x="0" y="19"/>
                  </a:cubicBezTo>
                  <a:cubicBezTo>
                    <a:pt x="12" y="31"/>
                    <a:pt x="26" y="42"/>
                    <a:pt x="44" y="53"/>
                  </a:cubicBezTo>
                  <a:cubicBezTo>
                    <a:pt x="61" y="63"/>
                    <a:pt x="81" y="71"/>
                    <a:pt x="102" y="78"/>
                  </a:cubicBezTo>
                  <a:cubicBezTo>
                    <a:pt x="135" y="40"/>
                    <a:pt x="135" y="40"/>
                    <a:pt x="135" y="40"/>
                  </a:cubicBezTo>
                  <a:cubicBezTo>
                    <a:pt x="121" y="36"/>
                    <a:pt x="107" y="30"/>
                    <a:pt x="95" y="23"/>
                  </a:cubicBez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6" name="íś1ïďê"/>
            <p:cNvSpPr/>
            <p:nvPr/>
          </p:nvSpPr>
          <p:spPr bwMode="auto">
            <a:xfrm>
              <a:off x="4249738" y="4395788"/>
              <a:ext cx="109538" cy="320675"/>
            </a:xfrm>
            <a:custGeom>
              <a:avLst/>
              <a:gdLst>
                <a:gd name="T0" fmla="*/ 0 w 69"/>
                <a:gd name="T1" fmla="*/ 202 h 202"/>
                <a:gd name="T2" fmla="*/ 0 w 69"/>
                <a:gd name="T3" fmla="*/ 79 h 202"/>
                <a:gd name="T4" fmla="*/ 69 w 69"/>
                <a:gd name="T5" fmla="*/ 0 h 202"/>
                <a:gd name="T6" fmla="*/ 69 w 69"/>
                <a:gd name="T7" fmla="*/ 123 h 202"/>
                <a:gd name="T8" fmla="*/ 0 w 69"/>
                <a:gd name="T9" fmla="*/ 202 h 202"/>
              </a:gdLst>
              <a:ahLst/>
              <a:cxnLst>
                <a:cxn ang="0">
                  <a:pos x="T0" y="T1"/>
                </a:cxn>
                <a:cxn ang="0">
                  <a:pos x="T2" y="T3"/>
                </a:cxn>
                <a:cxn ang="0">
                  <a:pos x="T4" y="T5"/>
                </a:cxn>
                <a:cxn ang="0">
                  <a:pos x="T6" y="T7"/>
                </a:cxn>
                <a:cxn ang="0">
                  <a:pos x="T8" y="T9"/>
                </a:cxn>
              </a:cxnLst>
              <a:rect l="0" t="0" r="r" b="b"/>
              <a:pathLst>
                <a:path w="69" h="202">
                  <a:moveTo>
                    <a:pt x="0" y="202"/>
                  </a:moveTo>
                  <a:lnTo>
                    <a:pt x="0" y="79"/>
                  </a:lnTo>
                  <a:lnTo>
                    <a:pt x="69" y="0"/>
                  </a:lnTo>
                  <a:lnTo>
                    <a:pt x="69" y="123"/>
                  </a:lnTo>
                  <a:lnTo>
                    <a:pt x="0" y="202"/>
                  </a:lnTo>
                  <a:close/>
                </a:path>
              </a:pathLst>
            </a:custGeom>
            <a:solidFill>
              <a:srgbClr val="00217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7" name="ïṩḷïḍe"/>
            <p:cNvSpPr/>
            <p:nvPr/>
          </p:nvSpPr>
          <p:spPr bwMode="auto">
            <a:xfrm>
              <a:off x="4302126" y="4538663"/>
              <a:ext cx="468313" cy="246063"/>
            </a:xfrm>
            <a:custGeom>
              <a:avLst/>
              <a:gdLst>
                <a:gd name="T0" fmla="*/ 0 w 142"/>
                <a:gd name="T1" fmla="*/ 0 h 75"/>
                <a:gd name="T2" fmla="*/ 0 w 142"/>
                <a:gd name="T3" fmla="*/ 59 h 75"/>
                <a:gd name="T4" fmla="*/ 142 w 142"/>
                <a:gd name="T5" fmla="*/ 71 h 75"/>
                <a:gd name="T6" fmla="*/ 142 w 142"/>
                <a:gd name="T7" fmla="*/ 12 h 75"/>
                <a:gd name="T8" fmla="*/ 0 w 142"/>
                <a:gd name="T9" fmla="*/ 0 h 75"/>
              </a:gdLst>
              <a:ahLst/>
              <a:cxnLst>
                <a:cxn ang="0">
                  <a:pos x="T0" y="T1"/>
                </a:cxn>
                <a:cxn ang="0">
                  <a:pos x="T2" y="T3"/>
                </a:cxn>
                <a:cxn ang="0">
                  <a:pos x="T4" y="T5"/>
                </a:cxn>
                <a:cxn ang="0">
                  <a:pos x="T6" y="T7"/>
                </a:cxn>
                <a:cxn ang="0">
                  <a:pos x="T8" y="T9"/>
                </a:cxn>
              </a:cxnLst>
              <a:rect l="0" t="0" r="r" b="b"/>
              <a:pathLst>
                <a:path w="142" h="75">
                  <a:moveTo>
                    <a:pt x="0" y="0"/>
                  </a:moveTo>
                  <a:cubicBezTo>
                    <a:pt x="0" y="59"/>
                    <a:pt x="0" y="59"/>
                    <a:pt x="0" y="59"/>
                  </a:cubicBezTo>
                  <a:cubicBezTo>
                    <a:pt x="45" y="71"/>
                    <a:pt x="94" y="75"/>
                    <a:pt x="142" y="71"/>
                  </a:cubicBezTo>
                  <a:cubicBezTo>
                    <a:pt x="142" y="12"/>
                    <a:pt x="142" y="12"/>
                    <a:pt x="142" y="12"/>
                  </a:cubicBezTo>
                  <a:lnTo>
                    <a:pt x="0" y="0"/>
                  </a:ln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8" name="iṣ1ídê"/>
            <p:cNvSpPr/>
            <p:nvPr/>
          </p:nvSpPr>
          <p:spPr bwMode="auto">
            <a:xfrm>
              <a:off x="4302126" y="4413250"/>
              <a:ext cx="468313" cy="177800"/>
            </a:xfrm>
            <a:custGeom>
              <a:avLst/>
              <a:gdLst>
                <a:gd name="T0" fmla="*/ 33 w 142"/>
                <a:gd name="T1" fmla="*/ 0 h 54"/>
                <a:gd name="T2" fmla="*/ 0 w 142"/>
                <a:gd name="T3" fmla="*/ 38 h 54"/>
                <a:gd name="T4" fmla="*/ 142 w 142"/>
                <a:gd name="T5" fmla="*/ 50 h 54"/>
                <a:gd name="T6" fmla="*/ 131 w 142"/>
                <a:gd name="T7" fmla="*/ 9 h 54"/>
                <a:gd name="T8" fmla="*/ 33 w 142"/>
                <a:gd name="T9" fmla="*/ 0 h 54"/>
              </a:gdLst>
              <a:ahLst/>
              <a:cxnLst>
                <a:cxn ang="0">
                  <a:pos x="T0" y="T1"/>
                </a:cxn>
                <a:cxn ang="0">
                  <a:pos x="T2" y="T3"/>
                </a:cxn>
                <a:cxn ang="0">
                  <a:pos x="T4" y="T5"/>
                </a:cxn>
                <a:cxn ang="0">
                  <a:pos x="T6" y="T7"/>
                </a:cxn>
                <a:cxn ang="0">
                  <a:pos x="T8" y="T9"/>
                </a:cxn>
              </a:cxnLst>
              <a:rect l="0" t="0" r="r" b="b"/>
              <a:pathLst>
                <a:path w="142" h="54">
                  <a:moveTo>
                    <a:pt x="33" y="0"/>
                  </a:moveTo>
                  <a:cubicBezTo>
                    <a:pt x="0" y="38"/>
                    <a:pt x="0" y="38"/>
                    <a:pt x="0" y="38"/>
                  </a:cubicBezTo>
                  <a:cubicBezTo>
                    <a:pt x="45" y="50"/>
                    <a:pt x="94" y="54"/>
                    <a:pt x="142" y="50"/>
                  </a:cubicBezTo>
                  <a:cubicBezTo>
                    <a:pt x="131" y="9"/>
                    <a:pt x="131" y="9"/>
                    <a:pt x="131" y="9"/>
                  </a:cubicBezTo>
                  <a:cubicBezTo>
                    <a:pt x="98" y="11"/>
                    <a:pt x="64" y="8"/>
                    <a:pt x="33" y="0"/>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09" name="îṡḷïḋê"/>
            <p:cNvSpPr/>
            <p:nvPr/>
          </p:nvSpPr>
          <p:spPr bwMode="auto">
            <a:xfrm>
              <a:off x="5124451" y="4181475"/>
              <a:ext cx="385763" cy="439738"/>
            </a:xfrm>
            <a:custGeom>
              <a:avLst/>
              <a:gdLst>
                <a:gd name="T0" fmla="*/ 0 w 117"/>
                <a:gd name="T1" fmla="*/ 103 h 133"/>
                <a:gd name="T2" fmla="*/ 52 w 117"/>
                <a:gd name="T3" fmla="*/ 133 h 133"/>
                <a:gd name="T4" fmla="*/ 117 w 117"/>
                <a:gd name="T5" fmla="*/ 59 h 133"/>
                <a:gd name="T6" fmla="*/ 117 w 117"/>
                <a:gd name="T7" fmla="*/ 0 h 133"/>
                <a:gd name="T8" fmla="*/ 45 w 117"/>
                <a:gd name="T9" fmla="*/ 52 h 133"/>
                <a:gd name="T10" fmla="*/ 0 w 117"/>
                <a:gd name="T11" fmla="*/ 103 h 133"/>
              </a:gdLst>
              <a:ahLst/>
              <a:cxnLst>
                <a:cxn ang="0">
                  <a:pos x="T0" y="T1"/>
                </a:cxn>
                <a:cxn ang="0">
                  <a:pos x="T2" y="T3"/>
                </a:cxn>
                <a:cxn ang="0">
                  <a:pos x="T4" y="T5"/>
                </a:cxn>
                <a:cxn ang="0">
                  <a:pos x="T6" y="T7"/>
                </a:cxn>
                <a:cxn ang="0">
                  <a:pos x="T8" y="T9"/>
                </a:cxn>
                <a:cxn ang="0">
                  <a:pos x="T10" y="T11"/>
                </a:cxn>
              </a:cxnLst>
              <a:rect l="0" t="0" r="r" b="b"/>
              <a:pathLst>
                <a:path w="117" h="133">
                  <a:moveTo>
                    <a:pt x="0" y="103"/>
                  </a:moveTo>
                  <a:cubicBezTo>
                    <a:pt x="52" y="133"/>
                    <a:pt x="52" y="133"/>
                    <a:pt x="52" y="133"/>
                  </a:cubicBezTo>
                  <a:cubicBezTo>
                    <a:pt x="86" y="111"/>
                    <a:pt x="108" y="86"/>
                    <a:pt x="117" y="59"/>
                  </a:cubicBezTo>
                  <a:cubicBezTo>
                    <a:pt x="117" y="0"/>
                    <a:pt x="117" y="0"/>
                    <a:pt x="117" y="0"/>
                  </a:cubicBezTo>
                  <a:cubicBezTo>
                    <a:pt x="45" y="52"/>
                    <a:pt x="45" y="52"/>
                    <a:pt x="45" y="52"/>
                  </a:cubicBezTo>
                  <a:cubicBezTo>
                    <a:pt x="39" y="71"/>
                    <a:pt x="24" y="88"/>
                    <a:pt x="0" y="103"/>
                  </a:cubicBez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0" name="îŝľïḍé"/>
            <p:cNvSpPr/>
            <p:nvPr/>
          </p:nvSpPr>
          <p:spPr bwMode="auto">
            <a:xfrm>
              <a:off x="5124451" y="4159250"/>
              <a:ext cx="385763" cy="266700"/>
            </a:xfrm>
            <a:custGeom>
              <a:avLst/>
              <a:gdLst>
                <a:gd name="T0" fmla="*/ 0 w 117"/>
                <a:gd name="T1" fmla="*/ 51 h 81"/>
                <a:gd name="T2" fmla="*/ 52 w 117"/>
                <a:gd name="T3" fmla="*/ 81 h 81"/>
                <a:gd name="T4" fmla="*/ 117 w 117"/>
                <a:gd name="T5" fmla="*/ 7 h 81"/>
                <a:gd name="T6" fmla="*/ 45 w 117"/>
                <a:gd name="T7" fmla="*/ 0 h 81"/>
                <a:gd name="T8" fmla="*/ 0 w 117"/>
                <a:gd name="T9" fmla="*/ 51 h 81"/>
              </a:gdLst>
              <a:ahLst/>
              <a:cxnLst>
                <a:cxn ang="0">
                  <a:pos x="T0" y="T1"/>
                </a:cxn>
                <a:cxn ang="0">
                  <a:pos x="T2" y="T3"/>
                </a:cxn>
                <a:cxn ang="0">
                  <a:pos x="T4" y="T5"/>
                </a:cxn>
                <a:cxn ang="0">
                  <a:pos x="T6" y="T7"/>
                </a:cxn>
                <a:cxn ang="0">
                  <a:pos x="T8" y="T9"/>
                </a:cxn>
              </a:cxnLst>
              <a:rect l="0" t="0" r="r" b="b"/>
              <a:pathLst>
                <a:path w="117" h="81">
                  <a:moveTo>
                    <a:pt x="0" y="51"/>
                  </a:moveTo>
                  <a:cubicBezTo>
                    <a:pt x="52" y="81"/>
                    <a:pt x="52" y="81"/>
                    <a:pt x="52" y="81"/>
                  </a:cubicBezTo>
                  <a:cubicBezTo>
                    <a:pt x="86" y="59"/>
                    <a:pt x="108" y="34"/>
                    <a:pt x="117" y="7"/>
                  </a:cubicBezTo>
                  <a:cubicBezTo>
                    <a:pt x="45" y="0"/>
                    <a:pt x="45" y="0"/>
                    <a:pt x="45" y="0"/>
                  </a:cubicBezTo>
                  <a:cubicBezTo>
                    <a:pt x="39" y="19"/>
                    <a:pt x="24" y="36"/>
                    <a:pt x="0" y="51"/>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1" name="iṡļîḑé"/>
            <p:cNvSpPr/>
            <p:nvPr/>
          </p:nvSpPr>
          <p:spPr bwMode="auto">
            <a:xfrm>
              <a:off x="5124451" y="4327525"/>
              <a:ext cx="171450" cy="293688"/>
            </a:xfrm>
            <a:custGeom>
              <a:avLst/>
              <a:gdLst>
                <a:gd name="T0" fmla="*/ 108 w 108"/>
                <a:gd name="T1" fmla="*/ 62 h 185"/>
                <a:gd name="T2" fmla="*/ 108 w 108"/>
                <a:gd name="T3" fmla="*/ 185 h 185"/>
                <a:gd name="T4" fmla="*/ 0 w 108"/>
                <a:gd name="T5" fmla="*/ 122 h 185"/>
                <a:gd name="T6" fmla="*/ 0 w 108"/>
                <a:gd name="T7" fmla="*/ 0 h 185"/>
                <a:gd name="T8" fmla="*/ 108 w 108"/>
                <a:gd name="T9" fmla="*/ 62 h 185"/>
              </a:gdLst>
              <a:ahLst/>
              <a:cxnLst>
                <a:cxn ang="0">
                  <a:pos x="T0" y="T1"/>
                </a:cxn>
                <a:cxn ang="0">
                  <a:pos x="T2" y="T3"/>
                </a:cxn>
                <a:cxn ang="0">
                  <a:pos x="T4" y="T5"/>
                </a:cxn>
                <a:cxn ang="0">
                  <a:pos x="T6" y="T7"/>
                </a:cxn>
                <a:cxn ang="0">
                  <a:pos x="T8" y="T9"/>
                </a:cxn>
              </a:cxnLst>
              <a:rect l="0" t="0" r="r" b="b"/>
              <a:pathLst>
                <a:path w="108" h="185">
                  <a:moveTo>
                    <a:pt x="108" y="62"/>
                  </a:moveTo>
                  <a:lnTo>
                    <a:pt x="108" y="185"/>
                  </a:lnTo>
                  <a:lnTo>
                    <a:pt x="0" y="122"/>
                  </a:lnTo>
                  <a:lnTo>
                    <a:pt x="0" y="0"/>
                  </a:lnTo>
                  <a:lnTo>
                    <a:pt x="108" y="62"/>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2" name="ïsḻide"/>
            <p:cNvSpPr/>
            <p:nvPr/>
          </p:nvSpPr>
          <p:spPr bwMode="auto">
            <a:xfrm>
              <a:off x="4794251" y="4449763"/>
              <a:ext cx="458788" cy="319088"/>
            </a:xfrm>
            <a:custGeom>
              <a:avLst/>
              <a:gdLst>
                <a:gd name="T0" fmla="*/ 11 w 139"/>
                <a:gd name="T1" fmla="*/ 38 h 97"/>
                <a:gd name="T2" fmla="*/ 11 w 139"/>
                <a:gd name="T3" fmla="*/ 54 h 97"/>
                <a:gd name="T4" fmla="*/ 0 w 139"/>
                <a:gd name="T5" fmla="*/ 55 h 97"/>
                <a:gd name="T6" fmla="*/ 11 w 139"/>
                <a:gd name="T7" fmla="*/ 97 h 97"/>
                <a:gd name="T8" fmla="*/ 139 w 139"/>
                <a:gd name="T9" fmla="*/ 59 h 97"/>
                <a:gd name="T10" fmla="*/ 139 w 139"/>
                <a:gd name="T11" fmla="*/ 0 h 97"/>
                <a:gd name="T12" fmla="*/ 11 w 139"/>
                <a:gd name="T13" fmla="*/ 38 h 97"/>
              </a:gdLst>
              <a:ahLst/>
              <a:cxnLst>
                <a:cxn ang="0">
                  <a:pos x="T0" y="T1"/>
                </a:cxn>
                <a:cxn ang="0">
                  <a:pos x="T2" y="T3"/>
                </a:cxn>
                <a:cxn ang="0">
                  <a:pos x="T4" y="T5"/>
                </a:cxn>
                <a:cxn ang="0">
                  <a:pos x="T6" y="T7"/>
                </a:cxn>
                <a:cxn ang="0">
                  <a:pos x="T8" y="T9"/>
                </a:cxn>
                <a:cxn ang="0">
                  <a:pos x="T10" y="T11"/>
                </a:cxn>
                <a:cxn ang="0">
                  <a:pos x="T12" y="T13"/>
                </a:cxn>
              </a:cxnLst>
              <a:rect l="0" t="0" r="r" b="b"/>
              <a:pathLst>
                <a:path w="139" h="97">
                  <a:moveTo>
                    <a:pt x="11" y="38"/>
                  </a:moveTo>
                  <a:cubicBezTo>
                    <a:pt x="11" y="54"/>
                    <a:pt x="11" y="54"/>
                    <a:pt x="11" y="54"/>
                  </a:cubicBezTo>
                  <a:cubicBezTo>
                    <a:pt x="7" y="54"/>
                    <a:pt x="3" y="55"/>
                    <a:pt x="0" y="55"/>
                  </a:cubicBezTo>
                  <a:cubicBezTo>
                    <a:pt x="11" y="97"/>
                    <a:pt x="11" y="97"/>
                    <a:pt x="11" y="97"/>
                  </a:cubicBezTo>
                  <a:cubicBezTo>
                    <a:pt x="58" y="92"/>
                    <a:pt x="102" y="79"/>
                    <a:pt x="139" y="59"/>
                  </a:cubicBezTo>
                  <a:cubicBezTo>
                    <a:pt x="139" y="0"/>
                    <a:pt x="139" y="0"/>
                    <a:pt x="139" y="0"/>
                  </a:cubicBezTo>
                  <a:lnTo>
                    <a:pt x="11" y="38"/>
                  </a:lnTo>
                  <a:close/>
                </a:path>
              </a:pathLst>
            </a:custGeom>
            <a:solidFill>
              <a:srgbClr val="2460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4" name="ï$ḻïďé"/>
            <p:cNvSpPr/>
            <p:nvPr/>
          </p:nvSpPr>
          <p:spPr bwMode="auto">
            <a:xfrm>
              <a:off x="4794251" y="4349750"/>
              <a:ext cx="458788" cy="225425"/>
            </a:xfrm>
            <a:custGeom>
              <a:avLst/>
              <a:gdLst>
                <a:gd name="T0" fmla="*/ 0 w 139"/>
                <a:gd name="T1" fmla="*/ 26 h 68"/>
                <a:gd name="T2" fmla="*/ 11 w 139"/>
                <a:gd name="T3" fmla="*/ 68 h 68"/>
                <a:gd name="T4" fmla="*/ 139 w 139"/>
                <a:gd name="T5" fmla="*/ 30 h 68"/>
                <a:gd name="T6" fmla="*/ 88 w 139"/>
                <a:gd name="T7" fmla="*/ 0 h 68"/>
                <a:gd name="T8" fmla="*/ 0 w 139"/>
                <a:gd name="T9" fmla="*/ 26 h 68"/>
              </a:gdLst>
              <a:ahLst/>
              <a:cxnLst>
                <a:cxn ang="0">
                  <a:pos x="T0" y="T1"/>
                </a:cxn>
                <a:cxn ang="0">
                  <a:pos x="T2" y="T3"/>
                </a:cxn>
                <a:cxn ang="0">
                  <a:pos x="T4" y="T5"/>
                </a:cxn>
                <a:cxn ang="0">
                  <a:pos x="T6" y="T7"/>
                </a:cxn>
                <a:cxn ang="0">
                  <a:pos x="T8" y="T9"/>
                </a:cxn>
              </a:cxnLst>
              <a:rect l="0" t="0" r="r" b="b"/>
              <a:pathLst>
                <a:path w="139" h="68">
                  <a:moveTo>
                    <a:pt x="0" y="26"/>
                  </a:moveTo>
                  <a:cubicBezTo>
                    <a:pt x="11" y="68"/>
                    <a:pt x="11" y="68"/>
                    <a:pt x="11" y="68"/>
                  </a:cubicBezTo>
                  <a:cubicBezTo>
                    <a:pt x="58" y="63"/>
                    <a:pt x="102" y="50"/>
                    <a:pt x="139" y="30"/>
                  </a:cubicBezTo>
                  <a:cubicBezTo>
                    <a:pt x="88" y="0"/>
                    <a:pt x="88" y="0"/>
                    <a:pt x="88" y="0"/>
                  </a:cubicBezTo>
                  <a:cubicBezTo>
                    <a:pt x="62" y="14"/>
                    <a:pt x="32" y="23"/>
                    <a:pt x="0" y="26"/>
                  </a:cubicBezTo>
                  <a:close/>
                </a:path>
              </a:pathLst>
            </a:custGeom>
            <a:solidFill>
              <a:srgbClr val="4C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5" name="îśḻîḋe"/>
            <p:cNvSpPr/>
            <p:nvPr/>
          </p:nvSpPr>
          <p:spPr bwMode="auto">
            <a:xfrm>
              <a:off x="4794251" y="4435475"/>
              <a:ext cx="36513" cy="333375"/>
            </a:xfrm>
            <a:custGeom>
              <a:avLst/>
              <a:gdLst>
                <a:gd name="T0" fmla="*/ 23 w 23"/>
                <a:gd name="T1" fmla="*/ 88 h 210"/>
                <a:gd name="T2" fmla="*/ 23 w 23"/>
                <a:gd name="T3" fmla="*/ 210 h 210"/>
                <a:gd name="T4" fmla="*/ 0 w 23"/>
                <a:gd name="T5" fmla="*/ 123 h 210"/>
                <a:gd name="T6" fmla="*/ 0 w 23"/>
                <a:gd name="T7" fmla="*/ 0 h 210"/>
                <a:gd name="T8" fmla="*/ 23 w 23"/>
                <a:gd name="T9" fmla="*/ 88 h 210"/>
              </a:gdLst>
              <a:ahLst/>
              <a:cxnLst>
                <a:cxn ang="0">
                  <a:pos x="T0" y="T1"/>
                </a:cxn>
                <a:cxn ang="0">
                  <a:pos x="T2" y="T3"/>
                </a:cxn>
                <a:cxn ang="0">
                  <a:pos x="T4" y="T5"/>
                </a:cxn>
                <a:cxn ang="0">
                  <a:pos x="T6" y="T7"/>
                </a:cxn>
                <a:cxn ang="0">
                  <a:pos x="T8" y="T9"/>
                </a:cxn>
              </a:cxnLst>
              <a:rect l="0" t="0" r="r" b="b"/>
              <a:pathLst>
                <a:path w="23" h="210">
                  <a:moveTo>
                    <a:pt x="23" y="88"/>
                  </a:moveTo>
                  <a:lnTo>
                    <a:pt x="23" y="210"/>
                  </a:lnTo>
                  <a:lnTo>
                    <a:pt x="0" y="123"/>
                  </a:lnTo>
                  <a:lnTo>
                    <a:pt x="0" y="0"/>
                  </a:lnTo>
                  <a:lnTo>
                    <a:pt x="23" y="88"/>
                  </a:lnTo>
                  <a:close/>
                </a:path>
              </a:pathLst>
            </a:custGeom>
            <a:solidFill>
              <a:srgbClr val="2343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7" name="iṡḻíḋe"/>
            <p:cNvSpPr/>
            <p:nvPr/>
          </p:nvSpPr>
          <p:spPr bwMode="auto">
            <a:xfrm>
              <a:off x="7716838" y="3014663"/>
              <a:ext cx="406400" cy="703263"/>
            </a:xfrm>
            <a:custGeom>
              <a:avLst/>
              <a:gdLst>
                <a:gd name="T0" fmla="*/ 123 w 123"/>
                <a:gd name="T1" fmla="*/ 78 h 213"/>
                <a:gd name="T2" fmla="*/ 116 w 123"/>
                <a:gd name="T3" fmla="*/ 65 h 213"/>
                <a:gd name="T4" fmla="*/ 7 w 123"/>
                <a:gd name="T5" fmla="*/ 3 h 213"/>
                <a:gd name="T6" fmla="*/ 0 w 123"/>
                <a:gd name="T7" fmla="*/ 7 h 213"/>
                <a:gd name="T8" fmla="*/ 0 w 123"/>
                <a:gd name="T9" fmla="*/ 112 h 213"/>
                <a:gd name="T10" fmla="*/ 7 w 123"/>
                <a:gd name="T11" fmla="*/ 125 h 213"/>
                <a:gd name="T12" fmla="*/ 53 w 123"/>
                <a:gd name="T13" fmla="*/ 151 h 213"/>
                <a:gd name="T14" fmla="*/ 67 w 123"/>
                <a:gd name="T15" fmla="*/ 209 h 213"/>
                <a:gd name="T16" fmla="*/ 75 w 123"/>
                <a:gd name="T17" fmla="*/ 209 h 213"/>
                <a:gd name="T18" fmla="*/ 88 w 123"/>
                <a:gd name="T19" fmla="*/ 171 h 213"/>
                <a:gd name="T20" fmla="*/ 116 w 123"/>
                <a:gd name="T21" fmla="*/ 187 h 213"/>
                <a:gd name="T22" fmla="*/ 123 w 123"/>
                <a:gd name="T23" fmla="*/ 183 h 213"/>
                <a:gd name="T24" fmla="*/ 123 w 123"/>
                <a:gd name="T25"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 h="213">
                  <a:moveTo>
                    <a:pt x="123" y="78"/>
                  </a:moveTo>
                  <a:cubicBezTo>
                    <a:pt x="123" y="74"/>
                    <a:pt x="120" y="68"/>
                    <a:pt x="116" y="65"/>
                  </a:cubicBezTo>
                  <a:cubicBezTo>
                    <a:pt x="7" y="3"/>
                    <a:pt x="7" y="3"/>
                    <a:pt x="7" y="3"/>
                  </a:cubicBezTo>
                  <a:cubicBezTo>
                    <a:pt x="3" y="0"/>
                    <a:pt x="0" y="2"/>
                    <a:pt x="0" y="7"/>
                  </a:cubicBezTo>
                  <a:cubicBezTo>
                    <a:pt x="0" y="112"/>
                    <a:pt x="0" y="112"/>
                    <a:pt x="0" y="112"/>
                  </a:cubicBezTo>
                  <a:cubicBezTo>
                    <a:pt x="0" y="117"/>
                    <a:pt x="3" y="123"/>
                    <a:pt x="7" y="125"/>
                  </a:cubicBezTo>
                  <a:cubicBezTo>
                    <a:pt x="53" y="151"/>
                    <a:pt x="53" y="151"/>
                    <a:pt x="53" y="151"/>
                  </a:cubicBezTo>
                  <a:cubicBezTo>
                    <a:pt x="67" y="209"/>
                    <a:pt x="67" y="209"/>
                    <a:pt x="67" y="209"/>
                  </a:cubicBezTo>
                  <a:cubicBezTo>
                    <a:pt x="68" y="213"/>
                    <a:pt x="74" y="213"/>
                    <a:pt x="75" y="209"/>
                  </a:cubicBezTo>
                  <a:cubicBezTo>
                    <a:pt x="88" y="171"/>
                    <a:pt x="88" y="171"/>
                    <a:pt x="88" y="171"/>
                  </a:cubicBezTo>
                  <a:cubicBezTo>
                    <a:pt x="116" y="187"/>
                    <a:pt x="116" y="187"/>
                    <a:pt x="116" y="187"/>
                  </a:cubicBezTo>
                  <a:cubicBezTo>
                    <a:pt x="120" y="190"/>
                    <a:pt x="123" y="188"/>
                    <a:pt x="123" y="183"/>
                  </a:cubicBezTo>
                  <a:lnTo>
                    <a:pt x="123" y="78"/>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8" name="íş1iḑe"/>
            <p:cNvSpPr/>
            <p:nvPr/>
          </p:nvSpPr>
          <p:spPr bwMode="auto">
            <a:xfrm>
              <a:off x="7805738" y="3173413"/>
              <a:ext cx="231775" cy="319088"/>
            </a:xfrm>
            <a:custGeom>
              <a:avLst/>
              <a:gdLst>
                <a:gd name="T0" fmla="*/ 20 w 70"/>
                <a:gd name="T1" fmla="*/ 7 h 97"/>
                <a:gd name="T2" fmla="*/ 27 w 70"/>
                <a:gd name="T3" fmla="*/ 18 h 97"/>
                <a:gd name="T4" fmla="*/ 28 w 70"/>
                <a:gd name="T5" fmla="*/ 28 h 97"/>
                <a:gd name="T6" fmla="*/ 27 w 70"/>
                <a:gd name="T7" fmla="*/ 37 h 97"/>
                <a:gd name="T8" fmla="*/ 20 w 70"/>
                <a:gd name="T9" fmla="*/ 39 h 97"/>
                <a:gd name="T10" fmla="*/ 8 w 70"/>
                <a:gd name="T11" fmla="*/ 32 h 97"/>
                <a:gd name="T12" fmla="*/ 1 w 70"/>
                <a:gd name="T13" fmla="*/ 22 h 97"/>
                <a:gd name="T14" fmla="*/ 0 w 70"/>
                <a:gd name="T15" fmla="*/ 11 h 97"/>
                <a:gd name="T16" fmla="*/ 1 w 70"/>
                <a:gd name="T17" fmla="*/ 3 h 97"/>
                <a:gd name="T18" fmla="*/ 8 w 70"/>
                <a:gd name="T19" fmla="*/ 0 h 97"/>
                <a:gd name="T20" fmla="*/ 52 w 70"/>
                <a:gd name="T21" fmla="*/ 27 h 97"/>
                <a:gd name="T22" fmla="*/ 56 w 70"/>
                <a:gd name="T23" fmla="*/ 27 h 97"/>
                <a:gd name="T24" fmla="*/ 63 w 70"/>
                <a:gd name="T25" fmla="*/ 32 h 97"/>
                <a:gd name="T26" fmla="*/ 64 w 70"/>
                <a:gd name="T27" fmla="*/ 34 h 97"/>
                <a:gd name="T28" fmla="*/ 16 w 70"/>
                <a:gd name="T29" fmla="*/ 69 h 97"/>
                <a:gd name="T30" fmla="*/ 13 w 70"/>
                <a:gd name="T31" fmla="*/ 69 h 97"/>
                <a:gd name="T32" fmla="*/ 5 w 70"/>
                <a:gd name="T33" fmla="*/ 64 h 97"/>
                <a:gd name="T34" fmla="*/ 5 w 70"/>
                <a:gd name="T35" fmla="*/ 62 h 97"/>
                <a:gd name="T36" fmla="*/ 52 w 70"/>
                <a:gd name="T37" fmla="*/ 27 h 97"/>
                <a:gd name="T38" fmla="*/ 19 w 70"/>
                <a:gd name="T39" fmla="*/ 25 h 97"/>
                <a:gd name="T40" fmla="*/ 19 w 70"/>
                <a:gd name="T41" fmla="*/ 20 h 97"/>
                <a:gd name="T42" fmla="*/ 18 w 70"/>
                <a:gd name="T43" fmla="*/ 14 h 97"/>
                <a:gd name="T44" fmla="*/ 10 w 70"/>
                <a:gd name="T45" fmla="*/ 10 h 97"/>
                <a:gd name="T46" fmla="*/ 9 w 70"/>
                <a:gd name="T47" fmla="*/ 14 h 97"/>
                <a:gd name="T48" fmla="*/ 9 w 70"/>
                <a:gd name="T49" fmla="*/ 19 h 97"/>
                <a:gd name="T50" fmla="*/ 10 w 70"/>
                <a:gd name="T51" fmla="*/ 25 h 97"/>
                <a:gd name="T52" fmla="*/ 18 w 70"/>
                <a:gd name="T53" fmla="*/ 30 h 97"/>
                <a:gd name="T54" fmla="*/ 55 w 70"/>
                <a:gd name="T55" fmla="*/ 60 h 97"/>
                <a:gd name="T56" fmla="*/ 66 w 70"/>
                <a:gd name="T57" fmla="*/ 70 h 97"/>
                <a:gd name="T58" fmla="*/ 70 w 70"/>
                <a:gd name="T59" fmla="*/ 80 h 97"/>
                <a:gd name="T60" fmla="*/ 70 w 70"/>
                <a:gd name="T61" fmla="*/ 91 h 97"/>
                <a:gd name="T62" fmla="*/ 66 w 70"/>
                <a:gd name="T63" fmla="*/ 97 h 97"/>
                <a:gd name="T64" fmla="*/ 55 w 70"/>
                <a:gd name="T65" fmla="*/ 94 h 97"/>
                <a:gd name="T66" fmla="*/ 45 w 70"/>
                <a:gd name="T67" fmla="*/ 84 h 97"/>
                <a:gd name="T68" fmla="*/ 41 w 70"/>
                <a:gd name="T69" fmla="*/ 74 h 97"/>
                <a:gd name="T70" fmla="*/ 41 w 70"/>
                <a:gd name="T71" fmla="*/ 64 h 97"/>
                <a:gd name="T72" fmla="*/ 45 w 70"/>
                <a:gd name="T73" fmla="*/ 58 h 97"/>
                <a:gd name="T74" fmla="*/ 55 w 70"/>
                <a:gd name="T75" fmla="*/ 60 h 97"/>
                <a:gd name="T76" fmla="*/ 60 w 70"/>
                <a:gd name="T77" fmla="*/ 83 h 97"/>
                <a:gd name="T78" fmla="*/ 60 w 70"/>
                <a:gd name="T79" fmla="*/ 77 h 97"/>
                <a:gd name="T80" fmla="*/ 59 w 70"/>
                <a:gd name="T81" fmla="*/ 72 h 97"/>
                <a:gd name="T82" fmla="*/ 51 w 70"/>
                <a:gd name="T83" fmla="*/ 67 h 97"/>
                <a:gd name="T84" fmla="*/ 50 w 70"/>
                <a:gd name="T85" fmla="*/ 71 h 97"/>
                <a:gd name="T86" fmla="*/ 50 w 70"/>
                <a:gd name="T87" fmla="*/ 77 h 97"/>
                <a:gd name="T88" fmla="*/ 51 w 70"/>
                <a:gd name="T89" fmla="*/ 82 h 97"/>
                <a:gd name="T90" fmla="*/ 59 w 70"/>
                <a:gd name="T91" fmla="*/ 8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97">
                  <a:moveTo>
                    <a:pt x="14" y="3"/>
                  </a:moveTo>
                  <a:cubicBezTo>
                    <a:pt x="16" y="4"/>
                    <a:pt x="18" y="5"/>
                    <a:pt x="20" y="7"/>
                  </a:cubicBezTo>
                  <a:cubicBezTo>
                    <a:pt x="22" y="9"/>
                    <a:pt x="23" y="11"/>
                    <a:pt x="24" y="12"/>
                  </a:cubicBezTo>
                  <a:cubicBezTo>
                    <a:pt x="26" y="14"/>
                    <a:pt x="27" y="16"/>
                    <a:pt x="27" y="18"/>
                  </a:cubicBezTo>
                  <a:cubicBezTo>
                    <a:pt x="28" y="19"/>
                    <a:pt x="28" y="21"/>
                    <a:pt x="28" y="23"/>
                  </a:cubicBezTo>
                  <a:cubicBezTo>
                    <a:pt x="28" y="24"/>
                    <a:pt x="28" y="26"/>
                    <a:pt x="28" y="28"/>
                  </a:cubicBezTo>
                  <a:cubicBezTo>
                    <a:pt x="28" y="30"/>
                    <a:pt x="28" y="32"/>
                    <a:pt x="28" y="33"/>
                  </a:cubicBezTo>
                  <a:cubicBezTo>
                    <a:pt x="28" y="35"/>
                    <a:pt x="28" y="36"/>
                    <a:pt x="27" y="37"/>
                  </a:cubicBezTo>
                  <a:cubicBezTo>
                    <a:pt x="27" y="38"/>
                    <a:pt x="26" y="39"/>
                    <a:pt x="24" y="39"/>
                  </a:cubicBezTo>
                  <a:cubicBezTo>
                    <a:pt x="23" y="40"/>
                    <a:pt x="22" y="40"/>
                    <a:pt x="20" y="39"/>
                  </a:cubicBezTo>
                  <a:cubicBezTo>
                    <a:pt x="18" y="39"/>
                    <a:pt x="16" y="38"/>
                    <a:pt x="14" y="37"/>
                  </a:cubicBezTo>
                  <a:cubicBezTo>
                    <a:pt x="12" y="35"/>
                    <a:pt x="10" y="34"/>
                    <a:pt x="8" y="32"/>
                  </a:cubicBezTo>
                  <a:cubicBezTo>
                    <a:pt x="6" y="31"/>
                    <a:pt x="5" y="29"/>
                    <a:pt x="4" y="27"/>
                  </a:cubicBezTo>
                  <a:cubicBezTo>
                    <a:pt x="2" y="25"/>
                    <a:pt x="1" y="24"/>
                    <a:pt x="1" y="22"/>
                  </a:cubicBezTo>
                  <a:cubicBezTo>
                    <a:pt x="0" y="20"/>
                    <a:pt x="0" y="18"/>
                    <a:pt x="0" y="17"/>
                  </a:cubicBezTo>
                  <a:cubicBezTo>
                    <a:pt x="0" y="15"/>
                    <a:pt x="0" y="13"/>
                    <a:pt x="0" y="11"/>
                  </a:cubicBezTo>
                  <a:cubicBezTo>
                    <a:pt x="0" y="10"/>
                    <a:pt x="0" y="8"/>
                    <a:pt x="0" y="6"/>
                  </a:cubicBezTo>
                  <a:cubicBezTo>
                    <a:pt x="0" y="5"/>
                    <a:pt x="0" y="4"/>
                    <a:pt x="1" y="3"/>
                  </a:cubicBezTo>
                  <a:cubicBezTo>
                    <a:pt x="1" y="1"/>
                    <a:pt x="2" y="1"/>
                    <a:pt x="4" y="0"/>
                  </a:cubicBezTo>
                  <a:cubicBezTo>
                    <a:pt x="5" y="0"/>
                    <a:pt x="6" y="0"/>
                    <a:pt x="8" y="0"/>
                  </a:cubicBezTo>
                  <a:cubicBezTo>
                    <a:pt x="10" y="0"/>
                    <a:pt x="12" y="1"/>
                    <a:pt x="14" y="3"/>
                  </a:cubicBezTo>
                  <a:close/>
                  <a:moveTo>
                    <a:pt x="52" y="27"/>
                  </a:moveTo>
                  <a:cubicBezTo>
                    <a:pt x="53" y="27"/>
                    <a:pt x="53" y="26"/>
                    <a:pt x="54" y="26"/>
                  </a:cubicBezTo>
                  <a:cubicBezTo>
                    <a:pt x="54" y="26"/>
                    <a:pt x="55" y="27"/>
                    <a:pt x="56" y="27"/>
                  </a:cubicBezTo>
                  <a:cubicBezTo>
                    <a:pt x="61" y="30"/>
                    <a:pt x="61" y="30"/>
                    <a:pt x="61" y="30"/>
                  </a:cubicBezTo>
                  <a:cubicBezTo>
                    <a:pt x="62" y="31"/>
                    <a:pt x="63" y="31"/>
                    <a:pt x="63" y="32"/>
                  </a:cubicBezTo>
                  <a:cubicBezTo>
                    <a:pt x="63" y="32"/>
                    <a:pt x="64" y="33"/>
                    <a:pt x="64" y="34"/>
                  </a:cubicBezTo>
                  <a:cubicBezTo>
                    <a:pt x="64" y="34"/>
                    <a:pt x="64" y="34"/>
                    <a:pt x="64" y="34"/>
                  </a:cubicBezTo>
                  <a:cubicBezTo>
                    <a:pt x="63" y="34"/>
                    <a:pt x="63" y="34"/>
                    <a:pt x="63" y="34"/>
                  </a:cubicBezTo>
                  <a:cubicBezTo>
                    <a:pt x="16" y="69"/>
                    <a:pt x="16" y="69"/>
                    <a:pt x="16" y="69"/>
                  </a:cubicBezTo>
                  <a:cubicBezTo>
                    <a:pt x="16" y="70"/>
                    <a:pt x="15" y="70"/>
                    <a:pt x="15" y="70"/>
                  </a:cubicBezTo>
                  <a:cubicBezTo>
                    <a:pt x="14" y="70"/>
                    <a:pt x="14" y="70"/>
                    <a:pt x="13" y="69"/>
                  </a:cubicBezTo>
                  <a:cubicBezTo>
                    <a:pt x="7" y="66"/>
                    <a:pt x="7" y="66"/>
                    <a:pt x="7" y="66"/>
                  </a:cubicBezTo>
                  <a:cubicBezTo>
                    <a:pt x="6" y="65"/>
                    <a:pt x="6" y="65"/>
                    <a:pt x="5" y="64"/>
                  </a:cubicBezTo>
                  <a:cubicBezTo>
                    <a:pt x="5" y="64"/>
                    <a:pt x="5" y="63"/>
                    <a:pt x="5" y="63"/>
                  </a:cubicBezTo>
                  <a:cubicBezTo>
                    <a:pt x="5" y="62"/>
                    <a:pt x="5" y="62"/>
                    <a:pt x="5" y="62"/>
                  </a:cubicBezTo>
                  <a:cubicBezTo>
                    <a:pt x="5" y="62"/>
                    <a:pt x="5" y="62"/>
                    <a:pt x="5" y="62"/>
                  </a:cubicBezTo>
                  <a:lnTo>
                    <a:pt x="52" y="27"/>
                  </a:lnTo>
                  <a:close/>
                  <a:moveTo>
                    <a:pt x="19" y="27"/>
                  </a:moveTo>
                  <a:cubicBezTo>
                    <a:pt x="19" y="27"/>
                    <a:pt x="19" y="26"/>
                    <a:pt x="19" y="25"/>
                  </a:cubicBezTo>
                  <a:cubicBezTo>
                    <a:pt x="19" y="24"/>
                    <a:pt x="19" y="24"/>
                    <a:pt x="19" y="23"/>
                  </a:cubicBezTo>
                  <a:cubicBezTo>
                    <a:pt x="19" y="22"/>
                    <a:pt x="19" y="21"/>
                    <a:pt x="19" y="20"/>
                  </a:cubicBezTo>
                  <a:cubicBezTo>
                    <a:pt x="19" y="19"/>
                    <a:pt x="19" y="19"/>
                    <a:pt x="19" y="18"/>
                  </a:cubicBezTo>
                  <a:cubicBezTo>
                    <a:pt x="19" y="17"/>
                    <a:pt x="19" y="16"/>
                    <a:pt x="18" y="14"/>
                  </a:cubicBezTo>
                  <a:cubicBezTo>
                    <a:pt x="17" y="13"/>
                    <a:pt x="16" y="12"/>
                    <a:pt x="14" y="11"/>
                  </a:cubicBezTo>
                  <a:cubicBezTo>
                    <a:pt x="12" y="10"/>
                    <a:pt x="11" y="9"/>
                    <a:pt x="10" y="10"/>
                  </a:cubicBezTo>
                  <a:cubicBezTo>
                    <a:pt x="9" y="10"/>
                    <a:pt x="9" y="11"/>
                    <a:pt x="9" y="12"/>
                  </a:cubicBezTo>
                  <a:cubicBezTo>
                    <a:pt x="9" y="13"/>
                    <a:pt x="9" y="13"/>
                    <a:pt x="9" y="14"/>
                  </a:cubicBezTo>
                  <a:cubicBezTo>
                    <a:pt x="9" y="15"/>
                    <a:pt x="9" y="16"/>
                    <a:pt x="9" y="17"/>
                  </a:cubicBezTo>
                  <a:cubicBezTo>
                    <a:pt x="9" y="18"/>
                    <a:pt x="9" y="18"/>
                    <a:pt x="9" y="19"/>
                  </a:cubicBezTo>
                  <a:cubicBezTo>
                    <a:pt x="9" y="20"/>
                    <a:pt x="9" y="21"/>
                    <a:pt x="9" y="21"/>
                  </a:cubicBezTo>
                  <a:cubicBezTo>
                    <a:pt x="9" y="22"/>
                    <a:pt x="9" y="24"/>
                    <a:pt x="10" y="25"/>
                  </a:cubicBezTo>
                  <a:cubicBezTo>
                    <a:pt x="11" y="26"/>
                    <a:pt x="12" y="28"/>
                    <a:pt x="14" y="29"/>
                  </a:cubicBezTo>
                  <a:cubicBezTo>
                    <a:pt x="16" y="30"/>
                    <a:pt x="17" y="30"/>
                    <a:pt x="18" y="30"/>
                  </a:cubicBezTo>
                  <a:cubicBezTo>
                    <a:pt x="19" y="29"/>
                    <a:pt x="19" y="28"/>
                    <a:pt x="19" y="27"/>
                  </a:cubicBezTo>
                  <a:close/>
                  <a:moveTo>
                    <a:pt x="55" y="60"/>
                  </a:moveTo>
                  <a:cubicBezTo>
                    <a:pt x="58" y="61"/>
                    <a:pt x="60" y="63"/>
                    <a:pt x="61" y="64"/>
                  </a:cubicBezTo>
                  <a:cubicBezTo>
                    <a:pt x="63" y="66"/>
                    <a:pt x="65" y="68"/>
                    <a:pt x="66" y="70"/>
                  </a:cubicBezTo>
                  <a:cubicBezTo>
                    <a:pt x="67" y="71"/>
                    <a:pt x="68" y="73"/>
                    <a:pt x="68" y="75"/>
                  </a:cubicBezTo>
                  <a:cubicBezTo>
                    <a:pt x="69" y="77"/>
                    <a:pt x="69" y="78"/>
                    <a:pt x="70" y="80"/>
                  </a:cubicBezTo>
                  <a:cubicBezTo>
                    <a:pt x="70" y="82"/>
                    <a:pt x="70" y="83"/>
                    <a:pt x="70" y="85"/>
                  </a:cubicBezTo>
                  <a:cubicBezTo>
                    <a:pt x="70" y="87"/>
                    <a:pt x="70" y="89"/>
                    <a:pt x="70" y="91"/>
                  </a:cubicBezTo>
                  <a:cubicBezTo>
                    <a:pt x="69" y="92"/>
                    <a:pt x="69" y="93"/>
                    <a:pt x="68" y="94"/>
                  </a:cubicBezTo>
                  <a:cubicBezTo>
                    <a:pt x="68" y="95"/>
                    <a:pt x="67" y="96"/>
                    <a:pt x="66" y="97"/>
                  </a:cubicBezTo>
                  <a:cubicBezTo>
                    <a:pt x="65" y="97"/>
                    <a:pt x="63" y="97"/>
                    <a:pt x="61" y="97"/>
                  </a:cubicBezTo>
                  <a:cubicBezTo>
                    <a:pt x="60" y="96"/>
                    <a:pt x="58" y="96"/>
                    <a:pt x="55" y="94"/>
                  </a:cubicBezTo>
                  <a:cubicBezTo>
                    <a:pt x="53" y="93"/>
                    <a:pt x="51" y="91"/>
                    <a:pt x="49" y="90"/>
                  </a:cubicBezTo>
                  <a:cubicBezTo>
                    <a:pt x="47" y="88"/>
                    <a:pt x="46" y="86"/>
                    <a:pt x="45" y="84"/>
                  </a:cubicBezTo>
                  <a:cubicBezTo>
                    <a:pt x="44" y="83"/>
                    <a:pt x="43" y="81"/>
                    <a:pt x="42" y="79"/>
                  </a:cubicBezTo>
                  <a:cubicBezTo>
                    <a:pt x="42" y="77"/>
                    <a:pt x="41" y="76"/>
                    <a:pt x="41" y="74"/>
                  </a:cubicBezTo>
                  <a:cubicBezTo>
                    <a:pt x="41" y="72"/>
                    <a:pt x="41" y="71"/>
                    <a:pt x="41" y="69"/>
                  </a:cubicBezTo>
                  <a:cubicBezTo>
                    <a:pt x="41" y="67"/>
                    <a:pt x="41" y="65"/>
                    <a:pt x="41" y="64"/>
                  </a:cubicBezTo>
                  <a:cubicBezTo>
                    <a:pt x="41" y="62"/>
                    <a:pt x="42" y="61"/>
                    <a:pt x="42" y="60"/>
                  </a:cubicBezTo>
                  <a:cubicBezTo>
                    <a:pt x="43" y="59"/>
                    <a:pt x="44" y="58"/>
                    <a:pt x="45" y="58"/>
                  </a:cubicBezTo>
                  <a:cubicBezTo>
                    <a:pt x="46" y="57"/>
                    <a:pt x="47" y="57"/>
                    <a:pt x="49" y="57"/>
                  </a:cubicBezTo>
                  <a:cubicBezTo>
                    <a:pt x="51" y="58"/>
                    <a:pt x="53" y="58"/>
                    <a:pt x="55" y="60"/>
                  </a:cubicBezTo>
                  <a:close/>
                  <a:moveTo>
                    <a:pt x="60" y="84"/>
                  </a:moveTo>
                  <a:cubicBezTo>
                    <a:pt x="60" y="84"/>
                    <a:pt x="60" y="83"/>
                    <a:pt x="60" y="83"/>
                  </a:cubicBezTo>
                  <a:cubicBezTo>
                    <a:pt x="60" y="82"/>
                    <a:pt x="60" y="81"/>
                    <a:pt x="60" y="80"/>
                  </a:cubicBezTo>
                  <a:cubicBezTo>
                    <a:pt x="60" y="79"/>
                    <a:pt x="60" y="78"/>
                    <a:pt x="60" y="77"/>
                  </a:cubicBezTo>
                  <a:cubicBezTo>
                    <a:pt x="60" y="77"/>
                    <a:pt x="60" y="76"/>
                    <a:pt x="60" y="76"/>
                  </a:cubicBezTo>
                  <a:cubicBezTo>
                    <a:pt x="60" y="74"/>
                    <a:pt x="60" y="73"/>
                    <a:pt x="59" y="72"/>
                  </a:cubicBezTo>
                  <a:cubicBezTo>
                    <a:pt x="58" y="70"/>
                    <a:pt x="57" y="69"/>
                    <a:pt x="55" y="68"/>
                  </a:cubicBezTo>
                  <a:cubicBezTo>
                    <a:pt x="53" y="67"/>
                    <a:pt x="52" y="67"/>
                    <a:pt x="51" y="67"/>
                  </a:cubicBezTo>
                  <a:cubicBezTo>
                    <a:pt x="51" y="68"/>
                    <a:pt x="50" y="69"/>
                    <a:pt x="50" y="70"/>
                  </a:cubicBezTo>
                  <a:cubicBezTo>
                    <a:pt x="50" y="70"/>
                    <a:pt x="50" y="71"/>
                    <a:pt x="50" y="71"/>
                  </a:cubicBezTo>
                  <a:cubicBezTo>
                    <a:pt x="50" y="72"/>
                    <a:pt x="50" y="73"/>
                    <a:pt x="50" y="74"/>
                  </a:cubicBezTo>
                  <a:cubicBezTo>
                    <a:pt x="50" y="75"/>
                    <a:pt x="50" y="76"/>
                    <a:pt x="50" y="77"/>
                  </a:cubicBezTo>
                  <a:cubicBezTo>
                    <a:pt x="50" y="77"/>
                    <a:pt x="50" y="78"/>
                    <a:pt x="50" y="78"/>
                  </a:cubicBezTo>
                  <a:cubicBezTo>
                    <a:pt x="50" y="80"/>
                    <a:pt x="51" y="81"/>
                    <a:pt x="51" y="82"/>
                  </a:cubicBezTo>
                  <a:cubicBezTo>
                    <a:pt x="52" y="84"/>
                    <a:pt x="53" y="85"/>
                    <a:pt x="55" y="86"/>
                  </a:cubicBezTo>
                  <a:cubicBezTo>
                    <a:pt x="57" y="87"/>
                    <a:pt x="58" y="87"/>
                    <a:pt x="59" y="87"/>
                  </a:cubicBezTo>
                  <a:cubicBezTo>
                    <a:pt x="60" y="86"/>
                    <a:pt x="60" y="86"/>
                    <a:pt x="60" y="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19" name="îṣ1íḑê"/>
            <p:cNvSpPr/>
            <p:nvPr/>
          </p:nvSpPr>
          <p:spPr bwMode="auto">
            <a:xfrm>
              <a:off x="6170613" y="1693863"/>
              <a:ext cx="407988" cy="701675"/>
            </a:xfrm>
            <a:custGeom>
              <a:avLst/>
              <a:gdLst>
                <a:gd name="T0" fmla="*/ 124 w 124"/>
                <a:gd name="T1" fmla="*/ 78 h 213"/>
                <a:gd name="T2" fmla="*/ 116 w 124"/>
                <a:gd name="T3" fmla="*/ 65 h 213"/>
                <a:gd name="T4" fmla="*/ 8 w 124"/>
                <a:gd name="T5" fmla="*/ 3 h 213"/>
                <a:gd name="T6" fmla="*/ 0 w 124"/>
                <a:gd name="T7" fmla="*/ 7 h 213"/>
                <a:gd name="T8" fmla="*/ 0 w 124"/>
                <a:gd name="T9" fmla="*/ 112 h 213"/>
                <a:gd name="T10" fmla="*/ 8 w 124"/>
                <a:gd name="T11" fmla="*/ 125 h 213"/>
                <a:gd name="T12" fmla="*/ 53 w 124"/>
                <a:gd name="T13" fmla="*/ 151 h 213"/>
                <a:gd name="T14" fmla="*/ 68 w 124"/>
                <a:gd name="T15" fmla="*/ 209 h 213"/>
                <a:gd name="T16" fmla="*/ 75 w 124"/>
                <a:gd name="T17" fmla="*/ 209 h 213"/>
                <a:gd name="T18" fmla="*/ 88 w 124"/>
                <a:gd name="T19" fmla="*/ 171 h 213"/>
                <a:gd name="T20" fmla="*/ 116 w 124"/>
                <a:gd name="T21" fmla="*/ 187 h 213"/>
                <a:gd name="T22" fmla="*/ 124 w 124"/>
                <a:gd name="T23" fmla="*/ 183 h 213"/>
                <a:gd name="T24" fmla="*/ 124 w 124"/>
                <a:gd name="T25"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213">
                  <a:moveTo>
                    <a:pt x="124" y="78"/>
                  </a:moveTo>
                  <a:cubicBezTo>
                    <a:pt x="124" y="73"/>
                    <a:pt x="120" y="68"/>
                    <a:pt x="116" y="65"/>
                  </a:cubicBezTo>
                  <a:cubicBezTo>
                    <a:pt x="8" y="3"/>
                    <a:pt x="8" y="3"/>
                    <a:pt x="8" y="3"/>
                  </a:cubicBezTo>
                  <a:cubicBezTo>
                    <a:pt x="4" y="0"/>
                    <a:pt x="0" y="2"/>
                    <a:pt x="0" y="7"/>
                  </a:cubicBezTo>
                  <a:cubicBezTo>
                    <a:pt x="0" y="112"/>
                    <a:pt x="0" y="112"/>
                    <a:pt x="0" y="112"/>
                  </a:cubicBezTo>
                  <a:cubicBezTo>
                    <a:pt x="0" y="116"/>
                    <a:pt x="4" y="122"/>
                    <a:pt x="8" y="125"/>
                  </a:cubicBezTo>
                  <a:cubicBezTo>
                    <a:pt x="53" y="151"/>
                    <a:pt x="53" y="151"/>
                    <a:pt x="53" y="151"/>
                  </a:cubicBezTo>
                  <a:cubicBezTo>
                    <a:pt x="68" y="209"/>
                    <a:pt x="68" y="209"/>
                    <a:pt x="68" y="209"/>
                  </a:cubicBezTo>
                  <a:cubicBezTo>
                    <a:pt x="68" y="213"/>
                    <a:pt x="74" y="213"/>
                    <a:pt x="75" y="209"/>
                  </a:cubicBezTo>
                  <a:cubicBezTo>
                    <a:pt x="88" y="171"/>
                    <a:pt x="88" y="171"/>
                    <a:pt x="88" y="171"/>
                  </a:cubicBezTo>
                  <a:cubicBezTo>
                    <a:pt x="116" y="187"/>
                    <a:pt x="116" y="187"/>
                    <a:pt x="116" y="187"/>
                  </a:cubicBezTo>
                  <a:cubicBezTo>
                    <a:pt x="120" y="190"/>
                    <a:pt x="124" y="188"/>
                    <a:pt x="124" y="183"/>
                  </a:cubicBezTo>
                  <a:lnTo>
                    <a:pt x="124" y="78"/>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20" name="ïṡlïde"/>
            <p:cNvSpPr/>
            <p:nvPr/>
          </p:nvSpPr>
          <p:spPr bwMode="auto">
            <a:xfrm>
              <a:off x="6259513" y="1851025"/>
              <a:ext cx="230188" cy="320675"/>
            </a:xfrm>
            <a:custGeom>
              <a:avLst/>
              <a:gdLst>
                <a:gd name="T0" fmla="*/ 21 w 70"/>
                <a:gd name="T1" fmla="*/ 7 h 97"/>
                <a:gd name="T2" fmla="*/ 28 w 70"/>
                <a:gd name="T3" fmla="*/ 17 h 97"/>
                <a:gd name="T4" fmla="*/ 29 w 70"/>
                <a:gd name="T5" fmla="*/ 28 h 97"/>
                <a:gd name="T6" fmla="*/ 28 w 70"/>
                <a:gd name="T7" fmla="*/ 37 h 97"/>
                <a:gd name="T8" fmla="*/ 21 w 70"/>
                <a:gd name="T9" fmla="*/ 39 h 97"/>
                <a:gd name="T10" fmla="*/ 8 w 70"/>
                <a:gd name="T11" fmla="*/ 32 h 97"/>
                <a:gd name="T12" fmla="*/ 1 w 70"/>
                <a:gd name="T13" fmla="*/ 22 h 97"/>
                <a:gd name="T14" fmla="*/ 0 w 70"/>
                <a:gd name="T15" fmla="*/ 11 h 97"/>
                <a:gd name="T16" fmla="*/ 1 w 70"/>
                <a:gd name="T17" fmla="*/ 2 h 97"/>
                <a:gd name="T18" fmla="*/ 8 w 70"/>
                <a:gd name="T19" fmla="*/ 0 h 97"/>
                <a:gd name="T20" fmla="*/ 53 w 70"/>
                <a:gd name="T21" fmla="*/ 27 h 97"/>
                <a:gd name="T22" fmla="*/ 56 w 70"/>
                <a:gd name="T23" fmla="*/ 27 h 97"/>
                <a:gd name="T24" fmla="*/ 63 w 70"/>
                <a:gd name="T25" fmla="*/ 32 h 97"/>
                <a:gd name="T26" fmla="*/ 64 w 70"/>
                <a:gd name="T27" fmla="*/ 34 h 97"/>
                <a:gd name="T28" fmla="*/ 17 w 70"/>
                <a:gd name="T29" fmla="*/ 69 h 97"/>
                <a:gd name="T30" fmla="*/ 13 w 70"/>
                <a:gd name="T31" fmla="*/ 69 h 97"/>
                <a:gd name="T32" fmla="*/ 6 w 70"/>
                <a:gd name="T33" fmla="*/ 64 h 97"/>
                <a:gd name="T34" fmla="*/ 5 w 70"/>
                <a:gd name="T35" fmla="*/ 62 h 97"/>
                <a:gd name="T36" fmla="*/ 53 w 70"/>
                <a:gd name="T37" fmla="*/ 27 h 97"/>
                <a:gd name="T38" fmla="*/ 20 w 70"/>
                <a:gd name="T39" fmla="*/ 25 h 97"/>
                <a:gd name="T40" fmla="*/ 20 w 70"/>
                <a:gd name="T41" fmla="*/ 20 h 97"/>
                <a:gd name="T42" fmla="*/ 18 w 70"/>
                <a:gd name="T43" fmla="*/ 14 h 97"/>
                <a:gd name="T44" fmla="*/ 11 w 70"/>
                <a:gd name="T45" fmla="*/ 10 h 97"/>
                <a:gd name="T46" fmla="*/ 9 w 70"/>
                <a:gd name="T47" fmla="*/ 14 h 97"/>
                <a:gd name="T48" fmla="*/ 9 w 70"/>
                <a:gd name="T49" fmla="*/ 19 h 97"/>
                <a:gd name="T50" fmla="*/ 11 w 70"/>
                <a:gd name="T51" fmla="*/ 25 h 97"/>
                <a:gd name="T52" fmla="*/ 18 w 70"/>
                <a:gd name="T53" fmla="*/ 29 h 97"/>
                <a:gd name="T54" fmla="*/ 56 w 70"/>
                <a:gd name="T55" fmla="*/ 60 h 97"/>
                <a:gd name="T56" fmla="*/ 66 w 70"/>
                <a:gd name="T57" fmla="*/ 69 h 97"/>
                <a:gd name="T58" fmla="*/ 70 w 70"/>
                <a:gd name="T59" fmla="*/ 80 h 97"/>
                <a:gd name="T60" fmla="*/ 70 w 70"/>
                <a:gd name="T61" fmla="*/ 90 h 97"/>
                <a:gd name="T62" fmla="*/ 66 w 70"/>
                <a:gd name="T63" fmla="*/ 96 h 97"/>
                <a:gd name="T64" fmla="*/ 56 w 70"/>
                <a:gd name="T65" fmla="*/ 94 h 97"/>
                <a:gd name="T66" fmla="*/ 45 w 70"/>
                <a:gd name="T67" fmla="*/ 84 h 97"/>
                <a:gd name="T68" fmla="*/ 41 w 70"/>
                <a:gd name="T69" fmla="*/ 74 h 97"/>
                <a:gd name="T70" fmla="*/ 41 w 70"/>
                <a:gd name="T71" fmla="*/ 63 h 97"/>
                <a:gd name="T72" fmla="*/ 45 w 70"/>
                <a:gd name="T73" fmla="*/ 57 h 97"/>
                <a:gd name="T74" fmla="*/ 56 w 70"/>
                <a:gd name="T75" fmla="*/ 60 h 97"/>
                <a:gd name="T76" fmla="*/ 61 w 70"/>
                <a:gd name="T77" fmla="*/ 82 h 97"/>
                <a:gd name="T78" fmla="*/ 61 w 70"/>
                <a:gd name="T79" fmla="*/ 77 h 97"/>
                <a:gd name="T80" fmla="*/ 60 w 70"/>
                <a:gd name="T81" fmla="*/ 71 h 97"/>
                <a:gd name="T82" fmla="*/ 52 w 70"/>
                <a:gd name="T83" fmla="*/ 67 h 97"/>
                <a:gd name="T84" fmla="*/ 50 w 70"/>
                <a:gd name="T85" fmla="*/ 71 h 97"/>
                <a:gd name="T86" fmla="*/ 50 w 70"/>
                <a:gd name="T87" fmla="*/ 76 h 97"/>
                <a:gd name="T88" fmla="*/ 52 w 70"/>
                <a:gd name="T89" fmla="*/ 82 h 97"/>
                <a:gd name="T90" fmla="*/ 60 w 70"/>
                <a:gd name="T91" fmla="*/ 8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97">
                  <a:moveTo>
                    <a:pt x="14" y="2"/>
                  </a:moveTo>
                  <a:cubicBezTo>
                    <a:pt x="17" y="4"/>
                    <a:pt x="19" y="5"/>
                    <a:pt x="21" y="7"/>
                  </a:cubicBezTo>
                  <a:cubicBezTo>
                    <a:pt x="22" y="9"/>
                    <a:pt x="24" y="10"/>
                    <a:pt x="25" y="12"/>
                  </a:cubicBezTo>
                  <a:cubicBezTo>
                    <a:pt x="26" y="14"/>
                    <a:pt x="27" y="16"/>
                    <a:pt x="28" y="17"/>
                  </a:cubicBezTo>
                  <a:cubicBezTo>
                    <a:pt x="28" y="19"/>
                    <a:pt x="28" y="21"/>
                    <a:pt x="29" y="22"/>
                  </a:cubicBezTo>
                  <a:cubicBezTo>
                    <a:pt x="29" y="24"/>
                    <a:pt x="29" y="26"/>
                    <a:pt x="29" y="28"/>
                  </a:cubicBezTo>
                  <a:cubicBezTo>
                    <a:pt x="29" y="30"/>
                    <a:pt x="29" y="31"/>
                    <a:pt x="29" y="33"/>
                  </a:cubicBezTo>
                  <a:cubicBezTo>
                    <a:pt x="28" y="34"/>
                    <a:pt x="28" y="36"/>
                    <a:pt x="28" y="37"/>
                  </a:cubicBezTo>
                  <a:cubicBezTo>
                    <a:pt x="27" y="38"/>
                    <a:pt x="26" y="39"/>
                    <a:pt x="25" y="39"/>
                  </a:cubicBezTo>
                  <a:cubicBezTo>
                    <a:pt x="24" y="39"/>
                    <a:pt x="22" y="40"/>
                    <a:pt x="21" y="39"/>
                  </a:cubicBezTo>
                  <a:cubicBezTo>
                    <a:pt x="19" y="39"/>
                    <a:pt x="17" y="38"/>
                    <a:pt x="14" y="37"/>
                  </a:cubicBezTo>
                  <a:cubicBezTo>
                    <a:pt x="12" y="35"/>
                    <a:pt x="10" y="34"/>
                    <a:pt x="8" y="32"/>
                  </a:cubicBezTo>
                  <a:cubicBezTo>
                    <a:pt x="7" y="30"/>
                    <a:pt x="5" y="29"/>
                    <a:pt x="4" y="27"/>
                  </a:cubicBezTo>
                  <a:cubicBezTo>
                    <a:pt x="3" y="25"/>
                    <a:pt x="2" y="23"/>
                    <a:pt x="1" y="22"/>
                  </a:cubicBezTo>
                  <a:cubicBezTo>
                    <a:pt x="1" y="20"/>
                    <a:pt x="0" y="18"/>
                    <a:pt x="0" y="17"/>
                  </a:cubicBezTo>
                  <a:cubicBezTo>
                    <a:pt x="0" y="15"/>
                    <a:pt x="0" y="13"/>
                    <a:pt x="0" y="11"/>
                  </a:cubicBezTo>
                  <a:cubicBezTo>
                    <a:pt x="0" y="9"/>
                    <a:pt x="0" y="8"/>
                    <a:pt x="0" y="6"/>
                  </a:cubicBezTo>
                  <a:cubicBezTo>
                    <a:pt x="0" y="5"/>
                    <a:pt x="1" y="3"/>
                    <a:pt x="1" y="2"/>
                  </a:cubicBezTo>
                  <a:cubicBezTo>
                    <a:pt x="2" y="1"/>
                    <a:pt x="3" y="0"/>
                    <a:pt x="4" y="0"/>
                  </a:cubicBezTo>
                  <a:cubicBezTo>
                    <a:pt x="5" y="0"/>
                    <a:pt x="7" y="0"/>
                    <a:pt x="8" y="0"/>
                  </a:cubicBezTo>
                  <a:cubicBezTo>
                    <a:pt x="10" y="0"/>
                    <a:pt x="12" y="1"/>
                    <a:pt x="14" y="2"/>
                  </a:cubicBezTo>
                  <a:close/>
                  <a:moveTo>
                    <a:pt x="53" y="27"/>
                  </a:moveTo>
                  <a:cubicBezTo>
                    <a:pt x="53" y="26"/>
                    <a:pt x="54" y="26"/>
                    <a:pt x="54" y="26"/>
                  </a:cubicBezTo>
                  <a:cubicBezTo>
                    <a:pt x="55" y="26"/>
                    <a:pt x="55" y="26"/>
                    <a:pt x="56" y="27"/>
                  </a:cubicBezTo>
                  <a:cubicBezTo>
                    <a:pt x="62" y="30"/>
                    <a:pt x="62" y="30"/>
                    <a:pt x="62" y="30"/>
                  </a:cubicBezTo>
                  <a:cubicBezTo>
                    <a:pt x="62" y="31"/>
                    <a:pt x="63" y="31"/>
                    <a:pt x="63" y="32"/>
                  </a:cubicBezTo>
                  <a:cubicBezTo>
                    <a:pt x="64" y="32"/>
                    <a:pt x="64" y="33"/>
                    <a:pt x="64" y="33"/>
                  </a:cubicBezTo>
                  <a:cubicBezTo>
                    <a:pt x="64" y="34"/>
                    <a:pt x="64" y="34"/>
                    <a:pt x="64" y="34"/>
                  </a:cubicBezTo>
                  <a:cubicBezTo>
                    <a:pt x="64" y="34"/>
                    <a:pt x="64" y="34"/>
                    <a:pt x="64" y="34"/>
                  </a:cubicBezTo>
                  <a:cubicBezTo>
                    <a:pt x="17" y="69"/>
                    <a:pt x="17" y="69"/>
                    <a:pt x="17" y="69"/>
                  </a:cubicBezTo>
                  <a:cubicBezTo>
                    <a:pt x="16" y="69"/>
                    <a:pt x="16" y="70"/>
                    <a:pt x="15" y="70"/>
                  </a:cubicBezTo>
                  <a:cubicBezTo>
                    <a:pt x="15" y="70"/>
                    <a:pt x="14" y="69"/>
                    <a:pt x="13" y="69"/>
                  </a:cubicBezTo>
                  <a:cubicBezTo>
                    <a:pt x="7" y="66"/>
                    <a:pt x="7" y="66"/>
                    <a:pt x="7" y="66"/>
                  </a:cubicBezTo>
                  <a:cubicBezTo>
                    <a:pt x="7" y="65"/>
                    <a:pt x="6" y="65"/>
                    <a:pt x="6" y="64"/>
                  </a:cubicBezTo>
                  <a:cubicBezTo>
                    <a:pt x="5" y="63"/>
                    <a:pt x="5" y="63"/>
                    <a:pt x="5" y="62"/>
                  </a:cubicBezTo>
                  <a:cubicBezTo>
                    <a:pt x="5" y="62"/>
                    <a:pt x="5" y="62"/>
                    <a:pt x="5" y="62"/>
                  </a:cubicBezTo>
                  <a:cubicBezTo>
                    <a:pt x="6" y="61"/>
                    <a:pt x="6" y="61"/>
                    <a:pt x="6" y="61"/>
                  </a:cubicBezTo>
                  <a:lnTo>
                    <a:pt x="53" y="27"/>
                  </a:lnTo>
                  <a:close/>
                  <a:moveTo>
                    <a:pt x="19" y="27"/>
                  </a:moveTo>
                  <a:cubicBezTo>
                    <a:pt x="20" y="26"/>
                    <a:pt x="20" y="26"/>
                    <a:pt x="20" y="25"/>
                  </a:cubicBezTo>
                  <a:cubicBezTo>
                    <a:pt x="20" y="24"/>
                    <a:pt x="20" y="23"/>
                    <a:pt x="20" y="22"/>
                  </a:cubicBezTo>
                  <a:cubicBezTo>
                    <a:pt x="20" y="22"/>
                    <a:pt x="20" y="21"/>
                    <a:pt x="20" y="20"/>
                  </a:cubicBezTo>
                  <a:cubicBezTo>
                    <a:pt x="20" y="19"/>
                    <a:pt x="20" y="18"/>
                    <a:pt x="19" y="18"/>
                  </a:cubicBezTo>
                  <a:cubicBezTo>
                    <a:pt x="19" y="17"/>
                    <a:pt x="19" y="15"/>
                    <a:pt x="18" y="14"/>
                  </a:cubicBezTo>
                  <a:cubicBezTo>
                    <a:pt x="18" y="13"/>
                    <a:pt x="16" y="12"/>
                    <a:pt x="14" y="11"/>
                  </a:cubicBezTo>
                  <a:cubicBezTo>
                    <a:pt x="13" y="9"/>
                    <a:pt x="11" y="9"/>
                    <a:pt x="11" y="10"/>
                  </a:cubicBezTo>
                  <a:cubicBezTo>
                    <a:pt x="10" y="10"/>
                    <a:pt x="9" y="11"/>
                    <a:pt x="9" y="12"/>
                  </a:cubicBezTo>
                  <a:cubicBezTo>
                    <a:pt x="9" y="13"/>
                    <a:pt x="9" y="13"/>
                    <a:pt x="9" y="14"/>
                  </a:cubicBezTo>
                  <a:cubicBezTo>
                    <a:pt x="9" y="15"/>
                    <a:pt x="9" y="16"/>
                    <a:pt x="9" y="16"/>
                  </a:cubicBezTo>
                  <a:cubicBezTo>
                    <a:pt x="9" y="17"/>
                    <a:pt x="9" y="18"/>
                    <a:pt x="9" y="19"/>
                  </a:cubicBezTo>
                  <a:cubicBezTo>
                    <a:pt x="9" y="20"/>
                    <a:pt x="9" y="21"/>
                    <a:pt x="9" y="21"/>
                  </a:cubicBezTo>
                  <a:cubicBezTo>
                    <a:pt x="9" y="22"/>
                    <a:pt x="10" y="24"/>
                    <a:pt x="11" y="25"/>
                  </a:cubicBezTo>
                  <a:cubicBezTo>
                    <a:pt x="11" y="26"/>
                    <a:pt x="13" y="27"/>
                    <a:pt x="14" y="28"/>
                  </a:cubicBezTo>
                  <a:cubicBezTo>
                    <a:pt x="16" y="30"/>
                    <a:pt x="18" y="30"/>
                    <a:pt x="18" y="29"/>
                  </a:cubicBezTo>
                  <a:cubicBezTo>
                    <a:pt x="19" y="29"/>
                    <a:pt x="19" y="28"/>
                    <a:pt x="19" y="27"/>
                  </a:cubicBezTo>
                  <a:close/>
                  <a:moveTo>
                    <a:pt x="56" y="60"/>
                  </a:moveTo>
                  <a:cubicBezTo>
                    <a:pt x="58" y="61"/>
                    <a:pt x="60" y="63"/>
                    <a:pt x="62" y="64"/>
                  </a:cubicBezTo>
                  <a:cubicBezTo>
                    <a:pt x="64" y="66"/>
                    <a:pt x="65" y="68"/>
                    <a:pt x="66" y="69"/>
                  </a:cubicBezTo>
                  <a:cubicBezTo>
                    <a:pt x="67" y="71"/>
                    <a:pt x="68" y="73"/>
                    <a:pt x="69" y="75"/>
                  </a:cubicBezTo>
                  <a:cubicBezTo>
                    <a:pt x="69" y="77"/>
                    <a:pt x="70" y="78"/>
                    <a:pt x="70" y="80"/>
                  </a:cubicBezTo>
                  <a:cubicBezTo>
                    <a:pt x="70" y="82"/>
                    <a:pt x="70" y="83"/>
                    <a:pt x="70" y="85"/>
                  </a:cubicBezTo>
                  <a:cubicBezTo>
                    <a:pt x="70" y="87"/>
                    <a:pt x="70" y="89"/>
                    <a:pt x="70" y="90"/>
                  </a:cubicBezTo>
                  <a:cubicBezTo>
                    <a:pt x="70" y="92"/>
                    <a:pt x="69" y="93"/>
                    <a:pt x="69" y="94"/>
                  </a:cubicBezTo>
                  <a:cubicBezTo>
                    <a:pt x="68" y="95"/>
                    <a:pt x="67" y="96"/>
                    <a:pt x="66" y="96"/>
                  </a:cubicBezTo>
                  <a:cubicBezTo>
                    <a:pt x="65" y="97"/>
                    <a:pt x="64" y="97"/>
                    <a:pt x="62" y="97"/>
                  </a:cubicBezTo>
                  <a:cubicBezTo>
                    <a:pt x="60" y="96"/>
                    <a:pt x="58" y="95"/>
                    <a:pt x="56" y="94"/>
                  </a:cubicBezTo>
                  <a:cubicBezTo>
                    <a:pt x="53" y="93"/>
                    <a:pt x="51" y="91"/>
                    <a:pt x="50" y="89"/>
                  </a:cubicBezTo>
                  <a:cubicBezTo>
                    <a:pt x="48" y="88"/>
                    <a:pt x="46" y="86"/>
                    <a:pt x="45" y="84"/>
                  </a:cubicBezTo>
                  <a:cubicBezTo>
                    <a:pt x="44" y="82"/>
                    <a:pt x="43" y="81"/>
                    <a:pt x="43" y="79"/>
                  </a:cubicBezTo>
                  <a:cubicBezTo>
                    <a:pt x="42" y="77"/>
                    <a:pt x="42" y="75"/>
                    <a:pt x="41" y="74"/>
                  </a:cubicBezTo>
                  <a:cubicBezTo>
                    <a:pt x="41" y="72"/>
                    <a:pt x="41" y="70"/>
                    <a:pt x="41" y="69"/>
                  </a:cubicBezTo>
                  <a:cubicBezTo>
                    <a:pt x="41" y="67"/>
                    <a:pt x="41" y="65"/>
                    <a:pt x="41" y="63"/>
                  </a:cubicBezTo>
                  <a:cubicBezTo>
                    <a:pt x="42" y="62"/>
                    <a:pt x="42" y="61"/>
                    <a:pt x="43" y="60"/>
                  </a:cubicBezTo>
                  <a:cubicBezTo>
                    <a:pt x="43" y="59"/>
                    <a:pt x="44" y="58"/>
                    <a:pt x="45" y="57"/>
                  </a:cubicBezTo>
                  <a:cubicBezTo>
                    <a:pt x="46" y="57"/>
                    <a:pt x="48" y="57"/>
                    <a:pt x="50" y="57"/>
                  </a:cubicBezTo>
                  <a:cubicBezTo>
                    <a:pt x="51" y="57"/>
                    <a:pt x="53" y="58"/>
                    <a:pt x="56" y="60"/>
                  </a:cubicBezTo>
                  <a:close/>
                  <a:moveTo>
                    <a:pt x="61" y="84"/>
                  </a:moveTo>
                  <a:cubicBezTo>
                    <a:pt x="61" y="84"/>
                    <a:pt x="61" y="83"/>
                    <a:pt x="61" y="82"/>
                  </a:cubicBezTo>
                  <a:cubicBezTo>
                    <a:pt x="61" y="82"/>
                    <a:pt x="61" y="81"/>
                    <a:pt x="61" y="80"/>
                  </a:cubicBezTo>
                  <a:cubicBezTo>
                    <a:pt x="61" y="79"/>
                    <a:pt x="61" y="78"/>
                    <a:pt x="61" y="77"/>
                  </a:cubicBezTo>
                  <a:cubicBezTo>
                    <a:pt x="61" y="76"/>
                    <a:pt x="61" y="76"/>
                    <a:pt x="61" y="75"/>
                  </a:cubicBezTo>
                  <a:cubicBezTo>
                    <a:pt x="61" y="74"/>
                    <a:pt x="60" y="73"/>
                    <a:pt x="60" y="71"/>
                  </a:cubicBezTo>
                  <a:cubicBezTo>
                    <a:pt x="59" y="70"/>
                    <a:pt x="58" y="69"/>
                    <a:pt x="56" y="68"/>
                  </a:cubicBezTo>
                  <a:cubicBezTo>
                    <a:pt x="54" y="67"/>
                    <a:pt x="53" y="67"/>
                    <a:pt x="52" y="67"/>
                  </a:cubicBezTo>
                  <a:cubicBezTo>
                    <a:pt x="51" y="67"/>
                    <a:pt x="51" y="68"/>
                    <a:pt x="51" y="70"/>
                  </a:cubicBezTo>
                  <a:cubicBezTo>
                    <a:pt x="51" y="70"/>
                    <a:pt x="51" y="70"/>
                    <a:pt x="50" y="71"/>
                  </a:cubicBezTo>
                  <a:cubicBezTo>
                    <a:pt x="50" y="72"/>
                    <a:pt x="50" y="73"/>
                    <a:pt x="50" y="74"/>
                  </a:cubicBezTo>
                  <a:cubicBezTo>
                    <a:pt x="50" y="75"/>
                    <a:pt x="50" y="76"/>
                    <a:pt x="50" y="76"/>
                  </a:cubicBezTo>
                  <a:cubicBezTo>
                    <a:pt x="51" y="77"/>
                    <a:pt x="51" y="78"/>
                    <a:pt x="51" y="78"/>
                  </a:cubicBezTo>
                  <a:cubicBezTo>
                    <a:pt x="51" y="80"/>
                    <a:pt x="51" y="81"/>
                    <a:pt x="52" y="82"/>
                  </a:cubicBezTo>
                  <a:cubicBezTo>
                    <a:pt x="53" y="84"/>
                    <a:pt x="54" y="85"/>
                    <a:pt x="56" y="86"/>
                  </a:cubicBezTo>
                  <a:cubicBezTo>
                    <a:pt x="58" y="87"/>
                    <a:pt x="59" y="87"/>
                    <a:pt x="60" y="87"/>
                  </a:cubicBezTo>
                  <a:cubicBezTo>
                    <a:pt x="60" y="86"/>
                    <a:pt x="61" y="85"/>
                    <a:pt x="61" y="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21" name="ïṥḻïḋe"/>
            <p:cNvSpPr/>
            <p:nvPr/>
          </p:nvSpPr>
          <p:spPr bwMode="auto">
            <a:xfrm>
              <a:off x="4124326" y="3005138"/>
              <a:ext cx="406400" cy="701675"/>
            </a:xfrm>
            <a:custGeom>
              <a:avLst/>
              <a:gdLst>
                <a:gd name="T0" fmla="*/ 0 w 123"/>
                <a:gd name="T1" fmla="*/ 78 h 213"/>
                <a:gd name="T2" fmla="*/ 7 w 123"/>
                <a:gd name="T3" fmla="*/ 65 h 213"/>
                <a:gd name="T4" fmla="*/ 116 w 123"/>
                <a:gd name="T5" fmla="*/ 3 h 213"/>
                <a:gd name="T6" fmla="*/ 123 w 123"/>
                <a:gd name="T7" fmla="*/ 7 h 213"/>
                <a:gd name="T8" fmla="*/ 123 w 123"/>
                <a:gd name="T9" fmla="*/ 112 h 213"/>
                <a:gd name="T10" fmla="*/ 116 w 123"/>
                <a:gd name="T11" fmla="*/ 125 h 213"/>
                <a:gd name="T12" fmla="*/ 70 w 123"/>
                <a:gd name="T13" fmla="*/ 151 h 213"/>
                <a:gd name="T14" fmla="*/ 56 w 123"/>
                <a:gd name="T15" fmla="*/ 209 h 213"/>
                <a:gd name="T16" fmla="*/ 48 w 123"/>
                <a:gd name="T17" fmla="*/ 209 h 213"/>
                <a:gd name="T18" fmla="*/ 35 w 123"/>
                <a:gd name="T19" fmla="*/ 171 h 213"/>
                <a:gd name="T20" fmla="*/ 7 w 123"/>
                <a:gd name="T21" fmla="*/ 187 h 213"/>
                <a:gd name="T22" fmla="*/ 0 w 123"/>
                <a:gd name="T23" fmla="*/ 183 h 213"/>
                <a:gd name="T24" fmla="*/ 0 w 123"/>
                <a:gd name="T25"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 h="213">
                  <a:moveTo>
                    <a:pt x="0" y="78"/>
                  </a:moveTo>
                  <a:cubicBezTo>
                    <a:pt x="0" y="73"/>
                    <a:pt x="3" y="68"/>
                    <a:pt x="7" y="65"/>
                  </a:cubicBezTo>
                  <a:cubicBezTo>
                    <a:pt x="116" y="3"/>
                    <a:pt x="116" y="3"/>
                    <a:pt x="116" y="3"/>
                  </a:cubicBezTo>
                  <a:cubicBezTo>
                    <a:pt x="120" y="0"/>
                    <a:pt x="123" y="2"/>
                    <a:pt x="123" y="7"/>
                  </a:cubicBezTo>
                  <a:cubicBezTo>
                    <a:pt x="123" y="112"/>
                    <a:pt x="123" y="112"/>
                    <a:pt x="123" y="112"/>
                  </a:cubicBezTo>
                  <a:cubicBezTo>
                    <a:pt x="123" y="116"/>
                    <a:pt x="120" y="122"/>
                    <a:pt x="116" y="125"/>
                  </a:cubicBezTo>
                  <a:cubicBezTo>
                    <a:pt x="70" y="151"/>
                    <a:pt x="70" y="151"/>
                    <a:pt x="70" y="151"/>
                  </a:cubicBezTo>
                  <a:cubicBezTo>
                    <a:pt x="56" y="209"/>
                    <a:pt x="56" y="209"/>
                    <a:pt x="56" y="209"/>
                  </a:cubicBezTo>
                  <a:cubicBezTo>
                    <a:pt x="55" y="213"/>
                    <a:pt x="50" y="213"/>
                    <a:pt x="48" y="209"/>
                  </a:cubicBezTo>
                  <a:cubicBezTo>
                    <a:pt x="35" y="171"/>
                    <a:pt x="35" y="171"/>
                    <a:pt x="35" y="171"/>
                  </a:cubicBezTo>
                  <a:cubicBezTo>
                    <a:pt x="7" y="187"/>
                    <a:pt x="7" y="187"/>
                    <a:pt x="7" y="187"/>
                  </a:cubicBezTo>
                  <a:cubicBezTo>
                    <a:pt x="3" y="190"/>
                    <a:pt x="0" y="188"/>
                    <a:pt x="0" y="183"/>
                  </a:cubicBezTo>
                  <a:lnTo>
                    <a:pt x="0" y="78"/>
                  </a:lnTo>
                  <a:close/>
                </a:path>
              </a:pathLst>
            </a:custGeom>
            <a:solidFill>
              <a:srgbClr val="C1E4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22" name="ïŝ1íḍe"/>
            <p:cNvSpPr/>
            <p:nvPr/>
          </p:nvSpPr>
          <p:spPr bwMode="auto">
            <a:xfrm>
              <a:off x="4194176" y="3133725"/>
              <a:ext cx="266700" cy="376238"/>
            </a:xfrm>
            <a:custGeom>
              <a:avLst/>
              <a:gdLst>
                <a:gd name="T0" fmla="*/ 24 w 81"/>
                <a:gd name="T1" fmla="*/ 28 h 114"/>
                <a:gd name="T2" fmla="*/ 32 w 81"/>
                <a:gd name="T3" fmla="*/ 31 h 114"/>
                <a:gd name="T4" fmla="*/ 33 w 81"/>
                <a:gd name="T5" fmla="*/ 42 h 114"/>
                <a:gd name="T6" fmla="*/ 32 w 81"/>
                <a:gd name="T7" fmla="*/ 54 h 114"/>
                <a:gd name="T8" fmla="*/ 24 w 81"/>
                <a:gd name="T9" fmla="*/ 66 h 114"/>
                <a:gd name="T10" fmla="*/ 10 w 81"/>
                <a:gd name="T11" fmla="*/ 74 h 114"/>
                <a:gd name="T12" fmla="*/ 2 w 81"/>
                <a:gd name="T13" fmla="*/ 71 h 114"/>
                <a:gd name="T14" fmla="*/ 0 w 81"/>
                <a:gd name="T15" fmla="*/ 61 h 114"/>
                <a:gd name="T16" fmla="*/ 2 w 81"/>
                <a:gd name="T17" fmla="*/ 49 h 114"/>
                <a:gd name="T18" fmla="*/ 10 w 81"/>
                <a:gd name="T19" fmla="*/ 37 h 114"/>
                <a:gd name="T20" fmla="*/ 61 w 81"/>
                <a:gd name="T21" fmla="*/ 8 h 114"/>
                <a:gd name="T22" fmla="*/ 65 w 81"/>
                <a:gd name="T23" fmla="*/ 4 h 114"/>
                <a:gd name="T24" fmla="*/ 74 w 81"/>
                <a:gd name="T25" fmla="*/ 0 h 114"/>
                <a:gd name="T26" fmla="*/ 74 w 81"/>
                <a:gd name="T27" fmla="*/ 2 h 114"/>
                <a:gd name="T28" fmla="*/ 19 w 81"/>
                <a:gd name="T29" fmla="*/ 106 h 114"/>
                <a:gd name="T30" fmla="*/ 15 w 81"/>
                <a:gd name="T31" fmla="*/ 110 h 114"/>
                <a:gd name="T32" fmla="*/ 7 w 81"/>
                <a:gd name="T33" fmla="*/ 114 h 114"/>
                <a:gd name="T34" fmla="*/ 6 w 81"/>
                <a:gd name="T35" fmla="*/ 112 h 114"/>
                <a:gd name="T36" fmla="*/ 61 w 81"/>
                <a:gd name="T37" fmla="*/ 8 h 114"/>
                <a:gd name="T38" fmla="*/ 23 w 81"/>
                <a:gd name="T39" fmla="*/ 51 h 114"/>
                <a:gd name="T40" fmla="*/ 23 w 81"/>
                <a:gd name="T41" fmla="*/ 45 h 114"/>
                <a:gd name="T42" fmla="*/ 21 w 81"/>
                <a:gd name="T43" fmla="*/ 40 h 114"/>
                <a:gd name="T44" fmla="*/ 12 w 81"/>
                <a:gd name="T45" fmla="*/ 45 h 114"/>
                <a:gd name="T46" fmla="*/ 11 w 81"/>
                <a:gd name="T47" fmla="*/ 52 h 114"/>
                <a:gd name="T48" fmla="*/ 11 w 81"/>
                <a:gd name="T49" fmla="*/ 58 h 114"/>
                <a:gd name="T50" fmla="*/ 12 w 81"/>
                <a:gd name="T51" fmla="*/ 63 h 114"/>
                <a:gd name="T52" fmla="*/ 21 w 81"/>
                <a:gd name="T53" fmla="*/ 57 h 114"/>
                <a:gd name="T54" fmla="*/ 65 w 81"/>
                <a:gd name="T55" fmla="*/ 42 h 114"/>
                <a:gd name="T56" fmla="*/ 77 w 81"/>
                <a:gd name="T57" fmla="*/ 40 h 114"/>
                <a:gd name="T58" fmla="*/ 81 w 81"/>
                <a:gd name="T59" fmla="*/ 47 h 114"/>
                <a:gd name="T60" fmla="*/ 81 w 81"/>
                <a:gd name="T61" fmla="*/ 59 h 114"/>
                <a:gd name="T62" fmla="*/ 77 w 81"/>
                <a:gd name="T63" fmla="*/ 71 h 114"/>
                <a:gd name="T64" fmla="*/ 65 w 81"/>
                <a:gd name="T65" fmla="*/ 82 h 114"/>
                <a:gd name="T66" fmla="*/ 52 w 81"/>
                <a:gd name="T67" fmla="*/ 85 h 114"/>
                <a:gd name="T68" fmla="*/ 48 w 81"/>
                <a:gd name="T69" fmla="*/ 78 h 114"/>
                <a:gd name="T70" fmla="*/ 48 w 81"/>
                <a:gd name="T71" fmla="*/ 66 h 114"/>
                <a:gd name="T72" fmla="*/ 52 w 81"/>
                <a:gd name="T73" fmla="*/ 54 h 114"/>
                <a:gd name="T74" fmla="*/ 65 w 81"/>
                <a:gd name="T75" fmla="*/ 42 h 114"/>
                <a:gd name="T76" fmla="*/ 70 w 81"/>
                <a:gd name="T77" fmla="*/ 62 h 114"/>
                <a:gd name="T78" fmla="*/ 70 w 81"/>
                <a:gd name="T79" fmla="*/ 56 h 114"/>
                <a:gd name="T80" fmla="*/ 69 w 81"/>
                <a:gd name="T81" fmla="*/ 51 h 114"/>
                <a:gd name="T82" fmla="*/ 60 w 81"/>
                <a:gd name="T83" fmla="*/ 56 h 114"/>
                <a:gd name="T84" fmla="*/ 59 w 81"/>
                <a:gd name="T85" fmla="*/ 63 h 114"/>
                <a:gd name="T86" fmla="*/ 59 w 81"/>
                <a:gd name="T87" fmla="*/ 69 h 114"/>
                <a:gd name="T88" fmla="*/ 60 w 81"/>
                <a:gd name="T89" fmla="*/ 74 h 114"/>
                <a:gd name="T90" fmla="*/ 69 w 81"/>
                <a:gd name="T9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 h="114">
                  <a:moveTo>
                    <a:pt x="17" y="31"/>
                  </a:moveTo>
                  <a:cubicBezTo>
                    <a:pt x="20" y="30"/>
                    <a:pt x="22" y="29"/>
                    <a:pt x="24" y="28"/>
                  </a:cubicBezTo>
                  <a:cubicBezTo>
                    <a:pt x="26" y="28"/>
                    <a:pt x="28" y="28"/>
                    <a:pt x="29" y="29"/>
                  </a:cubicBezTo>
                  <a:cubicBezTo>
                    <a:pt x="30" y="29"/>
                    <a:pt x="31" y="30"/>
                    <a:pt x="32" y="31"/>
                  </a:cubicBezTo>
                  <a:cubicBezTo>
                    <a:pt x="33" y="33"/>
                    <a:pt x="33" y="34"/>
                    <a:pt x="33" y="36"/>
                  </a:cubicBezTo>
                  <a:cubicBezTo>
                    <a:pt x="33" y="37"/>
                    <a:pt x="33" y="39"/>
                    <a:pt x="33" y="42"/>
                  </a:cubicBezTo>
                  <a:cubicBezTo>
                    <a:pt x="33" y="44"/>
                    <a:pt x="33" y="46"/>
                    <a:pt x="33" y="48"/>
                  </a:cubicBezTo>
                  <a:cubicBezTo>
                    <a:pt x="33" y="50"/>
                    <a:pt x="33" y="52"/>
                    <a:pt x="32" y="54"/>
                  </a:cubicBezTo>
                  <a:cubicBezTo>
                    <a:pt x="31" y="56"/>
                    <a:pt x="30" y="58"/>
                    <a:pt x="29" y="60"/>
                  </a:cubicBezTo>
                  <a:cubicBezTo>
                    <a:pt x="28" y="62"/>
                    <a:pt x="26" y="64"/>
                    <a:pt x="24" y="66"/>
                  </a:cubicBezTo>
                  <a:cubicBezTo>
                    <a:pt x="22" y="68"/>
                    <a:pt x="20" y="69"/>
                    <a:pt x="17" y="71"/>
                  </a:cubicBezTo>
                  <a:cubicBezTo>
                    <a:pt x="14" y="73"/>
                    <a:pt x="12" y="74"/>
                    <a:pt x="10" y="74"/>
                  </a:cubicBezTo>
                  <a:cubicBezTo>
                    <a:pt x="8" y="74"/>
                    <a:pt x="6" y="74"/>
                    <a:pt x="5" y="74"/>
                  </a:cubicBezTo>
                  <a:cubicBezTo>
                    <a:pt x="3" y="73"/>
                    <a:pt x="2" y="72"/>
                    <a:pt x="2" y="71"/>
                  </a:cubicBezTo>
                  <a:cubicBezTo>
                    <a:pt x="1" y="70"/>
                    <a:pt x="1" y="68"/>
                    <a:pt x="0" y="67"/>
                  </a:cubicBezTo>
                  <a:cubicBezTo>
                    <a:pt x="0" y="65"/>
                    <a:pt x="0" y="63"/>
                    <a:pt x="0" y="61"/>
                  </a:cubicBezTo>
                  <a:cubicBezTo>
                    <a:pt x="0" y="59"/>
                    <a:pt x="0" y="57"/>
                    <a:pt x="0" y="55"/>
                  </a:cubicBezTo>
                  <a:cubicBezTo>
                    <a:pt x="1" y="53"/>
                    <a:pt x="1" y="51"/>
                    <a:pt x="2" y="49"/>
                  </a:cubicBezTo>
                  <a:cubicBezTo>
                    <a:pt x="2" y="47"/>
                    <a:pt x="3" y="45"/>
                    <a:pt x="5" y="43"/>
                  </a:cubicBezTo>
                  <a:cubicBezTo>
                    <a:pt x="6" y="41"/>
                    <a:pt x="8" y="39"/>
                    <a:pt x="10" y="37"/>
                  </a:cubicBezTo>
                  <a:cubicBezTo>
                    <a:pt x="12" y="35"/>
                    <a:pt x="14" y="33"/>
                    <a:pt x="17" y="31"/>
                  </a:cubicBezTo>
                  <a:close/>
                  <a:moveTo>
                    <a:pt x="61" y="8"/>
                  </a:moveTo>
                  <a:cubicBezTo>
                    <a:pt x="62" y="8"/>
                    <a:pt x="62" y="7"/>
                    <a:pt x="63" y="6"/>
                  </a:cubicBezTo>
                  <a:cubicBezTo>
                    <a:pt x="63" y="5"/>
                    <a:pt x="64" y="5"/>
                    <a:pt x="65" y="4"/>
                  </a:cubicBezTo>
                  <a:cubicBezTo>
                    <a:pt x="72" y="0"/>
                    <a:pt x="72" y="0"/>
                    <a:pt x="72" y="0"/>
                  </a:cubicBezTo>
                  <a:cubicBezTo>
                    <a:pt x="72" y="0"/>
                    <a:pt x="73" y="0"/>
                    <a:pt x="74" y="0"/>
                  </a:cubicBezTo>
                  <a:cubicBezTo>
                    <a:pt x="74" y="0"/>
                    <a:pt x="74" y="0"/>
                    <a:pt x="74" y="1"/>
                  </a:cubicBezTo>
                  <a:cubicBezTo>
                    <a:pt x="74" y="2"/>
                    <a:pt x="74" y="2"/>
                    <a:pt x="74" y="2"/>
                  </a:cubicBezTo>
                  <a:cubicBezTo>
                    <a:pt x="74" y="2"/>
                    <a:pt x="74" y="2"/>
                    <a:pt x="74" y="2"/>
                  </a:cubicBezTo>
                  <a:cubicBezTo>
                    <a:pt x="19" y="106"/>
                    <a:pt x="19" y="106"/>
                    <a:pt x="19" y="106"/>
                  </a:cubicBezTo>
                  <a:cubicBezTo>
                    <a:pt x="19" y="106"/>
                    <a:pt x="18" y="107"/>
                    <a:pt x="18" y="108"/>
                  </a:cubicBezTo>
                  <a:cubicBezTo>
                    <a:pt x="17" y="109"/>
                    <a:pt x="16" y="109"/>
                    <a:pt x="15" y="110"/>
                  </a:cubicBezTo>
                  <a:cubicBezTo>
                    <a:pt x="9" y="114"/>
                    <a:pt x="9" y="114"/>
                    <a:pt x="9" y="114"/>
                  </a:cubicBezTo>
                  <a:cubicBezTo>
                    <a:pt x="8" y="114"/>
                    <a:pt x="7" y="114"/>
                    <a:pt x="7" y="114"/>
                  </a:cubicBezTo>
                  <a:cubicBezTo>
                    <a:pt x="6" y="114"/>
                    <a:pt x="6" y="114"/>
                    <a:pt x="6" y="113"/>
                  </a:cubicBezTo>
                  <a:cubicBezTo>
                    <a:pt x="6" y="112"/>
                    <a:pt x="6" y="112"/>
                    <a:pt x="6" y="112"/>
                  </a:cubicBezTo>
                  <a:cubicBezTo>
                    <a:pt x="7" y="112"/>
                    <a:pt x="7" y="112"/>
                    <a:pt x="7" y="112"/>
                  </a:cubicBezTo>
                  <a:lnTo>
                    <a:pt x="61" y="8"/>
                  </a:lnTo>
                  <a:close/>
                  <a:moveTo>
                    <a:pt x="23" y="53"/>
                  </a:moveTo>
                  <a:cubicBezTo>
                    <a:pt x="23" y="52"/>
                    <a:pt x="23" y="52"/>
                    <a:pt x="23" y="51"/>
                  </a:cubicBezTo>
                  <a:cubicBezTo>
                    <a:pt x="23" y="50"/>
                    <a:pt x="23" y="49"/>
                    <a:pt x="23" y="48"/>
                  </a:cubicBezTo>
                  <a:cubicBezTo>
                    <a:pt x="23" y="47"/>
                    <a:pt x="23" y="46"/>
                    <a:pt x="23" y="45"/>
                  </a:cubicBezTo>
                  <a:cubicBezTo>
                    <a:pt x="23" y="44"/>
                    <a:pt x="23" y="43"/>
                    <a:pt x="23" y="43"/>
                  </a:cubicBezTo>
                  <a:cubicBezTo>
                    <a:pt x="22" y="41"/>
                    <a:pt x="22" y="40"/>
                    <a:pt x="21" y="40"/>
                  </a:cubicBezTo>
                  <a:cubicBezTo>
                    <a:pt x="20" y="39"/>
                    <a:pt x="19" y="40"/>
                    <a:pt x="17" y="41"/>
                  </a:cubicBezTo>
                  <a:cubicBezTo>
                    <a:pt x="15" y="42"/>
                    <a:pt x="13" y="43"/>
                    <a:pt x="12" y="45"/>
                  </a:cubicBezTo>
                  <a:cubicBezTo>
                    <a:pt x="12" y="46"/>
                    <a:pt x="11" y="48"/>
                    <a:pt x="11" y="49"/>
                  </a:cubicBezTo>
                  <a:cubicBezTo>
                    <a:pt x="11" y="50"/>
                    <a:pt x="11" y="51"/>
                    <a:pt x="11" y="52"/>
                  </a:cubicBezTo>
                  <a:cubicBezTo>
                    <a:pt x="11" y="53"/>
                    <a:pt x="11" y="54"/>
                    <a:pt x="11" y="55"/>
                  </a:cubicBezTo>
                  <a:cubicBezTo>
                    <a:pt x="11" y="56"/>
                    <a:pt x="11" y="57"/>
                    <a:pt x="11" y="58"/>
                  </a:cubicBezTo>
                  <a:cubicBezTo>
                    <a:pt x="11" y="59"/>
                    <a:pt x="11" y="59"/>
                    <a:pt x="11" y="60"/>
                  </a:cubicBezTo>
                  <a:cubicBezTo>
                    <a:pt x="11" y="61"/>
                    <a:pt x="12" y="62"/>
                    <a:pt x="12" y="63"/>
                  </a:cubicBezTo>
                  <a:cubicBezTo>
                    <a:pt x="13" y="63"/>
                    <a:pt x="15" y="63"/>
                    <a:pt x="17" y="62"/>
                  </a:cubicBezTo>
                  <a:cubicBezTo>
                    <a:pt x="19" y="60"/>
                    <a:pt x="20" y="59"/>
                    <a:pt x="21" y="57"/>
                  </a:cubicBezTo>
                  <a:cubicBezTo>
                    <a:pt x="22" y="56"/>
                    <a:pt x="22" y="54"/>
                    <a:pt x="23" y="53"/>
                  </a:cubicBezTo>
                  <a:close/>
                  <a:moveTo>
                    <a:pt x="65" y="42"/>
                  </a:moveTo>
                  <a:cubicBezTo>
                    <a:pt x="67" y="41"/>
                    <a:pt x="70" y="40"/>
                    <a:pt x="72" y="40"/>
                  </a:cubicBezTo>
                  <a:cubicBezTo>
                    <a:pt x="74" y="39"/>
                    <a:pt x="75" y="39"/>
                    <a:pt x="77" y="40"/>
                  </a:cubicBezTo>
                  <a:cubicBezTo>
                    <a:pt x="78" y="40"/>
                    <a:pt x="79" y="41"/>
                    <a:pt x="80" y="42"/>
                  </a:cubicBezTo>
                  <a:cubicBezTo>
                    <a:pt x="80" y="44"/>
                    <a:pt x="81" y="45"/>
                    <a:pt x="81" y="47"/>
                  </a:cubicBezTo>
                  <a:cubicBezTo>
                    <a:pt x="81" y="49"/>
                    <a:pt x="81" y="51"/>
                    <a:pt x="81" y="53"/>
                  </a:cubicBezTo>
                  <a:cubicBezTo>
                    <a:pt x="81" y="55"/>
                    <a:pt x="81" y="57"/>
                    <a:pt x="81" y="59"/>
                  </a:cubicBezTo>
                  <a:cubicBezTo>
                    <a:pt x="81" y="61"/>
                    <a:pt x="80" y="63"/>
                    <a:pt x="80" y="65"/>
                  </a:cubicBezTo>
                  <a:cubicBezTo>
                    <a:pt x="79" y="67"/>
                    <a:pt x="78" y="69"/>
                    <a:pt x="77" y="71"/>
                  </a:cubicBezTo>
                  <a:cubicBezTo>
                    <a:pt x="75" y="73"/>
                    <a:pt x="74" y="75"/>
                    <a:pt x="72" y="77"/>
                  </a:cubicBezTo>
                  <a:cubicBezTo>
                    <a:pt x="70" y="79"/>
                    <a:pt x="67" y="81"/>
                    <a:pt x="65" y="82"/>
                  </a:cubicBezTo>
                  <a:cubicBezTo>
                    <a:pt x="62" y="84"/>
                    <a:pt x="59" y="85"/>
                    <a:pt x="57" y="85"/>
                  </a:cubicBezTo>
                  <a:cubicBezTo>
                    <a:pt x="55" y="85"/>
                    <a:pt x="54" y="85"/>
                    <a:pt x="52" y="85"/>
                  </a:cubicBezTo>
                  <a:cubicBezTo>
                    <a:pt x="51" y="84"/>
                    <a:pt x="50" y="84"/>
                    <a:pt x="49" y="82"/>
                  </a:cubicBezTo>
                  <a:cubicBezTo>
                    <a:pt x="49" y="81"/>
                    <a:pt x="48" y="80"/>
                    <a:pt x="48" y="78"/>
                  </a:cubicBezTo>
                  <a:cubicBezTo>
                    <a:pt x="48" y="76"/>
                    <a:pt x="48" y="74"/>
                    <a:pt x="48" y="72"/>
                  </a:cubicBezTo>
                  <a:cubicBezTo>
                    <a:pt x="48" y="70"/>
                    <a:pt x="48" y="68"/>
                    <a:pt x="48" y="66"/>
                  </a:cubicBezTo>
                  <a:cubicBezTo>
                    <a:pt x="48" y="64"/>
                    <a:pt x="49" y="62"/>
                    <a:pt x="49" y="60"/>
                  </a:cubicBezTo>
                  <a:cubicBezTo>
                    <a:pt x="50" y="58"/>
                    <a:pt x="51" y="56"/>
                    <a:pt x="52" y="54"/>
                  </a:cubicBezTo>
                  <a:cubicBezTo>
                    <a:pt x="54" y="52"/>
                    <a:pt x="55" y="50"/>
                    <a:pt x="57" y="48"/>
                  </a:cubicBezTo>
                  <a:cubicBezTo>
                    <a:pt x="59" y="46"/>
                    <a:pt x="62" y="44"/>
                    <a:pt x="65" y="42"/>
                  </a:cubicBezTo>
                  <a:close/>
                  <a:moveTo>
                    <a:pt x="70" y="64"/>
                  </a:moveTo>
                  <a:cubicBezTo>
                    <a:pt x="70" y="64"/>
                    <a:pt x="70" y="63"/>
                    <a:pt x="70" y="62"/>
                  </a:cubicBezTo>
                  <a:cubicBezTo>
                    <a:pt x="70" y="61"/>
                    <a:pt x="70" y="60"/>
                    <a:pt x="70" y="59"/>
                  </a:cubicBezTo>
                  <a:cubicBezTo>
                    <a:pt x="70" y="58"/>
                    <a:pt x="70" y="57"/>
                    <a:pt x="70" y="56"/>
                  </a:cubicBezTo>
                  <a:cubicBezTo>
                    <a:pt x="70" y="55"/>
                    <a:pt x="70" y="54"/>
                    <a:pt x="70" y="54"/>
                  </a:cubicBezTo>
                  <a:cubicBezTo>
                    <a:pt x="70" y="52"/>
                    <a:pt x="70" y="52"/>
                    <a:pt x="69" y="51"/>
                  </a:cubicBezTo>
                  <a:cubicBezTo>
                    <a:pt x="68" y="50"/>
                    <a:pt x="67" y="51"/>
                    <a:pt x="65" y="52"/>
                  </a:cubicBezTo>
                  <a:cubicBezTo>
                    <a:pt x="62" y="53"/>
                    <a:pt x="61" y="55"/>
                    <a:pt x="60" y="56"/>
                  </a:cubicBezTo>
                  <a:cubicBezTo>
                    <a:pt x="59" y="58"/>
                    <a:pt x="59" y="59"/>
                    <a:pt x="59" y="61"/>
                  </a:cubicBezTo>
                  <a:cubicBezTo>
                    <a:pt x="59" y="61"/>
                    <a:pt x="59" y="62"/>
                    <a:pt x="59" y="63"/>
                  </a:cubicBezTo>
                  <a:cubicBezTo>
                    <a:pt x="58" y="64"/>
                    <a:pt x="58" y="65"/>
                    <a:pt x="58" y="66"/>
                  </a:cubicBezTo>
                  <a:cubicBezTo>
                    <a:pt x="58" y="67"/>
                    <a:pt x="58" y="68"/>
                    <a:pt x="59" y="69"/>
                  </a:cubicBezTo>
                  <a:cubicBezTo>
                    <a:pt x="59" y="70"/>
                    <a:pt x="59" y="70"/>
                    <a:pt x="59" y="71"/>
                  </a:cubicBezTo>
                  <a:cubicBezTo>
                    <a:pt x="59" y="72"/>
                    <a:pt x="59" y="73"/>
                    <a:pt x="60" y="74"/>
                  </a:cubicBezTo>
                  <a:cubicBezTo>
                    <a:pt x="61" y="74"/>
                    <a:pt x="62" y="74"/>
                    <a:pt x="65" y="73"/>
                  </a:cubicBezTo>
                  <a:cubicBezTo>
                    <a:pt x="67" y="71"/>
                    <a:pt x="68" y="70"/>
                    <a:pt x="69" y="69"/>
                  </a:cubicBezTo>
                  <a:cubicBezTo>
                    <a:pt x="70" y="67"/>
                    <a:pt x="70" y="66"/>
                    <a:pt x="70" y="6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2531"/>
                                        </p:tgtEl>
                                        <p:attrNameLst>
                                          <p:attrName>style.visibility</p:attrName>
                                        </p:attrNameLst>
                                      </p:cBhvr>
                                      <p:to>
                                        <p:strVal val="visible"/>
                                      </p:to>
                                    </p:set>
                                    <p:animEffect transition="in" filter="fade">
                                      <p:cBhvr>
                                        <p:cTn id="21" dur="1000"/>
                                        <p:tgtEl>
                                          <p:spTgt spid="22531"/>
                                        </p:tgtEl>
                                      </p:cBhvr>
                                    </p:animEffect>
                                    <p:anim calcmode="lin" valueType="num">
                                      <p:cBhvr>
                                        <p:cTn id="22" dur="1000" fill="hold"/>
                                        <p:tgtEl>
                                          <p:spTgt spid="22531"/>
                                        </p:tgtEl>
                                        <p:attrNameLst>
                                          <p:attrName>ppt_x</p:attrName>
                                        </p:attrNameLst>
                                      </p:cBhvr>
                                      <p:tavLst>
                                        <p:tav tm="0">
                                          <p:val>
                                            <p:strVal val="#ppt_x"/>
                                          </p:val>
                                        </p:tav>
                                        <p:tav tm="100000">
                                          <p:val>
                                            <p:strVal val="#ppt_x"/>
                                          </p:val>
                                        </p:tav>
                                      </p:tavLst>
                                    </p:anim>
                                    <p:anim calcmode="lin" valueType="num">
                                      <p:cBhvr>
                                        <p:cTn id="23" dur="1000" fill="hold"/>
                                        <p:tgtEl>
                                          <p:spTgt spid="22531"/>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wipe(down)">
                                      <p:cBhvr>
                                        <p:cTn id="38" dur="580">
                                          <p:stCondLst>
                                            <p:cond delay="0"/>
                                          </p:stCondLst>
                                        </p:cTn>
                                        <p:tgtEl>
                                          <p:spTgt spid="3"/>
                                        </p:tgtEl>
                                      </p:cBhvr>
                                    </p:animEffect>
                                    <p:anim calcmode="lin" valueType="num">
                                      <p:cBhvr>
                                        <p:cTn id="39"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44" dur="26">
                                          <p:stCondLst>
                                            <p:cond delay="650"/>
                                          </p:stCondLst>
                                        </p:cTn>
                                        <p:tgtEl>
                                          <p:spTgt spid="3"/>
                                        </p:tgtEl>
                                      </p:cBhvr>
                                      <p:to x="100000" y="60000"/>
                                    </p:animScale>
                                    <p:animScale>
                                      <p:cBhvr>
                                        <p:cTn id="45" dur="166" decel="50000">
                                          <p:stCondLst>
                                            <p:cond delay="676"/>
                                          </p:stCondLst>
                                        </p:cTn>
                                        <p:tgtEl>
                                          <p:spTgt spid="3"/>
                                        </p:tgtEl>
                                      </p:cBhvr>
                                      <p:to x="100000" y="100000"/>
                                    </p:animScale>
                                    <p:animScale>
                                      <p:cBhvr>
                                        <p:cTn id="46" dur="26">
                                          <p:stCondLst>
                                            <p:cond delay="1312"/>
                                          </p:stCondLst>
                                        </p:cTn>
                                        <p:tgtEl>
                                          <p:spTgt spid="3"/>
                                        </p:tgtEl>
                                      </p:cBhvr>
                                      <p:to x="100000" y="80000"/>
                                    </p:animScale>
                                    <p:animScale>
                                      <p:cBhvr>
                                        <p:cTn id="47" dur="166" decel="50000">
                                          <p:stCondLst>
                                            <p:cond delay="1338"/>
                                          </p:stCondLst>
                                        </p:cTn>
                                        <p:tgtEl>
                                          <p:spTgt spid="3"/>
                                        </p:tgtEl>
                                      </p:cBhvr>
                                      <p:to x="100000" y="100000"/>
                                    </p:animScale>
                                    <p:animScale>
                                      <p:cBhvr>
                                        <p:cTn id="48" dur="26">
                                          <p:stCondLst>
                                            <p:cond delay="1642"/>
                                          </p:stCondLst>
                                        </p:cTn>
                                        <p:tgtEl>
                                          <p:spTgt spid="3"/>
                                        </p:tgtEl>
                                      </p:cBhvr>
                                      <p:to x="100000" y="90000"/>
                                    </p:animScale>
                                    <p:animScale>
                                      <p:cBhvr>
                                        <p:cTn id="49" dur="166" decel="50000">
                                          <p:stCondLst>
                                            <p:cond delay="1668"/>
                                          </p:stCondLst>
                                        </p:cTn>
                                        <p:tgtEl>
                                          <p:spTgt spid="3"/>
                                        </p:tgtEl>
                                      </p:cBhvr>
                                      <p:to x="100000" y="100000"/>
                                    </p:animScale>
                                    <p:animScale>
                                      <p:cBhvr>
                                        <p:cTn id="50" dur="26">
                                          <p:stCondLst>
                                            <p:cond delay="1808"/>
                                          </p:stCondLst>
                                        </p:cTn>
                                        <p:tgtEl>
                                          <p:spTgt spid="3"/>
                                        </p:tgtEl>
                                      </p:cBhvr>
                                      <p:to x="100000" y="95000"/>
                                    </p:animScale>
                                    <p:animScale>
                                      <p:cBhvr>
                                        <p:cTn id="51"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animBg="1"/>
      <p:bldP spid="12292" grpId="0" bldLvl="0"/>
      <p:bldP spid="2" grpId="0"/>
      <p:bldP spid="4"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2292" name="文本框 4"/>
          <p:cNvSpPr/>
          <p:nvPr/>
        </p:nvSpPr>
        <p:spPr>
          <a:xfrm>
            <a:off x="247650" y="55563"/>
            <a:ext cx="7920758"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3.6 </a:t>
            </a:r>
            <a:r>
              <a:rPr lang="zh-CN" altLang="en-US" sz="4800" b="1" dirty="0">
                <a:solidFill>
                  <a:schemeClr val="bg1"/>
                </a:solidFill>
                <a:latin typeface="Calibri" panose="020F0502020204030204" pitchFamily="34" charset="0"/>
                <a:sym typeface="Calibri" panose="020F0502020204030204" pitchFamily="34" charset="0"/>
              </a:rPr>
              <a:t>通联地址分析和模型研判</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2298" name="Group 10"/>
          <p:cNvGrpSpPr/>
          <p:nvPr/>
        </p:nvGrpSpPr>
        <p:grpSpPr>
          <a:xfrm>
            <a:off x="5780088" y="6584950"/>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24</a:t>
              </a:r>
              <a:endParaRPr lang="en-US" altLang="zh-CN" sz="1000" dirty="0">
                <a:solidFill>
                  <a:schemeClr val="bg1"/>
                </a:solidFill>
                <a:latin typeface="Calibri" panose="020F0502020204030204" pitchFamily="34" charset="0"/>
                <a:sym typeface="宋体" panose="02010600030101010101" pitchFamily="2" charset="-122"/>
              </a:endParaRPr>
            </a:p>
          </p:txBody>
        </p:sp>
      </p:grpSp>
      <p:grpSp>
        <p:nvGrpSpPr>
          <p:cNvPr id="24" name="组合 23"/>
          <p:cNvGrpSpPr/>
          <p:nvPr/>
        </p:nvGrpSpPr>
        <p:grpSpPr>
          <a:xfrm>
            <a:off x="66830" y="5160568"/>
            <a:ext cx="6261100" cy="809625"/>
            <a:chOff x="-577" y="1700"/>
            <a:chExt cx="3354" cy="1027"/>
          </a:xfrm>
        </p:grpSpPr>
        <p:sp>
          <p:nvSpPr>
            <p:cNvPr id="25" name="圆角矩形 24"/>
            <p:cNvSpPr/>
            <p:nvPr/>
          </p:nvSpPr>
          <p:spPr>
            <a:xfrm>
              <a:off x="-577" y="1700"/>
              <a:ext cx="3354" cy="1027"/>
            </a:xfrm>
            <a:prstGeom prst="roundRect">
              <a:avLst/>
            </a:prstGeom>
            <a:solidFill>
              <a:schemeClr val="accent1">
                <a:lumMod val="60000"/>
                <a:lumOff val="40000"/>
              </a:schemeClr>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文本框 25"/>
            <p:cNvSpPr txBox="1"/>
            <p:nvPr/>
          </p:nvSpPr>
          <p:spPr>
            <a:xfrm>
              <a:off x="-527" y="1817"/>
              <a:ext cx="3111" cy="910"/>
            </a:xfrm>
            <a:prstGeom prst="rect">
              <a:avLst/>
            </a:prstGeom>
            <a:noFill/>
          </p:spPr>
          <p:txBody>
            <a:bodyPr wrap="square" rtlCol="0">
              <a:noAutofit/>
            </a:bodyPr>
            <a:lstStyle/>
            <a:p>
              <a:pPr algn="ctr"/>
              <a:r>
                <a:rPr lang="zh-CN" altLang="en-US" sz="2000" dirty="0">
                  <a:solidFill>
                    <a:schemeClr val="bg1"/>
                  </a:solidFill>
                  <a:latin typeface="仿宋" panose="02010609060101010101" charset="-122"/>
                  <a:ea typeface="仿宋" panose="02010609060101010101" charset="-122"/>
                  <a:sym typeface="+mn-ea"/>
                </a:rPr>
                <a:t>在静态分析和动态分析结束后，系统将进行通联地址分析，生成核心的关联网址及对应的访问状态。</a:t>
              </a:r>
              <a:endParaRPr lang="zh-CN" altLang="en-US" sz="2000" dirty="0">
                <a:solidFill>
                  <a:schemeClr val="bg1"/>
                </a:solidFill>
                <a:latin typeface="仿宋" panose="02010609060101010101" charset="-122"/>
                <a:ea typeface="仿宋" panose="02010609060101010101" charset="-122"/>
              </a:endParaRPr>
            </a:p>
          </p:txBody>
        </p:sp>
      </p:gr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168" y="1328175"/>
            <a:ext cx="5786709" cy="3206067"/>
          </a:xfrm>
          <a:prstGeom prst="rect">
            <a:avLst/>
          </a:prstGeom>
        </p:spPr>
      </p:pic>
      <p:sp>
        <p:nvSpPr>
          <p:cNvPr id="2" name="箭头: 虚尾 1"/>
          <p:cNvSpPr/>
          <p:nvPr/>
        </p:nvSpPr>
        <p:spPr>
          <a:xfrm>
            <a:off x="6096000" y="2931208"/>
            <a:ext cx="832616" cy="678631"/>
          </a:xfrm>
          <a:prstGeom prst="stripedRightArrow">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sp>
      <p:sp>
        <p:nvSpPr>
          <p:cNvPr id="4" name="矩形 3"/>
          <p:cNvSpPr/>
          <p:nvPr/>
        </p:nvSpPr>
        <p:spPr>
          <a:xfrm>
            <a:off x="8027046" y="1322225"/>
            <a:ext cx="2826344" cy="4939968"/>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eaLnBrk="1" hangingPunct="1"/>
            <a:r>
              <a:rPr lang="zh-CN" altLang="en-US" sz="2000" kern="100" dirty="0">
                <a:latin typeface="仿宋" panose="02010609060101010101" charset="-122"/>
                <a:ea typeface="仿宋" panose="02010609060101010101" charset="-122"/>
                <a:cs typeface="Times New Roman" panose="02020603050405020304" pitchFamily="18" charset="0"/>
              </a:rPr>
              <a:t>  在分析过程结束后，系统将对</a:t>
            </a:r>
            <a:r>
              <a:rPr lang="en-US" altLang="zh-CN" sz="2000" kern="100" dirty="0">
                <a:latin typeface="仿宋" panose="02010609060101010101" charset="-122"/>
                <a:ea typeface="仿宋" panose="02010609060101010101" charset="-122"/>
                <a:cs typeface="Times New Roman" panose="02020603050405020304" pitchFamily="18" charset="0"/>
              </a:rPr>
              <a:t>APP</a:t>
            </a:r>
            <a:r>
              <a:rPr lang="zh-CN" altLang="en-US" sz="2000" kern="100" dirty="0">
                <a:latin typeface="仿宋" panose="02010609060101010101" charset="-122"/>
                <a:ea typeface="仿宋" panose="02010609060101010101" charset="-122"/>
                <a:cs typeface="Times New Roman" panose="02020603050405020304" pitchFamily="18" charset="0"/>
              </a:rPr>
              <a:t>进行类别研判。基于静态分析中获取的多维度数据，系统先按照一定的抽象和编码规则，生成初始向量。随后，系统调用</a:t>
            </a:r>
            <a:r>
              <a:rPr lang="en-US" altLang="zh-CN" sz="2000" kern="100" dirty="0">
                <a:latin typeface="仿宋" panose="02010609060101010101" charset="-122"/>
                <a:ea typeface="仿宋" panose="02010609060101010101" charset="-122"/>
                <a:cs typeface="Times New Roman" panose="02020603050405020304" pitchFamily="18" charset="0"/>
              </a:rPr>
              <a:t>Open NSFW</a:t>
            </a:r>
            <a:r>
              <a:rPr lang="zh-CN" altLang="en-US" sz="2000" kern="100" dirty="0">
                <a:latin typeface="仿宋" panose="02010609060101010101" charset="-122"/>
                <a:ea typeface="仿宋" panose="02010609060101010101" charset="-122"/>
                <a:cs typeface="Times New Roman" panose="02020603050405020304" pitchFamily="18" charset="0"/>
              </a:rPr>
              <a:t>模型，对</a:t>
            </a:r>
            <a:r>
              <a:rPr lang="en-US" altLang="zh-CN" sz="2000" kern="100" dirty="0">
                <a:latin typeface="仿宋" panose="02010609060101010101" charset="-122"/>
                <a:ea typeface="仿宋" panose="02010609060101010101" charset="-122"/>
                <a:cs typeface="Times New Roman" panose="02020603050405020304" pitchFamily="18" charset="0"/>
              </a:rPr>
              <a:t>APP</a:t>
            </a:r>
            <a:r>
              <a:rPr lang="zh-CN" altLang="en-US" sz="2000" kern="100" dirty="0">
                <a:latin typeface="仿宋" panose="02010609060101010101" charset="-122"/>
                <a:ea typeface="仿宋" panose="02010609060101010101" charset="-122"/>
                <a:cs typeface="Times New Roman" panose="02020603050405020304" pitchFamily="18" charset="0"/>
              </a:rPr>
              <a:t>图片资源进行涉黄检测，补充初始特征向量。最后，将特征向量输入已集成到系统中的研判模型，输出</a:t>
            </a:r>
            <a:r>
              <a:rPr lang="en-US" altLang="zh-CN" sz="2000" kern="100" dirty="0">
                <a:latin typeface="仿宋" panose="02010609060101010101" charset="-122"/>
                <a:ea typeface="仿宋" panose="02010609060101010101" charset="-122"/>
                <a:cs typeface="Times New Roman" panose="02020603050405020304" pitchFamily="18" charset="0"/>
              </a:rPr>
              <a:t>APP</a:t>
            </a:r>
            <a:r>
              <a:rPr lang="zh-CN" altLang="en-US" sz="2000" kern="100" dirty="0">
                <a:latin typeface="仿宋" panose="02010609060101010101" charset="-122"/>
                <a:ea typeface="仿宋" panose="02010609060101010101" charset="-122"/>
                <a:cs typeface="Times New Roman" panose="02020603050405020304" pitchFamily="18" charset="0"/>
              </a:rPr>
              <a:t>研判结果。</a:t>
            </a: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2292"/>
                                        </p:tgtEl>
                                        <p:attrNameLst>
                                          <p:attrName>style.visibility</p:attrName>
                                        </p:attrNameLst>
                                      </p:cBhvr>
                                      <p:to>
                                        <p:strVal val="visible"/>
                                      </p:to>
                                    </p:set>
                                    <p:animEffect filter="dissolve">
                                      <p:cBhvr>
                                        <p:cTn id="7" dur="500"/>
                                        <p:tgtEl>
                                          <p:spTgt spid="12292"/>
                                        </p:tgtEl>
                                      </p:cBhvr>
                                    </p:animEffect>
                                  </p:childTnLst>
                                </p:cTn>
                              </p:par>
                              <p:par>
                                <p:cTn id="8" presetID="9" presetClass="entr" presetSubtype="0" fill="hold" nodeType="withEffect">
                                  <p:stCondLst>
                                    <p:cond delay="0"/>
                                  </p:stCondLst>
                                  <p:childTnLst>
                                    <p:set>
                                      <p:cBhvr>
                                        <p:cTn id="9" dur="1" fill="hold">
                                          <p:stCondLst>
                                            <p:cond delay="0"/>
                                          </p:stCondLst>
                                        </p:cTn>
                                        <p:tgtEl>
                                          <p:spTgt spid="12298"/>
                                        </p:tgtEl>
                                        <p:attrNameLst>
                                          <p:attrName>style.visibility</p:attrName>
                                        </p:attrNameLst>
                                      </p:cBhvr>
                                      <p:to>
                                        <p:strVal val="visible"/>
                                      </p:to>
                                    </p:set>
                                    <p:animEffect filter="dissolve">
                                      <p:cBhvr>
                                        <p:cTn id="10" dur="500"/>
                                        <p:tgtEl>
                                          <p:spTgt spid="12298"/>
                                        </p:tgtEl>
                                      </p:cBhvr>
                                    </p:animEffect>
                                  </p:childTnLst>
                                </p:cTn>
                              </p:par>
                            </p:childTnLst>
                          </p:cTn>
                        </p:par>
                      </p:childTnLst>
                    </p:cTn>
                  </p:par>
                  <p:par>
                    <p:cTn id="11" fill="hold">
                      <p:stCondLst>
                        <p:cond delay="indefinite"/>
                      </p:stCondLst>
                      <p:childTnLst>
                        <p:par>
                          <p:cTn id="12" fill="hold">
                            <p:stCondLst>
                              <p:cond delay="0"/>
                            </p:stCondLst>
                            <p:childTnLst>
                              <p:par>
                                <p:cTn id="13" presetID="8" presetClass="entr" presetSubtype="16"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diamond(in)">
                                      <p:cBhvr>
                                        <p:cTn id="15" dur="20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bldLvl="0"/>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6387"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1638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6149" name="矩形 3"/>
          <p:cNvSpPr/>
          <p:nvPr/>
        </p:nvSpPr>
        <p:spPr>
          <a:xfrm>
            <a:off x="0" y="2171700"/>
            <a:ext cx="12192000" cy="2628900"/>
          </a:xfrm>
          <a:prstGeom prst="rect">
            <a:avLst/>
          </a:prstGeom>
          <a:solidFill>
            <a:srgbClr val="FFFFFF">
              <a:alpha val="7059"/>
            </a:srgbClr>
          </a:solidFill>
          <a:ln w="12700">
            <a:noFill/>
          </a:ln>
        </p:spPr>
        <p:txBody>
          <a:bodyPr anchor="ctr" anchorCtr="0"/>
          <a:lstStyle/>
          <a:p>
            <a:pPr algn="ct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6150" name="文本框 5"/>
          <p:cNvSpPr/>
          <p:nvPr/>
        </p:nvSpPr>
        <p:spPr>
          <a:xfrm>
            <a:off x="3690221" y="2652713"/>
            <a:ext cx="4810932" cy="1015663"/>
          </a:xfrm>
          <a:prstGeom prst="rect">
            <a:avLst/>
          </a:prstGeom>
          <a:noFill/>
          <a:ln w="9525">
            <a:noFill/>
          </a:ln>
        </p:spPr>
        <p:txBody>
          <a:bodyPr wrap="none">
            <a:spAutoFit/>
          </a:bodyPr>
          <a:lstStyle/>
          <a:p>
            <a:pPr algn="ctr" eaLnBrk="1" hangingPunct="1"/>
            <a:r>
              <a:rPr lang="en-US" altLang="zh-CN" sz="6000" dirty="0">
                <a:solidFill>
                  <a:schemeClr val="bg1"/>
                </a:solidFill>
                <a:latin typeface="Calibri" panose="020F0502020204030204" pitchFamily="34" charset="0"/>
                <a:sym typeface="Calibri" panose="020F0502020204030204" pitchFamily="34" charset="0"/>
              </a:rPr>
              <a:t>04</a:t>
            </a:r>
            <a:r>
              <a:rPr lang="zh-CN" altLang="en-US" sz="6000" dirty="0">
                <a:solidFill>
                  <a:schemeClr val="bg1"/>
                </a:solidFill>
                <a:latin typeface="Calibri" panose="020F0502020204030204" pitchFamily="34" charset="0"/>
                <a:sym typeface="Calibri" panose="020F0502020204030204" pitchFamily="34" charset="0"/>
              </a:rPr>
              <a:t>成果与创新</a:t>
            </a:r>
            <a:endParaRPr lang="zh-CN" altLang="en-US" sz="6000" dirty="0">
              <a:solidFill>
                <a:schemeClr val="bg1"/>
              </a:solidFill>
              <a:latin typeface="Calibri" panose="020F0502020204030204" pitchFamily="34" charset="0"/>
              <a:sym typeface="Calibri" panose="020F0502020204030204" pitchFamily="34" charset="0"/>
            </a:endParaRPr>
          </a:p>
        </p:txBody>
      </p:sp>
      <p:sp>
        <p:nvSpPr>
          <p:cNvPr id="6151" name="文本框 6"/>
          <p:cNvSpPr/>
          <p:nvPr/>
        </p:nvSpPr>
        <p:spPr>
          <a:xfrm>
            <a:off x="4831080" y="3667760"/>
            <a:ext cx="2530475" cy="398780"/>
          </a:xfrm>
          <a:prstGeom prst="rect">
            <a:avLst/>
          </a:prstGeom>
          <a:noFill/>
          <a:ln w="9525">
            <a:noFill/>
          </a:ln>
        </p:spPr>
        <p:txBody>
          <a:bodyPr wrap="square">
            <a:spAutoFit/>
          </a:bodyPr>
          <a:lstStyle/>
          <a:p>
            <a:pPr eaLnBrk="1" hangingPunct="1"/>
            <a:r>
              <a:rPr lang="en-US" altLang="zh-CN" sz="2000" dirty="0">
                <a:solidFill>
                  <a:srgbClr val="D8D8D8"/>
                </a:solidFill>
                <a:latin typeface="Calibri" panose="020F0502020204030204" pitchFamily="34" charset="0"/>
                <a:sym typeface="Calibri" panose="020F0502020204030204" pitchFamily="34" charset="0"/>
              </a:rPr>
              <a:t>Results &amp; Innovations</a:t>
            </a:r>
            <a:endParaRPr lang="en-US" altLang="zh-CN" sz="2000" dirty="0">
              <a:solidFill>
                <a:srgbClr val="D8D8D8"/>
              </a:solidFill>
              <a:latin typeface="Calibri" panose="020F0502020204030204" pitchFamily="34" charset="0"/>
              <a:sym typeface="Calibri" panose="020F0502020204030204" pitchFamily="34" charset="0"/>
            </a:endParaRPr>
          </a:p>
        </p:txBody>
      </p:sp>
      <p:sp>
        <p:nvSpPr>
          <p:cNvPr id="16393" name="矩形 4"/>
          <p:cNvSpPr/>
          <p:nvPr/>
        </p:nvSpPr>
        <p:spPr>
          <a:xfrm rot="2700000">
            <a:off x="5645150" y="1716405"/>
            <a:ext cx="889000" cy="889000"/>
          </a:xfrm>
          <a:prstGeom prst="rect">
            <a:avLst/>
          </a:prstGeom>
          <a:solidFill>
            <a:srgbClr val="2F374C"/>
          </a:solidFill>
          <a:ln w="12700">
            <a:noFill/>
          </a:ln>
        </p:spPr>
        <p:txBody>
          <a:bodyPr anchor="ctr" anchorCtr="0"/>
          <a:lstStyle/>
          <a:p>
            <a:pPr algn="ctr" eaLnBrk="1" hangingPunct="1"/>
            <a:endParaRPr lang="zh-CN" altLang="zh-CN" dirty="0">
              <a:solidFill>
                <a:srgbClr val="A5A5A5"/>
              </a:solidFill>
              <a:latin typeface="宋体" panose="02010600030101010101" pitchFamily="2" charset="-122"/>
              <a:sym typeface="宋体" panose="02010600030101010101" pitchFamily="2" charset="-122"/>
            </a:endParaRPr>
          </a:p>
        </p:txBody>
      </p:sp>
      <p:sp>
        <p:nvSpPr>
          <p:cNvPr id="3" name="任意多边形: 形状 2"/>
          <p:cNvSpPr/>
          <p:nvPr/>
        </p:nvSpPr>
        <p:spPr>
          <a:xfrm>
            <a:off x="5786790" y="1856062"/>
            <a:ext cx="605719" cy="609685"/>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6149"/>
                                        </p:tgtEl>
                                        <p:attrNameLst>
                                          <p:attrName>style.visibility</p:attrName>
                                        </p:attrNameLst>
                                      </p:cBhvr>
                                      <p:to>
                                        <p:strVal val="visible"/>
                                      </p:to>
                                    </p:set>
                                    <p:animEffect filter="barn(outHorizontal)">
                                      <p:cBhvr>
                                        <p:cTn id="7" dur="500"/>
                                        <p:tgtEl>
                                          <p:spTgt spid="6149"/>
                                        </p:tgtEl>
                                      </p:cBhvr>
                                    </p:animEffect>
                                  </p:childTnLst>
                                </p:cTn>
                              </p:par>
                            </p:childTnLst>
                          </p:cTn>
                        </p:par>
                        <p:par>
                          <p:cTn id="8" fill="hold">
                            <p:stCondLst>
                              <p:cond delay="500"/>
                            </p:stCondLst>
                            <p:childTnLst>
                              <p:par>
                                <p:cTn id="9" presetID="23" presetClass="entr" presetSubtype="36" fill="hold" grpId="0" nodeType="afterEffect">
                                  <p:stCondLst>
                                    <p:cond delay="0"/>
                                  </p:stCondLst>
                                  <p:iterate type="lt">
                                    <p:tmPct val="17000"/>
                                  </p:iterate>
                                  <p:childTnLst>
                                    <p:set>
                                      <p:cBhvr>
                                        <p:cTn id="10" dur="1" fill="hold">
                                          <p:stCondLst>
                                            <p:cond delay="0"/>
                                          </p:stCondLst>
                                        </p:cTn>
                                        <p:tgtEl>
                                          <p:spTgt spid="6150"/>
                                        </p:tgtEl>
                                        <p:attrNameLst>
                                          <p:attrName>style.visibility</p:attrName>
                                        </p:attrNameLst>
                                      </p:cBhvr>
                                      <p:to>
                                        <p:strVal val="visible"/>
                                      </p:to>
                                    </p:set>
                                    <p:anim calcmode="lin" valueType="num">
                                      <p:cBhvr>
                                        <p:cTn id="11" dur="500" fill="hold"/>
                                        <p:tgtEl>
                                          <p:spTgt spid="6150"/>
                                        </p:tgtEl>
                                        <p:attrNameLst>
                                          <p:attrName>ppt_w</p:attrName>
                                        </p:attrNameLst>
                                      </p:cBhvr>
                                      <p:tavLst>
                                        <p:tav tm="0">
                                          <p:val>
                                            <p:strVal val="(6*min(max(#ppt_w*#ppt_h,.3),1)-7.4)/-.7*#ppt_w"/>
                                          </p:val>
                                        </p:tav>
                                        <p:tav tm="100000">
                                          <p:val>
                                            <p:strVal val="#ppt_w"/>
                                          </p:val>
                                        </p:tav>
                                      </p:tavLst>
                                    </p:anim>
                                    <p:anim calcmode="lin" valueType="num">
                                      <p:cBhvr>
                                        <p:cTn id="12" dur="500" fill="hold"/>
                                        <p:tgtEl>
                                          <p:spTgt spid="6150"/>
                                        </p:tgtEl>
                                        <p:attrNameLst>
                                          <p:attrName>ppt_h</p:attrName>
                                        </p:attrNameLst>
                                      </p:cBhvr>
                                      <p:tavLst>
                                        <p:tav tm="0">
                                          <p:val>
                                            <p:strVal val="(6*min(max(#ppt_w*#ppt_h,.3),1)-7.4)/-.7*#ppt_h"/>
                                          </p:val>
                                        </p:tav>
                                        <p:tav tm="100000">
                                          <p:val>
                                            <p:strVal val="#ppt_h"/>
                                          </p:val>
                                        </p:tav>
                                      </p:tavLst>
                                    </p:anim>
                                    <p:anim calcmode="lin" valueType="num">
                                      <p:cBhvr>
                                        <p:cTn id="13" dur="500" fill="hold"/>
                                        <p:tgtEl>
                                          <p:spTgt spid="6150"/>
                                        </p:tgtEl>
                                        <p:attrNameLst>
                                          <p:attrName>ppt_x</p:attrName>
                                        </p:attrNameLst>
                                      </p:cBhvr>
                                      <p:tavLst>
                                        <p:tav tm="0">
                                          <p:val>
                                            <p:fltVal val="0.5"/>
                                          </p:val>
                                        </p:tav>
                                        <p:tav tm="100000">
                                          <p:val>
                                            <p:strVal val="#ppt_x"/>
                                          </p:val>
                                        </p:tav>
                                      </p:tavLst>
                                    </p:anim>
                                    <p:anim calcmode="lin" valueType="num">
                                      <p:cBhvr>
                                        <p:cTn id="14" dur="500" fill="hold"/>
                                        <p:tgtEl>
                                          <p:spTgt spid="6150"/>
                                        </p:tgtEl>
                                        <p:attrNameLst>
                                          <p:attrName>ppt_y</p:attrName>
                                        </p:attrNameLst>
                                      </p:cBhvr>
                                      <p:tavLst>
                                        <p:tav tm="0">
                                          <p:val>
                                            <p:strVal val="1+(6*min(max(#ppt_w*#ppt_h,.3),1)-7.4)/-.7*#ppt_h/2"/>
                                          </p:val>
                                        </p:tav>
                                        <p:tav tm="100000">
                                          <p:val>
                                            <p:strVal val="#ppt_y"/>
                                          </p:val>
                                        </p:tav>
                                      </p:tavLst>
                                    </p:anim>
                                  </p:childTnLst>
                                </p:cTn>
                              </p:par>
                            </p:childTnLst>
                          </p:cTn>
                        </p:par>
                        <p:par>
                          <p:cTn id="15" fill="hold">
                            <p:stCondLst>
                              <p:cond delay="1009"/>
                            </p:stCondLst>
                            <p:childTnLst>
                              <p:par>
                                <p:cTn id="16" presetID="9" presetClass="entr" presetSubtype="0" fill="hold" grpId="0" nodeType="afterEffect">
                                  <p:stCondLst>
                                    <p:cond delay="0"/>
                                  </p:stCondLst>
                                  <p:childTnLst>
                                    <p:set>
                                      <p:cBhvr>
                                        <p:cTn id="17" dur="1" fill="hold">
                                          <p:stCondLst>
                                            <p:cond delay="0"/>
                                          </p:stCondLst>
                                        </p:cTn>
                                        <p:tgtEl>
                                          <p:spTgt spid="6151"/>
                                        </p:tgtEl>
                                        <p:attrNameLst>
                                          <p:attrName>style.visibility</p:attrName>
                                        </p:attrNameLst>
                                      </p:cBhvr>
                                      <p:to>
                                        <p:strVal val="visible"/>
                                      </p:to>
                                    </p:set>
                                    <p:animEffect filter="dissolve">
                                      <p:cBhvr>
                                        <p:cTn id="18" dur="500"/>
                                        <p:tgtEl>
                                          <p:spTgt spid="6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bldLvl="0" animBg="1"/>
      <p:bldP spid="6150" grpId="0" bldLvl="0"/>
      <p:bldP spid="6151" grpId="0" bldLvl="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2531" name="矩形 7"/>
          <p:cNvSpPr/>
          <p:nvPr/>
        </p:nvSpPr>
        <p:spPr>
          <a:xfrm>
            <a:off x="-148248" y="657863"/>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2292"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4.1 </a:t>
            </a:r>
            <a:r>
              <a:rPr lang="zh-CN" altLang="en-US" sz="4800" b="1" dirty="0">
                <a:solidFill>
                  <a:schemeClr val="bg1"/>
                </a:solidFill>
                <a:latin typeface="Calibri" panose="020F0502020204030204" pitchFamily="34" charset="0"/>
                <a:sym typeface="Calibri" panose="020F0502020204030204" pitchFamily="34" charset="0"/>
              </a:rPr>
              <a:t>项目成果</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2298" name="Group 10"/>
          <p:cNvGrpSpPr/>
          <p:nvPr/>
        </p:nvGrpSpPr>
        <p:grpSpPr>
          <a:xfrm>
            <a:off x="5780088" y="6584950"/>
            <a:ext cx="638175" cy="246221"/>
            <a:chOff x="0" y="0"/>
            <a:chExt cx="637959" cy="246140"/>
          </a:xfrm>
        </p:grpSpPr>
        <p:sp>
          <p:nvSpPr>
            <p:cNvPr id="22557"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2558"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2559"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宋体" panose="02010600030101010101" pitchFamily="2" charset="-122"/>
                </a:rPr>
                <a:t>26</a:t>
              </a:r>
              <a:endParaRPr lang="en-US" altLang="zh-CN" sz="1000" dirty="0">
                <a:solidFill>
                  <a:schemeClr val="bg1"/>
                </a:solidFill>
                <a:latin typeface="Calibri" panose="020F0502020204030204" pitchFamily="34" charset="0"/>
                <a:sym typeface="宋体" panose="02010600030101010101" pitchFamily="2" charset="-122"/>
              </a:endParaRPr>
            </a:p>
          </p:txBody>
        </p:sp>
      </p:grpSp>
      <p:grpSp>
        <p:nvGrpSpPr>
          <p:cNvPr id="4" name="组合 3"/>
          <p:cNvGrpSpPr>
            <a:grpSpLocks noChangeAspect="1"/>
          </p:cNvGrpSpPr>
          <p:nvPr>
            <p:custDataLst>
              <p:tags r:id="rId2"/>
            </p:custDataLst>
          </p:nvPr>
        </p:nvGrpSpPr>
        <p:grpSpPr>
          <a:xfrm>
            <a:off x="646606" y="2098120"/>
            <a:ext cx="10447025" cy="1437131"/>
            <a:chOff x="898136" y="2037442"/>
            <a:chExt cx="10447025" cy="1437131"/>
          </a:xfrm>
        </p:grpSpPr>
        <p:grpSp>
          <p:nvGrpSpPr>
            <p:cNvPr id="5" name="组合 4"/>
            <p:cNvGrpSpPr/>
            <p:nvPr/>
          </p:nvGrpSpPr>
          <p:grpSpPr>
            <a:xfrm>
              <a:off x="898136" y="2037442"/>
              <a:ext cx="4679769" cy="1437131"/>
              <a:chOff x="898136" y="2037442"/>
              <a:chExt cx="4679769" cy="1437131"/>
            </a:xfrm>
          </p:grpSpPr>
          <p:sp>
            <p:nvSpPr>
              <p:cNvPr id="11" name="Index-1"/>
              <p:cNvSpPr txBox="1"/>
              <p:nvPr>
                <p:custDataLst>
                  <p:tags r:id="rId3"/>
                </p:custDataLst>
              </p:nvPr>
            </p:nvSpPr>
            <p:spPr>
              <a:xfrm>
                <a:off x="4886690" y="2037442"/>
                <a:ext cx="691215" cy="584775"/>
              </a:xfrm>
              <a:prstGeom prst="rect">
                <a:avLst/>
              </a:prstGeom>
              <a:noFill/>
            </p:spPr>
            <p:txBody>
              <a:bodyPr wrap="none" rtlCol="0">
                <a:spAutoFit/>
              </a:bodyPr>
              <a:lstStyle/>
              <a:p>
                <a:r>
                  <a:rPr lang="en-US" altLang="zh-CN" sz="3200" b="1" i="1" dirty="0">
                    <a:gradFill>
                      <a:gsLst>
                        <a:gs pos="0">
                          <a:schemeClr val="accent1">
                            <a:lumMod val="60000"/>
                            <a:lumOff val="40000"/>
                          </a:schemeClr>
                        </a:gs>
                        <a:gs pos="60000">
                          <a:schemeClr val="accent1"/>
                        </a:gs>
                      </a:gsLst>
                      <a:lin ang="2700000" scaled="0"/>
                    </a:gradFill>
                    <a:effectLst>
                      <a:outerShdw blurRad="50800" dist="50800" dir="5400000" algn="ctr" rotWithShape="0">
                        <a:schemeClr val="accent1">
                          <a:alpha val="20000"/>
                        </a:schemeClr>
                      </a:outerShdw>
                    </a:effectLst>
                    <a:latin typeface="+mn-ea"/>
                  </a:rPr>
                  <a:t>01</a:t>
                </a:r>
                <a:endParaRPr lang="zh-CN" altLang="en-US" sz="3200" b="1" i="1" dirty="0">
                  <a:gradFill>
                    <a:gsLst>
                      <a:gs pos="0">
                        <a:schemeClr val="accent1">
                          <a:lumMod val="60000"/>
                          <a:lumOff val="40000"/>
                        </a:schemeClr>
                      </a:gs>
                      <a:gs pos="60000">
                        <a:schemeClr val="accent1"/>
                      </a:gs>
                    </a:gsLst>
                    <a:lin ang="2700000" scaled="0"/>
                  </a:gradFill>
                  <a:effectLst>
                    <a:outerShdw blurRad="50800" dist="50800" dir="5400000" algn="ctr" rotWithShape="0">
                      <a:schemeClr val="accent1">
                        <a:alpha val="20000"/>
                      </a:schemeClr>
                    </a:outerShdw>
                  </a:effectLst>
                  <a:latin typeface="+mn-ea"/>
                </a:endParaRPr>
              </a:p>
            </p:txBody>
          </p:sp>
          <p:sp>
            <p:nvSpPr>
              <p:cNvPr id="12" name="Body-1"/>
              <p:cNvSpPr txBox="1"/>
              <p:nvPr>
                <p:custDataLst>
                  <p:tags r:id="rId4"/>
                </p:custDataLst>
              </p:nvPr>
            </p:nvSpPr>
            <p:spPr>
              <a:xfrm>
                <a:off x="898136" y="2766687"/>
                <a:ext cx="4378323" cy="707886"/>
              </a:xfrm>
              <a:prstGeom prst="rect">
                <a:avLst/>
              </a:prstGeom>
              <a:noFill/>
            </p:spPr>
            <p:txBody>
              <a:bodyPr wrap="square" rtlCol="0">
                <a:spAutoFit/>
              </a:bodyPr>
              <a:lstStyle/>
              <a:p>
                <a:pPr marL="0" marR="0" algn="just">
                  <a:spcBef>
                    <a:spcPts val="0"/>
                  </a:spcBef>
                  <a:spcAft>
                    <a:spcPts val="0"/>
                  </a:spcAft>
                </a:pP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弥补了当前技术背景下，</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APK</a:t>
                </a: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文件分析检测和分类判决技术的不足。</a:t>
                </a:r>
                <a:endParaRPr lang="zh-CN" altLang="en-US"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grpSp>
        <p:sp>
          <p:nvSpPr>
            <p:cNvPr id="9" name="Index-2"/>
            <p:cNvSpPr txBox="1"/>
            <p:nvPr>
              <p:custDataLst>
                <p:tags r:id="rId5"/>
              </p:custDataLst>
            </p:nvPr>
          </p:nvSpPr>
          <p:spPr>
            <a:xfrm>
              <a:off x="10653946" y="2037442"/>
              <a:ext cx="691215" cy="584775"/>
            </a:xfrm>
            <a:prstGeom prst="rect">
              <a:avLst/>
            </a:prstGeom>
            <a:noFill/>
            <a:effectLst>
              <a:outerShdw blurRad="50800" dist="50800" dir="5400000" algn="ctr" rotWithShape="0">
                <a:schemeClr val="accent2">
                  <a:alpha val="20000"/>
                </a:schemeClr>
              </a:outerShdw>
            </a:effectLst>
          </p:spPr>
          <p:txBody>
            <a:bodyPr wrap="none" rtlCol="0">
              <a:spAutoFit/>
            </a:bodyPr>
            <a:lstStyle/>
            <a:p>
              <a:r>
                <a:rPr lang="en-US" altLang="zh-CN" sz="3200" b="1" i="1" dirty="0">
                  <a:gradFill>
                    <a:gsLst>
                      <a:gs pos="0">
                        <a:schemeClr val="accent2">
                          <a:lumMod val="60000"/>
                          <a:lumOff val="40000"/>
                        </a:schemeClr>
                      </a:gs>
                      <a:gs pos="60000">
                        <a:schemeClr val="accent2"/>
                      </a:gs>
                    </a:gsLst>
                    <a:lin ang="2700000" scaled="0"/>
                  </a:gradFill>
                  <a:latin typeface="+mn-ea"/>
                </a:rPr>
                <a:t>02</a:t>
              </a:r>
              <a:endParaRPr lang="zh-CN" altLang="en-US" sz="3200" b="1" i="1" dirty="0">
                <a:gradFill>
                  <a:gsLst>
                    <a:gs pos="0">
                      <a:schemeClr val="accent2">
                        <a:lumMod val="60000"/>
                        <a:lumOff val="40000"/>
                      </a:schemeClr>
                    </a:gs>
                    <a:gs pos="60000">
                      <a:schemeClr val="accent2"/>
                    </a:gs>
                  </a:gsLst>
                  <a:lin ang="2700000" scaled="0"/>
                </a:gradFill>
                <a:latin typeface="+mn-ea"/>
              </a:endParaRPr>
            </a:p>
          </p:txBody>
        </p:sp>
      </p:grpSp>
      <p:sp>
        <p:nvSpPr>
          <p:cNvPr id="13" name="Body-1"/>
          <p:cNvSpPr txBox="1"/>
          <p:nvPr>
            <p:custDataLst>
              <p:tags r:id="rId6"/>
            </p:custDataLst>
          </p:nvPr>
        </p:nvSpPr>
        <p:spPr>
          <a:xfrm>
            <a:off x="6258902" y="2817402"/>
            <a:ext cx="4378323" cy="1015663"/>
          </a:xfrm>
          <a:prstGeom prst="rect">
            <a:avLst/>
          </a:prstGeom>
          <a:noFill/>
        </p:spPr>
        <p:txBody>
          <a:bodyPr wrap="square" rtlCol="0">
            <a:spAutoFit/>
          </a:bodyPr>
          <a:lstStyle/>
          <a:p>
            <a:pPr marL="0" marR="0" algn="just">
              <a:spcBef>
                <a:spcPts val="0"/>
              </a:spcBef>
              <a:spcAft>
                <a:spcPts val="0"/>
              </a:spcAft>
            </a:pP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综合利用多种技术手段，实现了对</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APK</a:t>
            </a: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的全自动分析，极大地减少了人力和物力消耗。</a:t>
            </a:r>
            <a:endParaRPr lang="zh-CN" altLang="en-US"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4" name="Index-1"/>
          <p:cNvSpPr txBox="1"/>
          <p:nvPr>
            <p:custDataLst>
              <p:tags r:id="rId7"/>
            </p:custDataLst>
          </p:nvPr>
        </p:nvSpPr>
        <p:spPr>
          <a:xfrm>
            <a:off x="4634004" y="4295643"/>
            <a:ext cx="598241" cy="584775"/>
          </a:xfrm>
          <a:prstGeom prst="rect">
            <a:avLst/>
          </a:prstGeom>
          <a:noFill/>
        </p:spPr>
        <p:txBody>
          <a:bodyPr wrap="none" rtlCol="0">
            <a:spAutoFit/>
          </a:bodyPr>
          <a:lstStyle/>
          <a:p>
            <a:r>
              <a:rPr lang="en-US" altLang="zh-CN" sz="3200" b="1" i="1" dirty="0">
                <a:solidFill>
                  <a:srgbClr val="00B050"/>
                </a:solidFill>
                <a:effectLst>
                  <a:outerShdw blurRad="50800" dist="50800" dir="5400000" algn="ctr" rotWithShape="0">
                    <a:schemeClr val="accent1">
                      <a:alpha val="20000"/>
                    </a:schemeClr>
                  </a:outerShdw>
                </a:effectLst>
                <a:latin typeface="+mn-ea"/>
              </a:rPr>
              <a:t>03</a:t>
            </a:r>
            <a:endParaRPr lang="zh-CN" altLang="en-US" sz="3200" b="1" i="1" dirty="0">
              <a:solidFill>
                <a:srgbClr val="00B050"/>
              </a:solidFill>
              <a:effectLst>
                <a:outerShdw blurRad="50800" dist="50800" dir="5400000" algn="ctr" rotWithShape="0">
                  <a:schemeClr val="accent1">
                    <a:alpha val="20000"/>
                  </a:schemeClr>
                </a:outerShdw>
              </a:effectLst>
              <a:latin typeface="+mn-ea"/>
            </a:endParaRPr>
          </a:p>
        </p:txBody>
      </p:sp>
      <p:sp>
        <p:nvSpPr>
          <p:cNvPr id="15" name="Index-1"/>
          <p:cNvSpPr txBox="1"/>
          <p:nvPr>
            <p:custDataLst>
              <p:tags r:id="rId8"/>
            </p:custDataLst>
          </p:nvPr>
        </p:nvSpPr>
        <p:spPr>
          <a:xfrm>
            <a:off x="10402416" y="4427324"/>
            <a:ext cx="598241" cy="584775"/>
          </a:xfrm>
          <a:prstGeom prst="rect">
            <a:avLst/>
          </a:prstGeom>
          <a:noFill/>
        </p:spPr>
        <p:txBody>
          <a:bodyPr wrap="none" rtlCol="0">
            <a:spAutoFit/>
          </a:bodyPr>
          <a:lstStyle/>
          <a:p>
            <a:r>
              <a:rPr lang="en-US" altLang="zh-CN" sz="3200" b="1" i="1" dirty="0">
                <a:solidFill>
                  <a:srgbClr val="FFFF00"/>
                </a:solidFill>
                <a:effectLst>
                  <a:outerShdw blurRad="50800" dist="50800" dir="5400000" algn="ctr" rotWithShape="0">
                    <a:schemeClr val="accent1">
                      <a:alpha val="20000"/>
                    </a:schemeClr>
                  </a:outerShdw>
                </a:effectLst>
                <a:latin typeface="+mn-ea"/>
              </a:rPr>
              <a:t>04</a:t>
            </a:r>
            <a:endParaRPr lang="zh-CN" altLang="en-US" sz="3200" b="1" i="1" dirty="0">
              <a:solidFill>
                <a:srgbClr val="FFFF00"/>
              </a:solidFill>
              <a:effectLst>
                <a:outerShdw blurRad="50800" dist="50800" dir="5400000" algn="ctr" rotWithShape="0">
                  <a:schemeClr val="accent1">
                    <a:alpha val="20000"/>
                  </a:schemeClr>
                </a:outerShdw>
              </a:effectLst>
              <a:latin typeface="+mn-ea"/>
            </a:endParaRPr>
          </a:p>
        </p:txBody>
      </p:sp>
      <p:sp>
        <p:nvSpPr>
          <p:cNvPr id="16" name="Body-1"/>
          <p:cNvSpPr txBox="1"/>
          <p:nvPr>
            <p:custDataLst>
              <p:tags r:id="rId9"/>
            </p:custDataLst>
          </p:nvPr>
        </p:nvSpPr>
        <p:spPr>
          <a:xfrm>
            <a:off x="763435" y="4957908"/>
            <a:ext cx="4378323" cy="400110"/>
          </a:xfrm>
          <a:prstGeom prst="rect">
            <a:avLst/>
          </a:prstGeom>
          <a:noFill/>
        </p:spPr>
        <p:txBody>
          <a:bodyPr wrap="square" rtlCol="0">
            <a:spAutoFit/>
          </a:bodyPr>
          <a:lstStyle/>
          <a:p>
            <a:pPr marL="0" marR="0" algn="just">
              <a:spcBef>
                <a:spcPts val="0"/>
              </a:spcBef>
              <a:spcAft>
                <a:spcPts val="0"/>
              </a:spcAft>
            </a:pP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实现了</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APP</a:t>
            </a: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类别的精准判别</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t>
            </a:r>
            <a:endParaRPr lang="zh-CN" altLang="en-US"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 name="Body-1"/>
          <p:cNvSpPr txBox="1"/>
          <p:nvPr>
            <p:custDataLst>
              <p:tags r:id="rId10"/>
            </p:custDataLst>
          </p:nvPr>
        </p:nvSpPr>
        <p:spPr>
          <a:xfrm>
            <a:off x="6258901" y="5049717"/>
            <a:ext cx="4378323" cy="1015663"/>
          </a:xfrm>
          <a:prstGeom prst="rect">
            <a:avLst/>
          </a:prstGeom>
          <a:noFill/>
        </p:spPr>
        <p:txBody>
          <a:bodyPr wrap="square" rtlCol="0">
            <a:spAutoFit/>
          </a:bodyPr>
          <a:lstStyle/>
          <a:p>
            <a:pPr marL="0" marR="0" algn="just">
              <a:spcBef>
                <a:spcPts val="0"/>
              </a:spcBef>
              <a:spcAft>
                <a:spcPts val="0"/>
              </a:spcAft>
            </a:pP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为用户提供了一套便捷高效的</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Web</a:t>
            </a: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系统，对待安装的</a:t>
            </a:r>
            <a:r>
              <a:rPr lang="en-US" altLang="zh-CN"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APK</a:t>
            </a:r>
            <a:r>
              <a:rPr lang="zh-CN" altLang="en-US" sz="2000" kern="100" dirty="0">
                <a:solidFill>
                  <a:schemeClr val="bg1"/>
                </a:solidFill>
                <a:effectLst/>
                <a:latin typeface="宋体" panose="02010600030101010101" pitchFamily="2" charset="-122"/>
                <a:ea typeface="宋体" panose="02010600030101010101" pitchFamily="2" charset="-122"/>
                <a:cs typeface="Times New Roman" panose="02020603050405020304" pitchFamily="18" charset="0"/>
              </a:rPr>
              <a:t>文件进行快速分析和研判。</a:t>
            </a:r>
            <a:endParaRPr lang="zh-CN" altLang="en-US"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p:txBody>
      </p:sp>
      <p:grpSp>
        <p:nvGrpSpPr>
          <p:cNvPr id="18" name="组合 17"/>
          <p:cNvGrpSpPr/>
          <p:nvPr/>
        </p:nvGrpSpPr>
        <p:grpSpPr>
          <a:xfrm>
            <a:off x="576445" y="972401"/>
            <a:ext cx="11104500" cy="1049617"/>
            <a:chOff x="1215" y="2465"/>
            <a:chExt cx="6754" cy="2677"/>
          </a:xfrm>
        </p:grpSpPr>
        <p:sp>
          <p:nvSpPr>
            <p:cNvPr id="19" name="矩形 18"/>
            <p:cNvSpPr/>
            <p:nvPr/>
          </p:nvSpPr>
          <p:spPr>
            <a:xfrm>
              <a:off x="1215" y="2465"/>
              <a:ext cx="6754" cy="2677"/>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文本框 19"/>
            <p:cNvSpPr txBox="1"/>
            <p:nvPr/>
          </p:nvSpPr>
          <p:spPr>
            <a:xfrm>
              <a:off x="1383" y="3018"/>
              <a:ext cx="6418" cy="1515"/>
            </a:xfrm>
            <a:prstGeom prst="rect">
              <a:avLst/>
            </a:prstGeom>
            <a:noFill/>
          </p:spPr>
          <p:txBody>
            <a:bodyPr wrap="square" rtlCol="0">
              <a:spAutoFit/>
            </a:bodyPr>
            <a:lstStyle/>
            <a:p>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 </a:t>
              </a:r>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sp>
        <p:nvSpPr>
          <p:cNvPr id="2" name="文本框 1"/>
          <p:cNvSpPr txBox="1"/>
          <p:nvPr/>
        </p:nvSpPr>
        <p:spPr>
          <a:xfrm>
            <a:off x="852660" y="1021067"/>
            <a:ext cx="10330195" cy="922020"/>
          </a:xfrm>
          <a:prstGeom prst="rect">
            <a:avLst/>
          </a:prstGeom>
          <a:noFill/>
        </p:spPr>
        <p:txBody>
          <a:bodyPr wrap="square" rtlCol="0">
            <a:spAutoFit/>
          </a:bodyPr>
          <a:lstStyle/>
          <a:p>
            <a:r>
              <a:rPr lang="zh-CN" altLang="en-US" dirty="0"/>
              <a:t>     </a:t>
            </a:r>
            <a:r>
              <a:rPr lang="zh-CN" altLang="en-US" dirty="0">
                <a:latin typeface="仿宋" panose="02010609060101010101" charset="-122"/>
                <a:ea typeface="仿宋" panose="02010609060101010101" charset="-122"/>
                <a:cs typeface="仿宋" panose="02010609060101010101" charset="-122"/>
              </a:rPr>
              <a:t>本项目综合使用了多种静态和动态检测技术，对</a:t>
            </a:r>
            <a:r>
              <a:rPr lang="en-US" altLang="zh-CN" dirty="0">
                <a:latin typeface="仿宋" panose="02010609060101010101" charset="-122"/>
                <a:ea typeface="仿宋" panose="02010609060101010101" charset="-122"/>
                <a:cs typeface="仿宋" panose="02010609060101010101" charset="-122"/>
              </a:rPr>
              <a:t>APK</a:t>
            </a:r>
            <a:r>
              <a:rPr lang="zh-CN" altLang="en-US" dirty="0">
                <a:latin typeface="仿宋" panose="02010609060101010101" charset="-122"/>
                <a:ea typeface="仿宋" panose="02010609060101010101" charset="-122"/>
                <a:cs typeface="仿宋" panose="02010609060101010101" charset="-122"/>
              </a:rPr>
              <a:t>文件进行全面的信息分析和特征提取。利用维特征融合与集成学习构建一个面向分类识别的</a:t>
            </a:r>
            <a:r>
              <a:rPr lang="en-US" altLang="zh-CN" dirty="0">
                <a:latin typeface="仿宋" panose="02010609060101010101" charset="-122"/>
                <a:ea typeface="仿宋" panose="02010609060101010101" charset="-122"/>
                <a:cs typeface="仿宋" panose="02010609060101010101" charset="-122"/>
              </a:rPr>
              <a:t>APK</a:t>
            </a:r>
            <a:r>
              <a:rPr lang="zh-CN" altLang="en-US" dirty="0">
                <a:latin typeface="仿宋" panose="02010609060101010101" charset="-122"/>
                <a:ea typeface="仿宋" panose="02010609060101010101" charset="-122"/>
                <a:cs typeface="仿宋" panose="02010609060101010101" charset="-122"/>
              </a:rPr>
              <a:t>研判模型，能够对</a:t>
            </a:r>
            <a:r>
              <a:rPr lang="en-US" altLang="zh-CN" dirty="0">
                <a:latin typeface="仿宋" panose="02010609060101010101" charset="-122"/>
                <a:ea typeface="仿宋" panose="02010609060101010101" charset="-122"/>
                <a:cs typeface="仿宋" panose="02010609060101010101" charset="-122"/>
              </a:rPr>
              <a:t>APP</a:t>
            </a:r>
            <a:r>
              <a:rPr lang="zh-CN" altLang="en-US" dirty="0">
                <a:latin typeface="仿宋" panose="02010609060101010101" charset="-122"/>
                <a:ea typeface="仿宋" panose="02010609060101010101" charset="-122"/>
                <a:cs typeface="仿宋" panose="02010609060101010101" charset="-122"/>
              </a:rPr>
              <a:t>在涉赌、涉黄、涉诈、黑灰产、正常五种类别中做出准确判决。</a:t>
            </a:r>
            <a:endParaRPr lang="zh-CN" altLang="en-US" dirty="0">
              <a:latin typeface="仿宋" panose="02010609060101010101" charset="-122"/>
              <a:ea typeface="仿宋" panose="02010609060101010101" charset="-122"/>
              <a:cs typeface="仿宋" panose="02010609060101010101" charset="-122"/>
            </a:endParaRPr>
          </a:p>
        </p:txBody>
      </p:sp>
    </p:spTree>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000" fill="hold">
                                          <p:stCondLst>
                                            <p:cond delay="0"/>
                                          </p:stCondLst>
                                        </p:cTn>
                                        <p:tgtEl>
                                          <p:spTgt spid="18"/>
                                        </p:tgtEl>
                                        <p:attrNameLst>
                                          <p:attrName>style.visibility</p:attrName>
                                        </p:attrNameLst>
                                      </p:cBhvr>
                                      <p:to>
                                        <p:strVal val="visible"/>
                                      </p:to>
                                    </p:set>
                                    <p:animEffect transition="in" filter="strips(downLeft)">
                                      <p:cBhvr>
                                        <p:cTn id="7" dur="10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531"/>
                                        </p:tgtEl>
                                        <p:attrNameLst>
                                          <p:attrName>style.visibility</p:attrName>
                                        </p:attrNameLst>
                                      </p:cBhvr>
                                      <p:to>
                                        <p:strVal val="visible"/>
                                      </p:to>
                                    </p:set>
                                    <p:animEffect transition="in" filter="fade">
                                      <p:cBhvr>
                                        <p:cTn id="15" dur="500"/>
                                        <p:tgtEl>
                                          <p:spTgt spid="2253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animBg="1"/>
      <p:bldP spid="13" grpId="0"/>
      <p:bldP spid="14" grpId="0"/>
      <p:bldP spid="15" grpId="0"/>
      <p:bldP spid="16" grpId="0"/>
      <p:bldP spid="17"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6387"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1638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6149" name="矩形 3"/>
          <p:cNvSpPr/>
          <p:nvPr/>
        </p:nvSpPr>
        <p:spPr>
          <a:xfrm>
            <a:off x="0" y="2171700"/>
            <a:ext cx="12192000" cy="2628900"/>
          </a:xfrm>
          <a:prstGeom prst="rect">
            <a:avLst/>
          </a:prstGeom>
          <a:solidFill>
            <a:srgbClr val="FFFFFF">
              <a:alpha val="7059"/>
            </a:srgbClr>
          </a:solidFill>
          <a:ln w="12700">
            <a:noFill/>
          </a:ln>
        </p:spPr>
        <p:txBody>
          <a:bodyPr anchor="ctr" anchorCtr="0"/>
          <a:lstStyle/>
          <a:p>
            <a:pPr algn="ct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6150" name="文本框 5"/>
          <p:cNvSpPr/>
          <p:nvPr/>
        </p:nvSpPr>
        <p:spPr>
          <a:xfrm>
            <a:off x="3713163" y="2652713"/>
            <a:ext cx="4765040" cy="1014730"/>
          </a:xfrm>
          <a:prstGeom prst="rect">
            <a:avLst/>
          </a:prstGeom>
          <a:noFill/>
          <a:ln w="9525">
            <a:noFill/>
          </a:ln>
        </p:spPr>
        <p:txBody>
          <a:bodyPr wrap="none">
            <a:spAutoFit/>
          </a:bodyPr>
          <a:lstStyle/>
          <a:p>
            <a:pPr algn="ctr" eaLnBrk="1" hangingPunct="1"/>
            <a:r>
              <a:rPr lang="en-US" altLang="zh-CN" sz="6000" dirty="0">
                <a:solidFill>
                  <a:schemeClr val="bg1"/>
                </a:solidFill>
                <a:latin typeface="Calibri" panose="020F0502020204030204" pitchFamily="34" charset="0"/>
                <a:sym typeface="Calibri" panose="020F0502020204030204" pitchFamily="34" charset="0"/>
              </a:rPr>
              <a:t>01</a:t>
            </a:r>
            <a:r>
              <a:rPr lang="zh-CN" altLang="en-US" sz="6000" dirty="0">
                <a:solidFill>
                  <a:schemeClr val="bg1"/>
                </a:solidFill>
                <a:latin typeface="Calibri" panose="020F0502020204030204" pitchFamily="34" charset="0"/>
                <a:sym typeface="Calibri" panose="020F0502020204030204" pitchFamily="34" charset="0"/>
              </a:rPr>
              <a:t>创意与背景</a:t>
            </a:r>
            <a:endParaRPr lang="zh-CN" altLang="en-US" sz="6000" b="1" dirty="0">
              <a:solidFill>
                <a:schemeClr val="bg1"/>
              </a:solidFill>
              <a:latin typeface="Calibri" panose="020F0502020204030204" pitchFamily="34" charset="0"/>
              <a:sym typeface="宋体" panose="02010600030101010101" pitchFamily="2" charset="-122"/>
            </a:endParaRPr>
          </a:p>
        </p:txBody>
      </p:sp>
      <p:sp>
        <p:nvSpPr>
          <p:cNvPr id="6151" name="文本框 6"/>
          <p:cNvSpPr/>
          <p:nvPr/>
        </p:nvSpPr>
        <p:spPr>
          <a:xfrm>
            <a:off x="3814445" y="3667760"/>
            <a:ext cx="4626610" cy="398780"/>
          </a:xfrm>
          <a:prstGeom prst="rect">
            <a:avLst/>
          </a:prstGeom>
          <a:noFill/>
          <a:ln w="9525">
            <a:noFill/>
          </a:ln>
        </p:spPr>
        <p:txBody>
          <a:bodyPr wrap="square">
            <a:spAutoFit/>
          </a:bodyPr>
          <a:lstStyle/>
          <a:p>
            <a:pPr algn="ctr" eaLnBrk="1" hangingPunct="1"/>
            <a:r>
              <a:rPr lang="en-US" altLang="zh-CN" sz="2000" dirty="0">
                <a:solidFill>
                  <a:srgbClr val="D8D8D8"/>
                </a:solidFill>
                <a:latin typeface="Calibri" panose="020F0502020204030204" pitchFamily="34" charset="0"/>
                <a:sym typeface="Calibri" panose="020F0502020204030204" pitchFamily="34" charset="0"/>
              </a:rPr>
              <a:t>Creativity &amp; Context</a:t>
            </a:r>
            <a:endParaRPr lang="en-US" altLang="zh-CN" sz="2000" dirty="0">
              <a:solidFill>
                <a:srgbClr val="D8D8D8"/>
              </a:solidFill>
              <a:latin typeface="Calibri" panose="020F0502020204030204" pitchFamily="34" charset="0"/>
              <a:sym typeface="Calibri" panose="020F0502020204030204" pitchFamily="34" charset="0"/>
            </a:endParaRPr>
          </a:p>
        </p:txBody>
      </p:sp>
      <p:sp>
        <p:nvSpPr>
          <p:cNvPr id="16393" name="矩形 4"/>
          <p:cNvSpPr/>
          <p:nvPr/>
        </p:nvSpPr>
        <p:spPr>
          <a:xfrm rot="2700000">
            <a:off x="5645150" y="1716405"/>
            <a:ext cx="889000" cy="889000"/>
          </a:xfrm>
          <a:prstGeom prst="rect">
            <a:avLst/>
          </a:prstGeom>
          <a:solidFill>
            <a:srgbClr val="2F374C"/>
          </a:solidFill>
          <a:ln w="12700">
            <a:noFill/>
          </a:ln>
        </p:spPr>
        <p:txBody>
          <a:bodyPr anchor="ctr" anchorCtr="0"/>
          <a:lstStyle/>
          <a:p>
            <a:pPr algn="ctr" eaLnBrk="1" hangingPunct="1"/>
            <a:endParaRPr lang="zh-CN" altLang="zh-CN" dirty="0">
              <a:solidFill>
                <a:srgbClr val="A5A5A5"/>
              </a:solidFill>
              <a:latin typeface="宋体" panose="02010600030101010101" pitchFamily="2" charset="-122"/>
              <a:sym typeface="宋体" panose="02010600030101010101" pitchFamily="2" charset="-122"/>
            </a:endParaRPr>
          </a:p>
        </p:txBody>
      </p:sp>
      <p:sp>
        <p:nvSpPr>
          <p:cNvPr id="3" name="任意多边形: 形状 2"/>
          <p:cNvSpPr/>
          <p:nvPr/>
        </p:nvSpPr>
        <p:spPr>
          <a:xfrm>
            <a:off x="5786790" y="1856062"/>
            <a:ext cx="605719" cy="609685"/>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6149"/>
                                        </p:tgtEl>
                                        <p:attrNameLst>
                                          <p:attrName>style.visibility</p:attrName>
                                        </p:attrNameLst>
                                      </p:cBhvr>
                                      <p:to>
                                        <p:strVal val="visible"/>
                                      </p:to>
                                    </p:set>
                                    <p:animEffect filter="barn(outHorizontal)">
                                      <p:cBhvr>
                                        <p:cTn id="7" dur="500"/>
                                        <p:tgtEl>
                                          <p:spTgt spid="6149"/>
                                        </p:tgtEl>
                                      </p:cBhvr>
                                    </p:animEffect>
                                  </p:childTnLst>
                                </p:cTn>
                              </p:par>
                            </p:childTnLst>
                          </p:cTn>
                        </p:par>
                        <p:par>
                          <p:cTn id="8" fill="hold">
                            <p:stCondLst>
                              <p:cond delay="500"/>
                            </p:stCondLst>
                            <p:childTnLst>
                              <p:par>
                                <p:cTn id="9" presetID="23" presetClass="entr" presetSubtype="36" fill="hold" grpId="0" nodeType="afterEffect">
                                  <p:stCondLst>
                                    <p:cond delay="0"/>
                                  </p:stCondLst>
                                  <p:iterate type="lt">
                                    <p:tmPct val="17000"/>
                                  </p:iterate>
                                  <p:childTnLst>
                                    <p:set>
                                      <p:cBhvr>
                                        <p:cTn id="10" dur="1" fill="hold">
                                          <p:stCondLst>
                                            <p:cond delay="0"/>
                                          </p:stCondLst>
                                        </p:cTn>
                                        <p:tgtEl>
                                          <p:spTgt spid="6150"/>
                                        </p:tgtEl>
                                        <p:attrNameLst>
                                          <p:attrName>style.visibility</p:attrName>
                                        </p:attrNameLst>
                                      </p:cBhvr>
                                      <p:to>
                                        <p:strVal val="visible"/>
                                      </p:to>
                                    </p:set>
                                    <p:anim calcmode="lin" valueType="num">
                                      <p:cBhvr>
                                        <p:cTn id="11" dur="500" fill="hold"/>
                                        <p:tgtEl>
                                          <p:spTgt spid="6150"/>
                                        </p:tgtEl>
                                        <p:attrNameLst>
                                          <p:attrName>ppt_w</p:attrName>
                                        </p:attrNameLst>
                                      </p:cBhvr>
                                      <p:tavLst>
                                        <p:tav tm="0">
                                          <p:val>
                                            <p:strVal val="(6*min(max(#ppt_w*#ppt_h,.3),1)-7.4)/-.7*#ppt_w"/>
                                          </p:val>
                                        </p:tav>
                                        <p:tav tm="100000">
                                          <p:val>
                                            <p:strVal val="#ppt_w"/>
                                          </p:val>
                                        </p:tav>
                                      </p:tavLst>
                                    </p:anim>
                                    <p:anim calcmode="lin" valueType="num">
                                      <p:cBhvr>
                                        <p:cTn id="12" dur="500" fill="hold"/>
                                        <p:tgtEl>
                                          <p:spTgt spid="6150"/>
                                        </p:tgtEl>
                                        <p:attrNameLst>
                                          <p:attrName>ppt_h</p:attrName>
                                        </p:attrNameLst>
                                      </p:cBhvr>
                                      <p:tavLst>
                                        <p:tav tm="0">
                                          <p:val>
                                            <p:strVal val="(6*min(max(#ppt_w*#ppt_h,.3),1)-7.4)/-.7*#ppt_h"/>
                                          </p:val>
                                        </p:tav>
                                        <p:tav tm="100000">
                                          <p:val>
                                            <p:strVal val="#ppt_h"/>
                                          </p:val>
                                        </p:tav>
                                      </p:tavLst>
                                    </p:anim>
                                    <p:anim calcmode="lin" valueType="num">
                                      <p:cBhvr>
                                        <p:cTn id="13" dur="500" fill="hold"/>
                                        <p:tgtEl>
                                          <p:spTgt spid="6150"/>
                                        </p:tgtEl>
                                        <p:attrNameLst>
                                          <p:attrName>ppt_x</p:attrName>
                                        </p:attrNameLst>
                                      </p:cBhvr>
                                      <p:tavLst>
                                        <p:tav tm="0">
                                          <p:val>
                                            <p:fltVal val="0.5"/>
                                          </p:val>
                                        </p:tav>
                                        <p:tav tm="100000">
                                          <p:val>
                                            <p:strVal val="#ppt_x"/>
                                          </p:val>
                                        </p:tav>
                                      </p:tavLst>
                                    </p:anim>
                                    <p:anim calcmode="lin" valueType="num">
                                      <p:cBhvr>
                                        <p:cTn id="14" dur="500" fill="hold"/>
                                        <p:tgtEl>
                                          <p:spTgt spid="6150"/>
                                        </p:tgtEl>
                                        <p:attrNameLst>
                                          <p:attrName>ppt_y</p:attrName>
                                        </p:attrNameLst>
                                      </p:cBhvr>
                                      <p:tavLst>
                                        <p:tav tm="0">
                                          <p:val>
                                            <p:strVal val="1+(6*min(max(#ppt_w*#ppt_h,.3),1)-7.4)/-.7*#ppt_h/2"/>
                                          </p:val>
                                        </p:tav>
                                        <p:tav tm="100000">
                                          <p:val>
                                            <p:strVal val="#ppt_y"/>
                                          </p:val>
                                        </p:tav>
                                      </p:tavLst>
                                    </p:anim>
                                  </p:childTnLst>
                                </p:cTn>
                              </p:par>
                            </p:childTnLst>
                          </p:cTn>
                        </p:par>
                        <p:par>
                          <p:cTn id="15" fill="hold">
                            <p:stCondLst>
                              <p:cond delay="1009"/>
                            </p:stCondLst>
                            <p:childTnLst>
                              <p:par>
                                <p:cTn id="16" presetID="9" presetClass="entr" presetSubtype="0" fill="hold" grpId="0" nodeType="afterEffect">
                                  <p:stCondLst>
                                    <p:cond delay="0"/>
                                  </p:stCondLst>
                                  <p:childTnLst>
                                    <p:set>
                                      <p:cBhvr>
                                        <p:cTn id="17" dur="1" fill="hold">
                                          <p:stCondLst>
                                            <p:cond delay="0"/>
                                          </p:stCondLst>
                                        </p:cTn>
                                        <p:tgtEl>
                                          <p:spTgt spid="6151"/>
                                        </p:tgtEl>
                                        <p:attrNameLst>
                                          <p:attrName>style.visibility</p:attrName>
                                        </p:attrNameLst>
                                      </p:cBhvr>
                                      <p:to>
                                        <p:strVal val="visible"/>
                                      </p:to>
                                    </p:set>
                                    <p:animEffect filter="dissolve">
                                      <p:cBhvr>
                                        <p:cTn id="18" dur="500"/>
                                        <p:tgtEl>
                                          <p:spTgt spid="6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bldLvl="0" animBg="1"/>
      <p:bldP spid="6150" grpId="0" bldLvl="0"/>
      <p:bldP spid="6151" grpId="0" bldLvl="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27064" y="895350"/>
            <a:ext cx="12192000" cy="5962650"/>
          </a:xfrm>
          <a:prstGeom prst="rect">
            <a:avLst/>
          </a:prstGeom>
          <a:solidFill>
            <a:srgbClr val="FFFFFF">
              <a:alpha val="7059"/>
            </a:srgbClr>
          </a:solidFill>
          <a:ln w="12700">
            <a:noFill/>
          </a:ln>
        </p:spPr>
        <p:txBody>
          <a:bodyPr anchor="ctr" anchorCtr="0"/>
          <a:lstStyle/>
          <a:p>
            <a:pPr marL="0" marR="0" algn="just">
              <a:spcBef>
                <a:spcPts val="0"/>
              </a:spcBef>
              <a:spcAft>
                <a:spcPts val="0"/>
              </a:spcAft>
            </a:pP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1268" name="文本框 4"/>
          <p:cNvSpPr/>
          <p:nvPr/>
        </p:nvSpPr>
        <p:spPr>
          <a:xfrm>
            <a:off x="247650" y="55563"/>
            <a:ext cx="4208203"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4.2 </a:t>
            </a:r>
            <a:r>
              <a:rPr lang="zh-CN" altLang="en-US" sz="4800" b="1" dirty="0">
                <a:solidFill>
                  <a:schemeClr val="bg1"/>
                </a:solidFill>
                <a:latin typeface="Calibri" panose="020F0502020204030204" pitchFamily="34" charset="0"/>
                <a:sym typeface="Calibri" panose="020F0502020204030204" pitchFamily="34" charset="0"/>
              </a:rPr>
              <a:t>亮点与创新</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27</a:t>
              </a:r>
              <a:endParaRPr lang="zh-CN" altLang="en-US" sz="1000" dirty="0">
                <a:solidFill>
                  <a:schemeClr val="bg1"/>
                </a:solidFill>
                <a:latin typeface="Calibri" panose="020F0502020204030204" pitchFamily="34" charset="0"/>
                <a:sym typeface="宋体" panose="02010600030101010101" pitchFamily="2" charset="-122"/>
              </a:endParaRPr>
            </a:p>
          </p:txBody>
        </p:sp>
      </p:grpSp>
      <p:grpSp>
        <p:nvGrpSpPr>
          <p:cNvPr id="2" name="组合 1"/>
          <p:cNvGrpSpPr/>
          <p:nvPr>
            <p:custDataLst>
              <p:tags r:id="rId2"/>
            </p:custDataLst>
          </p:nvPr>
        </p:nvGrpSpPr>
        <p:grpSpPr>
          <a:xfrm>
            <a:off x="65794" y="1127470"/>
            <a:ext cx="9302328" cy="5189102"/>
            <a:chOff x="1945" y="2034"/>
            <a:chExt cx="10197" cy="5659"/>
          </a:xfrm>
        </p:grpSpPr>
        <p:grpSp>
          <p:nvGrpSpPr>
            <p:cNvPr id="8" name="Group 18"/>
            <p:cNvGrpSpPr>
              <a:grpSpLocks noChangeAspect="1"/>
            </p:cNvGrpSpPr>
            <p:nvPr>
              <p:custDataLst>
                <p:tags r:id="rId3"/>
              </p:custDataLst>
            </p:nvPr>
          </p:nvGrpSpPr>
          <p:grpSpPr bwMode="auto">
            <a:xfrm>
              <a:off x="2733" y="3112"/>
              <a:ext cx="1009" cy="673"/>
              <a:chOff x="0" y="0"/>
              <a:chExt cx="576000" cy="385071"/>
            </a:xfrm>
            <a:effectLst>
              <a:glow>
                <a:schemeClr val="bg1"/>
              </a:glow>
            </a:effectLst>
          </p:grpSpPr>
          <p:sp>
            <p:nvSpPr>
              <p:cNvPr id="9" name="燕尾形 55"/>
              <p:cNvSpPr>
                <a:spLocks noChangeArrowheads="1"/>
              </p:cNvSpPr>
              <p:nvPr>
                <p:custDataLst>
                  <p:tags r:id="rId4"/>
                </p:custDataLst>
              </p:nvPr>
            </p:nvSpPr>
            <p:spPr bwMode="auto">
              <a:xfrm rot="5400000">
                <a:off x="180251" y="-180251"/>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dirty="0"/>
              </a:p>
            </p:txBody>
          </p:sp>
          <p:sp>
            <p:nvSpPr>
              <p:cNvPr id="10" name="燕尾形 56"/>
              <p:cNvSpPr>
                <a:spLocks noChangeArrowheads="1"/>
              </p:cNvSpPr>
              <p:nvPr>
                <p:custDataLst>
                  <p:tags r:id="rId5"/>
                </p:custDataLst>
              </p:nvPr>
            </p:nvSpPr>
            <p:spPr bwMode="auto">
              <a:xfrm rot="5400000">
                <a:off x="180251" y="-10678"/>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grpSp>
        <p:sp>
          <p:nvSpPr>
            <p:cNvPr id="11" name="TextBox 42" descr="6A3013BADB884660B194CAD3FEF2932C# #TextBox 42"/>
            <p:cNvSpPr txBox="1">
              <a:spLocks noChangeArrowheads="1"/>
            </p:cNvSpPr>
            <p:nvPr>
              <p:custDataLst>
                <p:tags r:id="rId6"/>
              </p:custDataLst>
            </p:nvPr>
          </p:nvSpPr>
          <p:spPr bwMode="auto">
            <a:xfrm>
              <a:off x="2666" y="2034"/>
              <a:ext cx="1144" cy="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en-US" altLang="zh-CN" sz="3600" dirty="0">
                  <a:solidFill>
                    <a:schemeClr val="bg1"/>
                  </a:solidFill>
                  <a:latin typeface="微软雅黑" panose="020B0503020204020204" pitchFamily="34" charset="-122"/>
                  <a:ea typeface="微软雅黑" panose="020B0503020204020204" pitchFamily="34" charset="-122"/>
                </a:rPr>
                <a:t>01</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2" name="圆角矩形 11"/>
            <p:cNvSpPr/>
            <p:nvPr>
              <p:custDataLst>
                <p:tags r:id="rId7"/>
              </p:custDataLst>
            </p:nvPr>
          </p:nvSpPr>
          <p:spPr>
            <a:xfrm>
              <a:off x="1945" y="4114"/>
              <a:ext cx="2586" cy="3120"/>
            </a:xfrm>
            <a:prstGeom prst="roundRect">
              <a:avLst/>
            </a:prstGeom>
            <a:noFill/>
            <a:ln>
              <a:solidFill>
                <a:schemeClr val="bg1"/>
              </a:solidFill>
            </a:ln>
            <a:effectLst>
              <a:glow>
                <a:srgbClr val="00B0F0"/>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Group 18"/>
            <p:cNvGrpSpPr>
              <a:grpSpLocks noChangeAspect="1"/>
            </p:cNvGrpSpPr>
            <p:nvPr>
              <p:custDataLst>
                <p:tags r:id="rId8"/>
              </p:custDataLst>
            </p:nvPr>
          </p:nvGrpSpPr>
          <p:grpSpPr bwMode="auto">
            <a:xfrm>
              <a:off x="6357" y="3112"/>
              <a:ext cx="1016" cy="707"/>
              <a:chOff x="-152951" y="4"/>
              <a:chExt cx="579990" cy="404535"/>
            </a:xfrm>
            <a:effectLst>
              <a:glow>
                <a:schemeClr val="bg1"/>
              </a:glow>
            </a:effectLst>
          </p:grpSpPr>
          <p:sp>
            <p:nvSpPr>
              <p:cNvPr id="17" name="燕尾形 55"/>
              <p:cNvSpPr>
                <a:spLocks noChangeArrowheads="1"/>
              </p:cNvSpPr>
              <p:nvPr>
                <p:custDataLst>
                  <p:tags r:id="rId9"/>
                </p:custDataLst>
              </p:nvPr>
            </p:nvSpPr>
            <p:spPr bwMode="auto">
              <a:xfrm rot="5400000">
                <a:off x="31290" y="-180247"/>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sp>
            <p:nvSpPr>
              <p:cNvPr id="18" name="燕尾形 56"/>
              <p:cNvSpPr>
                <a:spLocks noChangeArrowheads="1"/>
              </p:cNvSpPr>
              <p:nvPr>
                <p:custDataLst>
                  <p:tags r:id="rId10"/>
                </p:custDataLst>
              </p:nvPr>
            </p:nvSpPr>
            <p:spPr bwMode="auto">
              <a:xfrm rot="5400000">
                <a:off x="27300" y="8790"/>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grpSp>
        <p:sp>
          <p:nvSpPr>
            <p:cNvPr id="19" name="TextBox 42" descr="6A3013BADB884660B194CAD3FEF2932C# #TextBox 42"/>
            <p:cNvSpPr txBox="1">
              <a:spLocks noChangeArrowheads="1"/>
            </p:cNvSpPr>
            <p:nvPr>
              <p:custDataLst>
                <p:tags r:id="rId11"/>
              </p:custDataLst>
            </p:nvPr>
          </p:nvSpPr>
          <p:spPr bwMode="auto">
            <a:xfrm>
              <a:off x="6233" y="2034"/>
              <a:ext cx="1144" cy="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en-US" altLang="zh-CN" sz="3600" dirty="0">
                  <a:solidFill>
                    <a:schemeClr val="bg1"/>
                  </a:solidFill>
                  <a:latin typeface="微软雅黑" panose="020B0503020204020204" pitchFamily="34" charset="-122"/>
                  <a:ea typeface="微软雅黑" panose="020B0503020204020204" pitchFamily="34" charset="-122"/>
                </a:rPr>
                <a:t>02</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20" name="圆角矩形 19"/>
            <p:cNvSpPr/>
            <p:nvPr>
              <p:custDataLst>
                <p:tags r:id="rId12"/>
              </p:custDataLst>
            </p:nvPr>
          </p:nvSpPr>
          <p:spPr>
            <a:xfrm>
              <a:off x="5474" y="4114"/>
              <a:ext cx="2586" cy="3579"/>
            </a:xfrm>
            <a:prstGeom prst="roundRect">
              <a:avLst/>
            </a:prstGeom>
            <a:noFill/>
            <a:ln>
              <a:solidFill>
                <a:schemeClr val="bg1"/>
              </a:solidFill>
            </a:ln>
            <a:effectLst>
              <a:glow>
                <a:srgbClr val="00B0F0"/>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4" name="Group 18"/>
            <p:cNvGrpSpPr>
              <a:grpSpLocks noChangeAspect="1"/>
            </p:cNvGrpSpPr>
            <p:nvPr>
              <p:custDataLst>
                <p:tags r:id="rId13"/>
              </p:custDataLst>
            </p:nvPr>
          </p:nvGrpSpPr>
          <p:grpSpPr bwMode="auto">
            <a:xfrm>
              <a:off x="10006" y="3141"/>
              <a:ext cx="1020" cy="644"/>
              <a:chOff x="-291129" y="16337"/>
              <a:chExt cx="582259" cy="368734"/>
            </a:xfrm>
            <a:effectLst>
              <a:glow>
                <a:schemeClr val="bg1"/>
              </a:glow>
            </a:effectLst>
          </p:grpSpPr>
          <p:sp>
            <p:nvSpPr>
              <p:cNvPr id="25" name="燕尾形 55"/>
              <p:cNvSpPr>
                <a:spLocks noChangeArrowheads="1"/>
              </p:cNvSpPr>
              <p:nvPr>
                <p:custDataLst>
                  <p:tags r:id="rId14"/>
                </p:custDataLst>
              </p:nvPr>
            </p:nvSpPr>
            <p:spPr bwMode="auto">
              <a:xfrm rot="5400000">
                <a:off x="-104619" y="-163914"/>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sp>
            <p:nvSpPr>
              <p:cNvPr id="26" name="燕尾形 56"/>
              <p:cNvSpPr>
                <a:spLocks noChangeArrowheads="1"/>
              </p:cNvSpPr>
              <p:nvPr>
                <p:custDataLst>
                  <p:tags r:id="rId15"/>
                </p:custDataLst>
              </p:nvPr>
            </p:nvSpPr>
            <p:spPr bwMode="auto">
              <a:xfrm rot="5400000">
                <a:off x="-110878" y="-10678"/>
                <a:ext cx="215498" cy="576000"/>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dirty="0"/>
              </a:p>
            </p:txBody>
          </p:sp>
        </p:grpSp>
        <p:sp>
          <p:nvSpPr>
            <p:cNvPr id="27" name="TextBox 42" descr="6A3013BADB884660B194CAD3FEF2932C# #TextBox 42"/>
            <p:cNvSpPr txBox="1">
              <a:spLocks noChangeArrowheads="1"/>
            </p:cNvSpPr>
            <p:nvPr>
              <p:custDataLst>
                <p:tags r:id="rId16"/>
              </p:custDataLst>
            </p:nvPr>
          </p:nvSpPr>
          <p:spPr bwMode="auto">
            <a:xfrm>
              <a:off x="9984" y="2083"/>
              <a:ext cx="1144" cy="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en-US" altLang="zh-CN" sz="3600" dirty="0">
                  <a:solidFill>
                    <a:schemeClr val="bg1"/>
                  </a:solidFill>
                  <a:latin typeface="微软雅黑" panose="020B0503020204020204" pitchFamily="34" charset="-122"/>
                  <a:ea typeface="微软雅黑" panose="020B0503020204020204" pitchFamily="34" charset="-122"/>
                </a:rPr>
                <a:t>03</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28" name="圆角矩形 27"/>
            <p:cNvSpPr/>
            <p:nvPr>
              <p:custDataLst>
                <p:tags r:id="rId17"/>
              </p:custDataLst>
            </p:nvPr>
          </p:nvSpPr>
          <p:spPr>
            <a:xfrm>
              <a:off x="9149" y="4093"/>
              <a:ext cx="2609" cy="3434"/>
            </a:xfrm>
            <a:prstGeom prst="roundRect">
              <a:avLst/>
            </a:prstGeom>
            <a:noFill/>
            <a:ln>
              <a:solidFill>
                <a:schemeClr val="bg1"/>
              </a:solidFill>
            </a:ln>
            <a:effectLst>
              <a:glow>
                <a:srgbClr val="00B0F0"/>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文本框 30"/>
            <p:cNvSpPr txBox="1"/>
            <p:nvPr>
              <p:custDataLst>
                <p:tags r:id="rId18"/>
              </p:custDataLst>
            </p:nvPr>
          </p:nvSpPr>
          <p:spPr>
            <a:xfrm>
              <a:off x="9912" y="4252"/>
              <a:ext cx="2230" cy="301"/>
            </a:xfrm>
            <a:prstGeom prst="rect">
              <a:avLst/>
            </a:prstGeom>
            <a:noFill/>
          </p:spPr>
          <p:txBody>
            <a:bodyPr wrap="square" rtlCol="0">
              <a:spAutoFit/>
            </a:bodyPr>
            <a:lstStyle/>
            <a:p>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 name="同侧圆角矩形 4"/>
          <p:cNvSpPr/>
          <p:nvPr>
            <p:custDataLst>
              <p:tags r:id="rId19"/>
            </p:custDataLst>
          </p:nvPr>
        </p:nvSpPr>
        <p:spPr>
          <a:xfrm>
            <a:off x="67723" y="3003205"/>
            <a:ext cx="2357120" cy="793750"/>
          </a:xfrm>
          <a:prstGeom prst="round2SameRect">
            <a:avLst/>
          </a:prstGeom>
          <a:solidFill>
            <a:schemeClr val="bg1"/>
          </a:solidFill>
          <a:ln>
            <a:headEnd type="none" w="med" len="med"/>
            <a:tailEnd type="none" w="med" len="med"/>
          </a:ln>
        </p:spPr>
        <p:style>
          <a:lnRef idx="2">
            <a:schemeClr val="lt1"/>
          </a:lnRef>
          <a:fillRef idx="1">
            <a:schemeClr val="accent1"/>
          </a:fillRef>
          <a:effectRef idx="1">
            <a:schemeClr val="accent1"/>
          </a:effectRef>
          <a:fontRef idx="minor">
            <a:schemeClr val="lt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同侧圆角矩形 5"/>
          <p:cNvSpPr/>
          <p:nvPr>
            <p:custDataLst>
              <p:tags r:id="rId20"/>
            </p:custDataLst>
          </p:nvPr>
        </p:nvSpPr>
        <p:spPr>
          <a:xfrm>
            <a:off x="3273038" y="2995972"/>
            <a:ext cx="2357120" cy="793750"/>
          </a:xfrm>
          <a:prstGeom prst="round2SameRect">
            <a:avLst/>
          </a:prstGeom>
          <a:solidFill>
            <a:schemeClr val="bg1"/>
          </a:solidFill>
          <a:ln>
            <a:headEnd type="none" w="med" len="med"/>
            <a:tailEnd type="none" w="med" len="med"/>
          </a:ln>
        </p:spPr>
        <p:style>
          <a:lnRef idx="2">
            <a:schemeClr val="lt1"/>
          </a:lnRef>
          <a:fillRef idx="1">
            <a:schemeClr val="accent1"/>
          </a:fillRef>
          <a:effectRef idx="1">
            <a:schemeClr val="accent1"/>
          </a:effectRef>
          <a:fontRef idx="minor">
            <a:schemeClr val="lt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同侧圆角矩形 6"/>
          <p:cNvSpPr/>
          <p:nvPr>
            <p:custDataLst>
              <p:tags r:id="rId21"/>
            </p:custDataLst>
          </p:nvPr>
        </p:nvSpPr>
        <p:spPr>
          <a:xfrm>
            <a:off x="6637724" y="3007665"/>
            <a:ext cx="2392168" cy="793750"/>
          </a:xfrm>
          <a:prstGeom prst="round2SameRect">
            <a:avLst/>
          </a:prstGeom>
          <a:solidFill>
            <a:schemeClr val="bg1"/>
          </a:solidFill>
          <a:ln>
            <a:headEnd type="none" w="med" len="med"/>
            <a:tailEnd type="none" w="med" len="med"/>
          </a:ln>
        </p:spPr>
        <p:style>
          <a:lnRef idx="2">
            <a:schemeClr val="lt1"/>
          </a:lnRef>
          <a:fillRef idx="1">
            <a:schemeClr val="accent1"/>
          </a:fillRef>
          <a:effectRef idx="1">
            <a:schemeClr val="accent1"/>
          </a:effectRef>
          <a:fontRef idx="minor">
            <a:schemeClr val="lt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3" name="文本框 12"/>
          <p:cNvSpPr txBox="1"/>
          <p:nvPr>
            <p:custDataLst>
              <p:tags r:id="rId22"/>
            </p:custDataLst>
          </p:nvPr>
        </p:nvSpPr>
        <p:spPr>
          <a:xfrm>
            <a:off x="85557" y="3082925"/>
            <a:ext cx="2378075" cy="707886"/>
          </a:xfrm>
          <a:prstGeom prst="rect">
            <a:avLst/>
          </a:prstGeom>
          <a:noFill/>
        </p:spPr>
        <p:txBody>
          <a:bodyPr wrap="square" rtlCol="0">
            <a:spAutoFit/>
          </a:bodyPr>
          <a:lstStyle/>
          <a:p>
            <a:r>
              <a:rPr lang="zh-CN" altLang="en-US" sz="2000" dirty="0"/>
              <a:t>全过程自动化的分析研判</a:t>
            </a:r>
            <a:endParaRPr lang="zh-CN" altLang="en-US" sz="2000" dirty="0"/>
          </a:p>
        </p:txBody>
      </p:sp>
      <p:sp>
        <p:nvSpPr>
          <p:cNvPr id="14" name="文本框 13"/>
          <p:cNvSpPr txBox="1"/>
          <p:nvPr>
            <p:custDataLst>
              <p:tags r:id="rId23"/>
            </p:custDataLst>
          </p:nvPr>
        </p:nvSpPr>
        <p:spPr>
          <a:xfrm>
            <a:off x="3322935" y="3200690"/>
            <a:ext cx="2487295" cy="398780"/>
          </a:xfrm>
          <a:prstGeom prst="rect">
            <a:avLst/>
          </a:prstGeom>
          <a:noFill/>
        </p:spPr>
        <p:txBody>
          <a:bodyPr wrap="square" rtlCol="0">
            <a:spAutoFit/>
          </a:bodyPr>
          <a:lstStyle/>
          <a:p>
            <a:r>
              <a:rPr lang="zh-CN" altLang="en-US" sz="2000" dirty="0"/>
              <a:t>多维度的特征工程</a:t>
            </a:r>
            <a:endParaRPr lang="zh-CN" altLang="en-US" sz="2000" dirty="0"/>
          </a:p>
        </p:txBody>
      </p:sp>
      <p:sp>
        <p:nvSpPr>
          <p:cNvPr id="15" name="文本框 14"/>
          <p:cNvSpPr txBox="1"/>
          <p:nvPr>
            <p:custDataLst>
              <p:tags r:id="rId24"/>
            </p:custDataLst>
          </p:nvPr>
        </p:nvSpPr>
        <p:spPr>
          <a:xfrm>
            <a:off x="6651817" y="3153768"/>
            <a:ext cx="2378075" cy="707886"/>
          </a:xfrm>
          <a:prstGeom prst="rect">
            <a:avLst/>
          </a:prstGeom>
          <a:noFill/>
        </p:spPr>
        <p:txBody>
          <a:bodyPr wrap="square" rtlCol="0">
            <a:spAutoFit/>
          </a:bodyPr>
          <a:lstStyle/>
          <a:p>
            <a:pPr algn="ctr"/>
            <a:r>
              <a:rPr lang="zh-CN" altLang="en-US" sz="2000" dirty="0"/>
              <a:t>机器学习库与计算机视觉库的应用</a:t>
            </a:r>
            <a:endParaRPr lang="zh-CN" altLang="en-US" sz="2000" dirty="0"/>
          </a:p>
        </p:txBody>
      </p:sp>
      <p:sp>
        <p:nvSpPr>
          <p:cNvPr id="21" name="文本框 20"/>
          <p:cNvSpPr txBox="1"/>
          <p:nvPr>
            <p:custDataLst>
              <p:tags r:id="rId25"/>
            </p:custDataLst>
          </p:nvPr>
        </p:nvSpPr>
        <p:spPr>
          <a:xfrm>
            <a:off x="215966" y="3896383"/>
            <a:ext cx="2021205" cy="1955165"/>
          </a:xfrm>
          <a:prstGeom prst="rect">
            <a:avLst/>
          </a:prstGeom>
          <a:noFill/>
        </p:spPr>
        <p:txBody>
          <a:bodyPr wrap="square" rtlCol="0">
            <a:noAutofit/>
          </a:bodyPr>
          <a:lstStyle/>
          <a:p>
            <a:r>
              <a:rPr lang="zh-CN" altLang="en-US" dirty="0">
                <a:solidFill>
                  <a:schemeClr val="bg1"/>
                </a:solidFill>
              </a:rPr>
              <a:t>通过集成多种分析工具，结合研判模型，实现对</a:t>
            </a:r>
            <a:r>
              <a:rPr lang="en-US" altLang="zh-CN" dirty="0">
                <a:solidFill>
                  <a:schemeClr val="bg1"/>
                </a:solidFill>
              </a:rPr>
              <a:t>APK</a:t>
            </a:r>
            <a:r>
              <a:rPr lang="zh-CN" altLang="en-US" dirty="0">
                <a:solidFill>
                  <a:schemeClr val="bg1"/>
                </a:solidFill>
              </a:rPr>
              <a:t>文件的自动化分析和类型判别。</a:t>
            </a:r>
            <a:endParaRPr lang="zh-CN" altLang="en-US" dirty="0">
              <a:solidFill>
                <a:schemeClr val="bg1"/>
              </a:solidFill>
            </a:endParaRPr>
          </a:p>
        </p:txBody>
      </p:sp>
      <p:sp>
        <p:nvSpPr>
          <p:cNvPr id="22" name="文本框 21"/>
          <p:cNvSpPr txBox="1"/>
          <p:nvPr>
            <p:custDataLst>
              <p:tags r:id="rId26"/>
            </p:custDataLst>
          </p:nvPr>
        </p:nvSpPr>
        <p:spPr>
          <a:xfrm>
            <a:off x="3393276" y="3765404"/>
            <a:ext cx="2272744" cy="2541627"/>
          </a:xfrm>
          <a:prstGeom prst="rect">
            <a:avLst/>
          </a:prstGeom>
          <a:noFill/>
        </p:spPr>
        <p:txBody>
          <a:bodyPr wrap="square" rtlCol="0">
            <a:noAutofit/>
          </a:bodyPr>
          <a:lstStyle/>
          <a:p>
            <a:r>
              <a:rPr lang="zh-CN" altLang="en-US" dirty="0">
                <a:solidFill>
                  <a:schemeClr val="bg1"/>
                </a:solidFill>
              </a:rPr>
              <a:t>基于静态和动态检测手段，提取包括图片、文本等多种信息，从中筛选特征明显的维度，并补充了图片是否涉黄、</a:t>
            </a:r>
            <a:r>
              <a:rPr lang="en-US" altLang="zh-CN" dirty="0">
                <a:solidFill>
                  <a:schemeClr val="bg1"/>
                </a:solidFill>
              </a:rPr>
              <a:t>APK</a:t>
            </a:r>
            <a:r>
              <a:rPr lang="zh-CN" altLang="en-US" dirty="0">
                <a:solidFill>
                  <a:schemeClr val="bg1"/>
                </a:solidFill>
              </a:rPr>
              <a:t>中文字信息的语义类别等维度，对</a:t>
            </a:r>
            <a:r>
              <a:rPr lang="en-US" altLang="zh-CN" dirty="0">
                <a:solidFill>
                  <a:schemeClr val="bg1"/>
                </a:solidFill>
              </a:rPr>
              <a:t>APK</a:t>
            </a:r>
            <a:r>
              <a:rPr lang="zh-CN" altLang="en-US" dirty="0">
                <a:solidFill>
                  <a:schemeClr val="bg1"/>
                </a:solidFill>
              </a:rPr>
              <a:t>类别进行准确有效的表征。</a:t>
            </a:r>
            <a:endParaRPr lang="zh-CN" altLang="en-US" dirty="0">
              <a:solidFill>
                <a:schemeClr val="bg1"/>
              </a:solidFill>
            </a:endParaRPr>
          </a:p>
        </p:txBody>
      </p:sp>
      <p:sp>
        <p:nvSpPr>
          <p:cNvPr id="23" name="文本框 22"/>
          <p:cNvSpPr txBox="1"/>
          <p:nvPr>
            <p:custDataLst>
              <p:tags r:id="rId27"/>
            </p:custDataLst>
          </p:nvPr>
        </p:nvSpPr>
        <p:spPr>
          <a:xfrm>
            <a:off x="6714512" y="3775365"/>
            <a:ext cx="2411489" cy="2129650"/>
          </a:xfrm>
          <a:prstGeom prst="rect">
            <a:avLst/>
          </a:prstGeom>
          <a:noFill/>
        </p:spPr>
        <p:txBody>
          <a:bodyPr wrap="square" rtlCol="0">
            <a:noAutofit/>
          </a:bodyPr>
          <a:lstStyle/>
          <a:p>
            <a:r>
              <a:rPr lang="zh-CN" altLang="en-US" dirty="0">
                <a:solidFill>
                  <a:schemeClr val="bg1"/>
                </a:solidFill>
              </a:rPr>
              <a:t>使用</a:t>
            </a:r>
            <a:r>
              <a:rPr lang="en-US" altLang="zh-CN" dirty="0">
                <a:solidFill>
                  <a:schemeClr val="bg1"/>
                </a:solidFill>
              </a:rPr>
              <a:t>OpenCV</a:t>
            </a:r>
            <a:r>
              <a:rPr lang="zh-CN" altLang="en-US" dirty="0">
                <a:solidFill>
                  <a:schemeClr val="bg1"/>
                </a:solidFill>
              </a:rPr>
              <a:t>对二维码进行光学识别，检测图片的有效性；使用</a:t>
            </a:r>
            <a:r>
              <a:rPr lang="en-US" altLang="zh-CN" dirty="0">
                <a:solidFill>
                  <a:schemeClr val="bg1"/>
                </a:solidFill>
              </a:rPr>
              <a:t>Open NSFW</a:t>
            </a:r>
            <a:r>
              <a:rPr lang="zh-CN" altLang="en-US" dirty="0">
                <a:solidFill>
                  <a:schemeClr val="bg1"/>
                </a:solidFill>
              </a:rPr>
              <a:t>模型对</a:t>
            </a:r>
            <a:r>
              <a:rPr lang="en-US" altLang="zh-CN" dirty="0">
                <a:solidFill>
                  <a:schemeClr val="bg1"/>
                </a:solidFill>
              </a:rPr>
              <a:t>APK</a:t>
            </a:r>
            <a:r>
              <a:rPr lang="zh-CN" altLang="en-US" dirty="0">
                <a:solidFill>
                  <a:schemeClr val="bg1"/>
                </a:solidFill>
              </a:rPr>
              <a:t>图片资源进行涉黄鉴别；使用基于集成学习的模型，对</a:t>
            </a:r>
            <a:r>
              <a:rPr lang="en-US" altLang="zh-CN" dirty="0">
                <a:solidFill>
                  <a:schemeClr val="bg1"/>
                </a:solidFill>
              </a:rPr>
              <a:t>APP</a:t>
            </a:r>
            <a:r>
              <a:rPr lang="zh-CN" altLang="en-US" dirty="0">
                <a:solidFill>
                  <a:schemeClr val="bg1"/>
                </a:solidFill>
              </a:rPr>
              <a:t>类型进行研判。</a:t>
            </a:r>
            <a:endParaRPr lang="zh-CN" altLang="en-US" dirty="0">
              <a:solidFill>
                <a:schemeClr val="bg1"/>
              </a:solidFill>
            </a:endParaRPr>
          </a:p>
        </p:txBody>
      </p:sp>
      <p:sp>
        <p:nvSpPr>
          <p:cNvPr id="3" name="TextBox 42" descr="6A3013BADB884660B194CAD3FEF2932C# #TextBox 42"/>
          <p:cNvSpPr txBox="1">
            <a:spLocks noChangeArrowheads="1"/>
          </p:cNvSpPr>
          <p:nvPr>
            <p:custDataLst>
              <p:tags r:id="rId28"/>
            </p:custDataLst>
          </p:nvPr>
        </p:nvSpPr>
        <p:spPr bwMode="auto">
          <a:xfrm>
            <a:off x="10524490" y="1246951"/>
            <a:ext cx="1043627" cy="645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r>
              <a:rPr lang="en-US" altLang="zh-CN" sz="3600" dirty="0">
                <a:solidFill>
                  <a:schemeClr val="bg1"/>
                </a:solidFill>
                <a:latin typeface="微软雅黑" panose="020B0503020204020204" pitchFamily="34" charset="-122"/>
                <a:ea typeface="微软雅黑" panose="020B0503020204020204" pitchFamily="34" charset="-122"/>
              </a:rPr>
              <a:t>04</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29" name="燕尾形 55"/>
          <p:cNvSpPr>
            <a:spLocks noChangeArrowheads="1"/>
          </p:cNvSpPr>
          <p:nvPr>
            <p:custDataLst>
              <p:tags r:id="rId29"/>
            </p:custDataLst>
          </p:nvPr>
        </p:nvSpPr>
        <p:spPr bwMode="auto">
          <a:xfrm rot="5400000">
            <a:off x="10863621" y="1914733"/>
            <a:ext cx="345358" cy="920472"/>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sp>
        <p:nvSpPr>
          <p:cNvPr id="30" name="燕尾形 55"/>
          <p:cNvSpPr>
            <a:spLocks noChangeArrowheads="1"/>
          </p:cNvSpPr>
          <p:nvPr>
            <p:custDataLst>
              <p:tags r:id="rId30"/>
            </p:custDataLst>
          </p:nvPr>
        </p:nvSpPr>
        <p:spPr bwMode="auto">
          <a:xfrm rot="5400000">
            <a:off x="10873624" y="2248541"/>
            <a:ext cx="345358" cy="920472"/>
          </a:xfrm>
          <a:prstGeom prst="chevron">
            <a:avLst>
              <a:gd name="adj" fmla="val 63227"/>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defRPr/>
            </a:pPr>
            <a:endParaRPr lang="zh-CN" altLang="en-US" sz="1350"/>
          </a:p>
        </p:txBody>
      </p:sp>
      <p:sp>
        <p:nvSpPr>
          <p:cNvPr id="32" name="圆角矩形 27"/>
          <p:cNvSpPr/>
          <p:nvPr>
            <p:custDataLst>
              <p:tags r:id="rId31"/>
            </p:custDataLst>
          </p:nvPr>
        </p:nvSpPr>
        <p:spPr>
          <a:xfrm>
            <a:off x="9747335" y="3171025"/>
            <a:ext cx="2344024" cy="3413925"/>
          </a:xfrm>
          <a:prstGeom prst="roundRect">
            <a:avLst/>
          </a:prstGeom>
          <a:noFill/>
          <a:ln>
            <a:solidFill>
              <a:schemeClr val="bg1"/>
            </a:solidFill>
          </a:ln>
          <a:effectLst>
            <a:glow>
              <a:srgbClr val="00B0F0"/>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同侧圆角矩形 6"/>
          <p:cNvSpPr/>
          <p:nvPr>
            <p:custDataLst>
              <p:tags r:id="rId32"/>
            </p:custDataLst>
          </p:nvPr>
        </p:nvSpPr>
        <p:spPr>
          <a:xfrm>
            <a:off x="9734239" y="2995130"/>
            <a:ext cx="2357120" cy="793750"/>
          </a:xfrm>
          <a:prstGeom prst="round2SameRect">
            <a:avLst/>
          </a:prstGeom>
          <a:solidFill>
            <a:schemeClr val="bg1"/>
          </a:solidFill>
          <a:ln>
            <a:headEnd type="none" w="med" len="med"/>
            <a:tailEnd type="none" w="med" len="med"/>
          </a:ln>
        </p:spPr>
        <p:style>
          <a:lnRef idx="2">
            <a:schemeClr val="lt1"/>
          </a:lnRef>
          <a:fillRef idx="1">
            <a:schemeClr val="accent1"/>
          </a:fillRef>
          <a:effectRef idx="1">
            <a:schemeClr val="accent1"/>
          </a:effectRef>
          <a:fontRef idx="minor">
            <a:schemeClr val="lt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34" name="文本框 33"/>
          <p:cNvSpPr txBox="1"/>
          <p:nvPr>
            <p:custDataLst>
              <p:tags r:id="rId33"/>
            </p:custDataLst>
          </p:nvPr>
        </p:nvSpPr>
        <p:spPr>
          <a:xfrm>
            <a:off x="9730297" y="3215264"/>
            <a:ext cx="2378075" cy="398780"/>
          </a:xfrm>
          <a:prstGeom prst="rect">
            <a:avLst/>
          </a:prstGeom>
          <a:noFill/>
        </p:spPr>
        <p:txBody>
          <a:bodyPr wrap="square" rtlCol="0">
            <a:spAutoFit/>
          </a:bodyPr>
          <a:lstStyle/>
          <a:p>
            <a:pPr algn="ctr"/>
            <a:r>
              <a:rPr lang="zh-CN" altLang="en-US" sz="2000" dirty="0"/>
              <a:t>友好的操作界面</a:t>
            </a:r>
            <a:endParaRPr lang="zh-CN" altLang="en-US" sz="2000" dirty="0"/>
          </a:p>
        </p:txBody>
      </p:sp>
      <p:sp>
        <p:nvSpPr>
          <p:cNvPr id="35" name="文本框 34"/>
          <p:cNvSpPr txBox="1"/>
          <p:nvPr>
            <p:custDataLst>
              <p:tags r:id="rId34"/>
            </p:custDataLst>
          </p:nvPr>
        </p:nvSpPr>
        <p:spPr>
          <a:xfrm>
            <a:off x="9845337" y="3772073"/>
            <a:ext cx="2021205" cy="1955165"/>
          </a:xfrm>
          <a:prstGeom prst="rect">
            <a:avLst/>
          </a:prstGeom>
          <a:noFill/>
        </p:spPr>
        <p:txBody>
          <a:bodyPr wrap="square" rtlCol="0">
            <a:noAutofit/>
          </a:bodyPr>
          <a:lstStyle/>
          <a:p>
            <a:r>
              <a:rPr lang="zh-CN" altLang="en-US" dirty="0">
                <a:solidFill>
                  <a:schemeClr val="bg1"/>
                </a:solidFill>
              </a:rPr>
              <a:t>提供了包括</a:t>
            </a:r>
            <a:r>
              <a:rPr lang="en-US" altLang="zh-CN" dirty="0">
                <a:solidFill>
                  <a:schemeClr val="bg1"/>
                </a:solidFill>
              </a:rPr>
              <a:t>APK</a:t>
            </a:r>
            <a:r>
              <a:rPr lang="zh-CN" altLang="en-US" dirty="0">
                <a:solidFill>
                  <a:schemeClr val="bg1"/>
                </a:solidFill>
              </a:rPr>
              <a:t>文件上传进度查询、二维码的缩放、实时分析研判进度的查看、分析信息的分类展示、检测结果的</a:t>
            </a:r>
            <a:r>
              <a:rPr lang="en-US" altLang="zh-CN" dirty="0">
                <a:solidFill>
                  <a:schemeClr val="bg1"/>
                </a:solidFill>
              </a:rPr>
              <a:t>PDF</a:t>
            </a:r>
            <a:r>
              <a:rPr lang="zh-CN" altLang="en-US" dirty="0">
                <a:solidFill>
                  <a:schemeClr val="bg1"/>
                </a:solidFill>
              </a:rPr>
              <a:t>导出等在内的多项功能，使得用户的操作更简单、便捷、高效。</a:t>
            </a:r>
            <a:endParaRPr lang="zh-CN" altLang="en-US" dirty="0">
              <a:solidFill>
                <a:schemeClr val="bg1"/>
              </a:solidFill>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11274"/>
                                        </p:tgtEl>
                                        <p:attrNameLst>
                                          <p:attrName>style.visibility</p:attrName>
                                        </p:attrNameLst>
                                      </p:cBhvr>
                                      <p:to>
                                        <p:strVal val="visible"/>
                                      </p:to>
                                    </p:set>
                                    <p:animEffect filter="dissolve">
                                      <p:cBhvr>
                                        <p:cTn id="7" dur="500"/>
                                        <p:tgtEl>
                                          <p:spTgt spid="11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37891"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37892"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7653" name="任意多边形 10"/>
          <p:cNvSpPr/>
          <p:nvPr/>
        </p:nvSpPr>
        <p:spPr>
          <a:xfrm rot="5400000">
            <a:off x="9831388" y="3008313"/>
            <a:ext cx="2339975" cy="446087"/>
          </a:xfrm>
          <a:custGeom>
            <a:avLst/>
            <a:gdLst/>
            <a:ahLst/>
            <a:cxnLst>
              <a:cxn ang="0">
                <a:pos x="0" y="446088"/>
              </a:cxn>
              <a:cxn ang="0">
                <a:pos x="0" y="1"/>
              </a:cxn>
              <a:cxn ang="0">
                <a:pos x="1" y="1"/>
              </a:cxn>
              <a:cxn ang="0">
                <a:pos x="1" y="0"/>
              </a:cxn>
              <a:cxn ang="0">
                <a:pos x="2339975" y="0"/>
              </a:cxn>
              <a:cxn ang="0">
                <a:pos x="2339975" y="1"/>
              </a:cxn>
              <a:cxn ang="0">
                <a:pos x="2339975" y="446088"/>
              </a:cxn>
              <a:cxn ang="0">
                <a:pos x="2219739" y="446088"/>
              </a:cxn>
              <a:cxn ang="0">
                <a:pos x="2219739" y="139487"/>
              </a:cxn>
              <a:cxn ang="0">
                <a:pos x="120236" y="139487"/>
              </a:cxn>
              <a:cxn ang="0">
                <a:pos x="120236" y="446088"/>
              </a:cxn>
              <a:cxn ang="0">
                <a:pos x="0" y="446088"/>
              </a:cxn>
            </a:cxnLst>
            <a:rect l="0" t="0" r="0" b="0"/>
            <a:pathLst>
              <a:path w="2409826" h="396002">
                <a:moveTo>
                  <a:pt x="0" y="396002"/>
                </a:moveTo>
                <a:lnTo>
                  <a:pt x="0" y="1"/>
                </a:lnTo>
                <a:lnTo>
                  <a:pt x="1" y="1"/>
                </a:lnTo>
                <a:lnTo>
                  <a:pt x="1" y="0"/>
                </a:lnTo>
                <a:lnTo>
                  <a:pt x="2409826" y="0"/>
                </a:lnTo>
                <a:lnTo>
                  <a:pt x="2409826" y="1"/>
                </a:lnTo>
                <a:lnTo>
                  <a:pt x="2409826" y="396002"/>
                </a:lnTo>
                <a:lnTo>
                  <a:pt x="2286001" y="396002"/>
                </a:lnTo>
                <a:lnTo>
                  <a:pt x="2286001" y="123826"/>
                </a:lnTo>
                <a:lnTo>
                  <a:pt x="123825" y="123826"/>
                </a:lnTo>
                <a:lnTo>
                  <a:pt x="123825" y="396002"/>
                </a:lnTo>
                <a:lnTo>
                  <a:pt x="0" y="396002"/>
                </a:lnTo>
                <a:close/>
              </a:path>
            </a:pathLst>
          </a:custGeom>
          <a:solidFill>
            <a:schemeClr val="bg1">
              <a:alpha val="100000"/>
            </a:schemeClr>
          </a:solidFill>
          <a:ln w="12700">
            <a:noFill/>
          </a:ln>
        </p:spPr>
        <p:txBody>
          <a:bodyPr/>
          <a:lstStyle/>
          <a:p>
            <a:endParaRPr lang="zh-CN" altLang="en-US"/>
          </a:p>
        </p:txBody>
      </p:sp>
      <p:sp>
        <p:nvSpPr>
          <p:cNvPr id="27654" name="任意多边形 11"/>
          <p:cNvSpPr/>
          <p:nvPr/>
        </p:nvSpPr>
        <p:spPr>
          <a:xfrm rot="-5400000" flipH="1">
            <a:off x="122873" y="3008313"/>
            <a:ext cx="2339975" cy="446087"/>
          </a:xfrm>
          <a:custGeom>
            <a:avLst/>
            <a:gdLst/>
            <a:ahLst/>
            <a:cxnLst>
              <a:cxn ang="0">
                <a:pos x="0" y="446088"/>
              </a:cxn>
              <a:cxn ang="0">
                <a:pos x="0" y="1"/>
              </a:cxn>
              <a:cxn ang="0">
                <a:pos x="1" y="1"/>
              </a:cxn>
              <a:cxn ang="0">
                <a:pos x="1" y="0"/>
              </a:cxn>
              <a:cxn ang="0">
                <a:pos x="2339975" y="0"/>
              </a:cxn>
              <a:cxn ang="0">
                <a:pos x="2339975" y="1"/>
              </a:cxn>
              <a:cxn ang="0">
                <a:pos x="2339975" y="446088"/>
              </a:cxn>
              <a:cxn ang="0">
                <a:pos x="2219739" y="446088"/>
              </a:cxn>
              <a:cxn ang="0">
                <a:pos x="2219739" y="139487"/>
              </a:cxn>
              <a:cxn ang="0">
                <a:pos x="120236" y="139487"/>
              </a:cxn>
              <a:cxn ang="0">
                <a:pos x="120236" y="446088"/>
              </a:cxn>
              <a:cxn ang="0">
                <a:pos x="0" y="446088"/>
              </a:cxn>
            </a:cxnLst>
            <a:rect l="0" t="0" r="0" b="0"/>
            <a:pathLst>
              <a:path w="2409826" h="396002">
                <a:moveTo>
                  <a:pt x="0" y="396002"/>
                </a:moveTo>
                <a:lnTo>
                  <a:pt x="0" y="1"/>
                </a:lnTo>
                <a:lnTo>
                  <a:pt x="1" y="1"/>
                </a:lnTo>
                <a:lnTo>
                  <a:pt x="1" y="0"/>
                </a:lnTo>
                <a:lnTo>
                  <a:pt x="2409826" y="0"/>
                </a:lnTo>
                <a:lnTo>
                  <a:pt x="2409826" y="1"/>
                </a:lnTo>
                <a:lnTo>
                  <a:pt x="2409826" y="396002"/>
                </a:lnTo>
                <a:lnTo>
                  <a:pt x="2286001" y="396002"/>
                </a:lnTo>
                <a:lnTo>
                  <a:pt x="2286001" y="123826"/>
                </a:lnTo>
                <a:lnTo>
                  <a:pt x="123825" y="123826"/>
                </a:lnTo>
                <a:lnTo>
                  <a:pt x="123825" y="396002"/>
                </a:lnTo>
                <a:lnTo>
                  <a:pt x="0" y="396002"/>
                </a:lnTo>
                <a:close/>
              </a:path>
            </a:pathLst>
          </a:custGeom>
          <a:solidFill>
            <a:schemeClr val="bg1">
              <a:alpha val="100000"/>
            </a:schemeClr>
          </a:solidFill>
          <a:ln w="12700">
            <a:noFill/>
          </a:ln>
        </p:spPr>
        <p:txBody>
          <a:bodyPr/>
          <a:lstStyle/>
          <a:p>
            <a:endParaRPr lang="zh-CN" altLang="en-US"/>
          </a:p>
        </p:txBody>
      </p:sp>
      <p:sp>
        <p:nvSpPr>
          <p:cNvPr id="37899" name="文本框 6"/>
          <p:cNvSpPr/>
          <p:nvPr/>
        </p:nvSpPr>
        <p:spPr>
          <a:xfrm>
            <a:off x="1515745" y="2755900"/>
            <a:ext cx="9418955" cy="950595"/>
          </a:xfrm>
          <a:prstGeom prst="rect">
            <a:avLst/>
          </a:prstGeom>
          <a:noFill/>
          <a:ln w="9525">
            <a:noFill/>
          </a:ln>
        </p:spPr>
        <p:txBody>
          <a:bodyPr wrap="none">
            <a:noAutofit/>
          </a:bodyPr>
          <a:lstStyle/>
          <a:p>
            <a:pPr eaLnBrk="1" hangingPunct="1"/>
            <a:r>
              <a:rPr lang="zh-CN" altLang="en-US" sz="6000" b="1" dirty="0">
                <a:solidFill>
                  <a:schemeClr val="bg1"/>
                </a:solidFill>
                <a:latin typeface="Impact" panose="020B0806030902050204" pitchFamily="34" charset="0"/>
                <a:sym typeface="Impact" panose="020B0806030902050204" pitchFamily="34" charset="0"/>
              </a:rPr>
              <a:t>恳请各位评委老师批评指正</a:t>
            </a:r>
            <a:endParaRPr lang="zh-CN" altLang="en-US" sz="6000" b="1" dirty="0">
              <a:solidFill>
                <a:schemeClr val="bg1"/>
              </a:solidFill>
              <a:latin typeface="Impact" panose="020B0806030902050204" pitchFamily="34" charset="0"/>
              <a:sym typeface="Impact" panose="020B0806030902050204" pitchFamily="34" charset="0"/>
            </a:endParaRPr>
          </a:p>
        </p:txBody>
      </p:sp>
      <p:sp>
        <p:nvSpPr>
          <p:cNvPr id="2" name="文本框 6"/>
          <p:cNvSpPr/>
          <p:nvPr>
            <p:custDataLst>
              <p:tags r:id="rId2"/>
            </p:custDataLst>
          </p:nvPr>
        </p:nvSpPr>
        <p:spPr>
          <a:xfrm>
            <a:off x="697865" y="4697730"/>
            <a:ext cx="4986020" cy="950595"/>
          </a:xfrm>
          <a:prstGeom prst="rect">
            <a:avLst/>
          </a:prstGeom>
          <a:noFill/>
          <a:ln w="9525">
            <a:noFill/>
          </a:ln>
        </p:spPr>
        <p:txBody>
          <a:bodyPr wrap="none">
            <a:noAutofit/>
          </a:bodyPr>
          <a:lstStyle/>
          <a:p>
            <a:pPr algn="l" eaLnBrk="1" hangingPunct="1"/>
            <a:r>
              <a:rPr lang="zh-CN" altLang="en-US" sz="3600" dirty="0">
                <a:solidFill>
                  <a:schemeClr val="bg1"/>
                </a:solidFill>
                <a:latin typeface="Impact" panose="020B0806030902050204" pitchFamily="34" charset="0"/>
                <a:sym typeface="Impact" panose="020B0806030902050204" pitchFamily="34" charset="0"/>
              </a:rPr>
              <a:t>作品编号：</a:t>
            </a:r>
            <a:endParaRPr lang="en-US" altLang="zh-CN" sz="3600" dirty="0">
              <a:solidFill>
                <a:schemeClr val="bg1"/>
              </a:solidFill>
              <a:latin typeface="+mn-ea"/>
              <a:ea typeface="+mn-ea"/>
              <a:sym typeface="Impact" panose="020B0806030902050204" pitchFamily="34" charset="0"/>
            </a:endParaRPr>
          </a:p>
        </p:txBody>
      </p:sp>
      <p:sp>
        <p:nvSpPr>
          <p:cNvPr id="4" name="文本框 6"/>
          <p:cNvSpPr/>
          <p:nvPr/>
        </p:nvSpPr>
        <p:spPr>
          <a:xfrm>
            <a:off x="697865" y="5502275"/>
            <a:ext cx="11581765" cy="950595"/>
          </a:xfrm>
          <a:prstGeom prst="rect">
            <a:avLst/>
          </a:prstGeom>
          <a:noFill/>
          <a:ln w="9525">
            <a:noFill/>
          </a:ln>
        </p:spPr>
        <p:txBody>
          <a:bodyPr wrap="none">
            <a:noAutofit/>
          </a:bodyPr>
          <a:lstStyle/>
          <a:p>
            <a:pPr algn="l" eaLnBrk="1" hangingPunct="1"/>
            <a:r>
              <a:rPr lang="zh-CN" altLang="en-US" sz="3600" dirty="0">
                <a:solidFill>
                  <a:schemeClr val="bg1"/>
                </a:solidFill>
                <a:latin typeface="Impact" panose="020B0806030902050204" pitchFamily="34" charset="0"/>
                <a:sym typeface="Impact" panose="020B0806030902050204" pitchFamily="34" charset="0"/>
              </a:rPr>
              <a:t>参赛人员：</a:t>
            </a:r>
            <a:endParaRPr lang="zh-CN" altLang="en-US" sz="3600" dirty="0">
              <a:solidFill>
                <a:schemeClr val="bg1"/>
              </a:solidFill>
              <a:latin typeface="Impact" panose="020B0806030902050204" pitchFamily="34" charset="0"/>
              <a:sym typeface="Impact" panose="020B0806030902050204" pitchFamily="34"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000" fill="hold">
                                          <p:stCondLst>
                                            <p:cond delay="0"/>
                                          </p:stCondLst>
                                        </p:cTn>
                                        <p:tgtEl>
                                          <p:spTgt spid="27653"/>
                                        </p:tgtEl>
                                        <p:attrNameLst>
                                          <p:attrName>style.visibility</p:attrName>
                                        </p:attrNameLst>
                                      </p:cBhvr>
                                      <p:to>
                                        <p:strVal val="visible"/>
                                      </p:to>
                                    </p:set>
                                    <p:animEffect transition="in" filter="wipe(down)">
                                      <p:cBhvr>
                                        <p:cTn id="7" dur="1000"/>
                                        <p:tgtEl>
                                          <p:spTgt spid="27653"/>
                                        </p:tgtEl>
                                      </p:cBhvr>
                                    </p:animEffect>
                                  </p:childTnLst>
                                </p:cTn>
                              </p:par>
                              <p:par>
                                <p:cTn id="8" presetID="22" presetClass="entr" presetSubtype="4" fill="hold" nodeType="withEffect">
                                  <p:stCondLst>
                                    <p:cond delay="0"/>
                                  </p:stCondLst>
                                  <p:childTnLst>
                                    <p:set>
                                      <p:cBhvr>
                                        <p:cTn id="9" dur="1000" fill="hold">
                                          <p:stCondLst>
                                            <p:cond delay="0"/>
                                          </p:stCondLst>
                                        </p:cTn>
                                        <p:tgtEl>
                                          <p:spTgt spid="27654"/>
                                        </p:tgtEl>
                                        <p:attrNameLst>
                                          <p:attrName>style.visibility</p:attrName>
                                        </p:attrNameLst>
                                      </p:cBhvr>
                                      <p:to>
                                        <p:strVal val="visible"/>
                                      </p:to>
                                    </p:set>
                                    <p:animEffect transition="in" filter="wipe(down)">
                                      <p:cBhvr>
                                        <p:cTn id="10" dur="1000"/>
                                        <p:tgtEl>
                                          <p:spTgt spid="27654"/>
                                        </p:tgtEl>
                                      </p:cBhvr>
                                    </p:animEffect>
                                  </p:childTnLst>
                                </p:cTn>
                              </p:par>
                              <p:par>
                                <p:cTn id="11" presetID="22" presetClass="entr" presetSubtype="4" fill="hold" grpId="0" nodeType="withEffect">
                                  <p:stCondLst>
                                    <p:cond delay="0"/>
                                  </p:stCondLst>
                                  <p:childTnLst>
                                    <p:set>
                                      <p:cBhvr>
                                        <p:cTn id="12" dur="1000" fill="hold">
                                          <p:stCondLst>
                                            <p:cond delay="0"/>
                                          </p:stCondLst>
                                        </p:cTn>
                                        <p:tgtEl>
                                          <p:spTgt spid="37899"/>
                                        </p:tgtEl>
                                        <p:attrNameLst>
                                          <p:attrName>style.visibility</p:attrName>
                                        </p:attrNameLst>
                                      </p:cBhvr>
                                      <p:to>
                                        <p:strVal val="visible"/>
                                      </p:to>
                                    </p:set>
                                    <p:animEffect transition="in" filter="wipe(down)">
                                      <p:cBhvr>
                                        <p:cTn id="13" dur="1000"/>
                                        <p:tgtEl>
                                          <p:spTgt spid="37899"/>
                                        </p:tgtEl>
                                      </p:cBhvr>
                                    </p:animEffect>
                                  </p:childTnLst>
                                </p:cTn>
                              </p:par>
                            </p:childTnLst>
                          </p:cTn>
                        </p:par>
                      </p:childTnLst>
                    </p:cTn>
                  </p:par>
                  <p:par>
                    <p:cTn id="14" fill="hold">
                      <p:stCondLst>
                        <p:cond delay="indefinite"/>
                      </p:stCondLst>
                      <p:childTnLst>
                        <p:par>
                          <p:cTn id="15" fill="hold">
                            <p:stCondLst>
                              <p:cond delay="0"/>
                            </p:stCondLst>
                            <p:childTnLst>
                              <p:par>
                                <p:cTn id="16" presetID="18" presetClass="entr" presetSubtype="12"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strips(downLeft)">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diamond(in)">
                                      <p:cBhvr>
                                        <p:cTn id="2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9" grpId="0"/>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pic3.bbzhi.com/xitongbizhi/manglongfenggekuanpingbizhi1/computer_kuan_187087_16.jpg"/>
          <p:cNvPicPr>
            <a:picLocks noChangeAspect="1"/>
          </p:cNvPicPr>
          <p:nvPr/>
        </p:nvPicPr>
        <p:blipFill>
          <a:blip r:embed="rId1"/>
          <a:srcRect t="49391" r="53949"/>
          <a:stretch>
            <a:fillRect/>
          </a:stretch>
        </p:blipFill>
        <p:spPr>
          <a:xfrm>
            <a:off x="-32055" y="-38831"/>
            <a:ext cx="12192000" cy="6858000"/>
          </a:xfrm>
          <a:prstGeom prst="rect">
            <a:avLst/>
          </a:prstGeom>
          <a:noFill/>
          <a:ln w="9525">
            <a:noFill/>
          </a:ln>
        </p:spPr>
      </p:pic>
      <p:sp>
        <p:nvSpPr>
          <p:cNvPr id="11268" name="文本框 4"/>
          <p:cNvSpPr/>
          <p:nvPr/>
        </p:nvSpPr>
        <p:spPr>
          <a:xfrm>
            <a:off x="247650" y="55563"/>
            <a:ext cx="3689350" cy="829945"/>
          </a:xfrm>
          <a:prstGeom prst="rect">
            <a:avLst/>
          </a:prstGeom>
          <a:noFill/>
          <a:ln w="9525">
            <a:noFill/>
          </a:ln>
        </p:spPr>
        <p:txBody>
          <a:bodyPr wrap="squar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1.1 </a:t>
            </a:r>
            <a:r>
              <a:rPr lang="zh-CN" altLang="en-US" sz="4800" b="1" dirty="0">
                <a:solidFill>
                  <a:schemeClr val="bg1"/>
                </a:solidFill>
                <a:latin typeface="Calibri" panose="020F0502020204030204" pitchFamily="34" charset="0"/>
                <a:sym typeface="Calibri" panose="020F0502020204030204" pitchFamily="34" charset="0"/>
              </a:rPr>
              <a:t>项目背景</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5110"/>
            <a:chOff x="0" y="0"/>
            <a:chExt cx="637959" cy="245029"/>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1045" cy="245029"/>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01</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11282" name="文本框 36"/>
          <p:cNvSpPr/>
          <p:nvPr/>
        </p:nvSpPr>
        <p:spPr>
          <a:xfrm>
            <a:off x="6580505" y="1039495"/>
            <a:ext cx="4112260" cy="2461260"/>
          </a:xfrm>
          <a:prstGeom prst="rect">
            <a:avLst/>
          </a:prstGeom>
          <a:noFill/>
          <a:ln w="9525">
            <a:noFill/>
          </a:ln>
        </p:spPr>
        <p:txBody>
          <a:bodyPr>
            <a:noAutofit/>
          </a:bodyPr>
          <a:lstStyle/>
          <a:p>
            <a:pPr eaLnBrk="1" hangingPunct="1">
              <a:lnSpc>
                <a:spcPts val="3600"/>
              </a:lnSpc>
            </a:pPr>
            <a:r>
              <a:rPr lang="en-US" altLang="zh-CN" sz="1600" b="1" dirty="0">
                <a:solidFill>
                  <a:schemeClr val="bg1"/>
                </a:solidFill>
                <a:latin typeface="宋体" panose="02010600030101010101" pitchFamily="2" charset="-122"/>
                <a:sym typeface="Arial" panose="020B0604020202020204" pitchFamily="34" charset="0"/>
              </a:rPr>
              <a:t>    </a:t>
            </a:r>
            <a:endParaRPr lang="en-US" altLang="zh-CN" sz="1600" b="1" dirty="0">
              <a:solidFill>
                <a:schemeClr val="bg1"/>
              </a:solidFill>
              <a:latin typeface="宋体" panose="02010600030101010101" pitchFamily="2" charset="-122"/>
              <a:sym typeface="Arial" panose="020B0604020202020204" pitchFamily="34" charset="0"/>
            </a:endParaRPr>
          </a:p>
        </p:txBody>
      </p:sp>
      <p:pic>
        <p:nvPicPr>
          <p:cNvPr id="24" name="图片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039" y="1460017"/>
            <a:ext cx="4553426" cy="2636605"/>
          </a:xfrm>
          <a:prstGeom prst="rect">
            <a:avLst/>
          </a:prstGeom>
        </p:spPr>
      </p:pic>
      <p:grpSp>
        <p:nvGrpSpPr>
          <p:cNvPr id="20" name="组合 19"/>
          <p:cNvGrpSpPr/>
          <p:nvPr/>
        </p:nvGrpSpPr>
        <p:grpSpPr>
          <a:xfrm>
            <a:off x="555642" y="4057015"/>
            <a:ext cx="4736383" cy="2263775"/>
            <a:chOff x="855" y="1791"/>
            <a:chExt cx="7114" cy="3351"/>
          </a:xfrm>
        </p:grpSpPr>
        <p:grpSp>
          <p:nvGrpSpPr>
            <p:cNvPr id="19" name="组合 18"/>
            <p:cNvGrpSpPr/>
            <p:nvPr/>
          </p:nvGrpSpPr>
          <p:grpSpPr>
            <a:xfrm>
              <a:off x="855" y="1791"/>
              <a:ext cx="7114" cy="3351"/>
              <a:chOff x="855" y="1791"/>
              <a:chExt cx="7427" cy="3985"/>
            </a:xfrm>
          </p:grpSpPr>
          <p:sp>
            <p:nvSpPr>
              <p:cNvPr id="6" name="矩形 5"/>
              <p:cNvSpPr/>
              <p:nvPr/>
            </p:nvSpPr>
            <p:spPr>
              <a:xfrm>
                <a:off x="1231" y="2593"/>
                <a:ext cx="7051" cy="3183"/>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6" name="组合 15"/>
              <p:cNvGrpSpPr/>
              <p:nvPr/>
            </p:nvGrpSpPr>
            <p:grpSpPr>
              <a:xfrm>
                <a:off x="855" y="1791"/>
                <a:ext cx="3354" cy="1027"/>
                <a:chOff x="855" y="2214"/>
                <a:chExt cx="3354" cy="1027"/>
              </a:xfrm>
            </p:grpSpPr>
            <p:sp>
              <p:nvSpPr>
                <p:cNvPr id="10" name="圆角矩形 9"/>
                <p:cNvSpPr/>
                <p:nvPr/>
              </p:nvSpPr>
              <p:spPr>
                <a:xfrm>
                  <a:off x="855" y="2214"/>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文本框 11"/>
                <p:cNvSpPr txBox="1"/>
                <p:nvPr/>
              </p:nvSpPr>
              <p:spPr>
                <a:xfrm>
                  <a:off x="1026" y="2215"/>
                  <a:ext cx="3029" cy="648"/>
                </a:xfrm>
                <a:prstGeom prst="rect">
                  <a:avLst/>
                </a:prstGeom>
                <a:noFill/>
              </p:spPr>
              <p:txBody>
                <a:bodyPr wrap="square" rtlCol="0">
                  <a:noAutofit/>
                </a:bodyPr>
                <a:lstStyle/>
                <a:p>
                  <a:pPr algn="ctr"/>
                  <a:r>
                    <a:rPr lang="zh-CN" altLang="en-US" sz="2400">
                      <a:solidFill>
                        <a:schemeClr val="bg1"/>
                      </a:solidFill>
                    </a:rPr>
                    <a:t>发展趋势</a:t>
                  </a:r>
                  <a:endParaRPr lang="zh-CN" altLang="en-US" sz="2400">
                    <a:solidFill>
                      <a:schemeClr val="bg1"/>
                    </a:solidFill>
                  </a:endParaRPr>
                </a:p>
              </p:txBody>
            </p:sp>
          </p:grpSp>
        </p:grpSp>
        <p:sp>
          <p:nvSpPr>
            <p:cNvPr id="14" name="文本框 13"/>
            <p:cNvSpPr txBox="1"/>
            <p:nvPr/>
          </p:nvSpPr>
          <p:spPr>
            <a:xfrm>
              <a:off x="1383" y="3018"/>
              <a:ext cx="6418" cy="1959"/>
            </a:xfrm>
            <a:prstGeom prst="rect">
              <a:avLst/>
            </a:prstGeom>
            <a:noFill/>
          </p:spPr>
          <p:txBody>
            <a:bodyPr wrap="square" rtlCol="0">
              <a:spAutoFit/>
            </a:bodyPr>
            <a:lstStyle/>
            <a:p>
              <a:r>
                <a:rPr lang="en-US" altLang="zh-CN" sz="2000" dirty="0">
                  <a:solidFill>
                    <a:schemeClr val="tx1"/>
                  </a:solidFill>
                  <a:latin typeface="仿宋" panose="02010609060101010101" charset="-122"/>
                  <a:ea typeface="仿宋" panose="02010609060101010101" charset="-122"/>
                  <a:cs typeface="仿宋" panose="02010609060101010101" charset="-122"/>
                  <a:sym typeface="+mn-ea"/>
                </a:rPr>
                <a:t>   </a:t>
              </a:r>
              <a:r>
                <a:rPr lang="en-US" altLang="zh-CN" sz="2000" dirty="0">
                  <a:solidFill>
                    <a:schemeClr val="bg1">
                      <a:lumMod val="85000"/>
                    </a:schemeClr>
                  </a:solidFill>
                  <a:latin typeface="仿宋" panose="02010609060101010101" charset="-122"/>
                  <a:ea typeface="仿宋" panose="02010609060101010101" charset="-122"/>
                  <a:cs typeface="仿宋" panose="02010609060101010101" charset="-122"/>
                  <a:sym typeface="+mn-ea"/>
                </a:rPr>
                <a:t> </a:t>
              </a:r>
              <a:r>
                <a:rPr lang="zh-CN" altLang="en-US" sz="2000" b="1" dirty="0">
                  <a:solidFill>
                    <a:schemeClr val="tx1"/>
                  </a:solidFill>
                  <a:latin typeface="仿宋" panose="02010609060101010101" charset="-122"/>
                  <a:ea typeface="仿宋" panose="02010609060101010101" charset="-122"/>
                  <a:cs typeface="仿宋" panose="02010609060101010101" charset="-122"/>
                  <a:sym typeface="+mn-ea"/>
                </a:rPr>
                <a:t>截至</a:t>
              </a:r>
              <a:r>
                <a:rPr lang="en-US" altLang="zh-CN" sz="2000" b="1" dirty="0">
                  <a:solidFill>
                    <a:schemeClr val="tx1"/>
                  </a:solidFill>
                  <a:latin typeface="仿宋" panose="02010609060101010101" charset="-122"/>
                  <a:ea typeface="仿宋" panose="02010609060101010101" charset="-122"/>
                  <a:cs typeface="仿宋" panose="02010609060101010101" charset="-122"/>
                  <a:sym typeface="+mn-ea"/>
                </a:rPr>
                <a:t>2023 </a:t>
              </a:r>
              <a:r>
                <a:rPr lang="zh-CN" altLang="en-US" sz="2000" b="1" dirty="0">
                  <a:solidFill>
                    <a:schemeClr val="tx1"/>
                  </a:solidFill>
                  <a:latin typeface="仿宋" panose="02010609060101010101" charset="-122"/>
                  <a:ea typeface="仿宋" panose="02010609060101010101" charset="-122"/>
                  <a:cs typeface="仿宋" panose="02010609060101010101" charset="-122"/>
                  <a:sym typeface="+mn-ea"/>
                </a:rPr>
                <a:t>年，</a:t>
              </a:r>
              <a:r>
                <a:rPr lang="en-US" altLang="zh-CN" sz="2000" b="1" dirty="0">
                  <a:solidFill>
                    <a:schemeClr val="tx1"/>
                  </a:solidFill>
                  <a:latin typeface="仿宋" panose="02010609060101010101" charset="-122"/>
                  <a:ea typeface="仿宋" panose="02010609060101010101" charset="-122"/>
                  <a:cs typeface="仿宋" panose="02010609060101010101" charset="-122"/>
                  <a:sym typeface="+mn-ea"/>
                </a:rPr>
                <a:t>Android </a:t>
              </a:r>
              <a:r>
                <a:rPr lang="zh-CN" altLang="en-US" sz="2000" b="1" dirty="0">
                  <a:solidFill>
                    <a:schemeClr val="tx1"/>
                  </a:solidFill>
                  <a:latin typeface="仿宋" panose="02010609060101010101" charset="-122"/>
                  <a:ea typeface="仿宋" panose="02010609060101010101" charset="-122"/>
                  <a:cs typeface="仿宋" panose="02010609060101010101" charset="-122"/>
                  <a:sym typeface="+mn-ea"/>
                </a:rPr>
                <a:t>在全球智能手机操作系统市场中占据了近 </a:t>
              </a:r>
              <a:r>
                <a:rPr lang="en-US" altLang="zh-CN" sz="2000" b="1" dirty="0">
                  <a:solidFill>
                    <a:schemeClr val="accent1"/>
                  </a:solidFill>
                  <a:latin typeface="仿宋" panose="02010609060101010101" charset="-122"/>
                  <a:ea typeface="仿宋" panose="02010609060101010101" charset="-122"/>
                  <a:cs typeface="仿宋" panose="02010609060101010101" charset="-122"/>
                  <a:sym typeface="+mn-ea"/>
                </a:rPr>
                <a:t>80% </a:t>
              </a:r>
              <a:r>
                <a:rPr lang="zh-CN" altLang="en-US" sz="2000" b="1" dirty="0">
                  <a:solidFill>
                    <a:schemeClr val="tx1"/>
                  </a:solidFill>
                  <a:latin typeface="仿宋" panose="02010609060101010101" charset="-122"/>
                  <a:ea typeface="仿宋" panose="02010609060101010101" charset="-122"/>
                  <a:cs typeface="仿宋" panose="02010609060101010101" charset="-122"/>
                  <a:sym typeface="+mn-ea"/>
                </a:rPr>
                <a:t>的份额。</a:t>
              </a:r>
              <a:r>
                <a:rPr lang="zh-CN" altLang="en-US" sz="2000" b="1" dirty="0">
                  <a:latin typeface="仿宋" panose="02010609060101010101" charset="-122"/>
                  <a:ea typeface="仿宋" panose="02010609060101010101" charset="-122"/>
                  <a:cs typeface="仿宋" panose="02010609060101010101" charset="-122"/>
                  <a:sym typeface="+mn-ea"/>
                </a:rPr>
                <a:t>其平台</a:t>
              </a:r>
              <a:r>
                <a:rPr lang="zh-CN" altLang="en-US" sz="2000" b="1" dirty="0">
                  <a:solidFill>
                    <a:srgbClr val="00B050"/>
                  </a:solidFill>
                  <a:latin typeface="仿宋" panose="02010609060101010101" charset="-122"/>
                  <a:ea typeface="仿宋" panose="02010609060101010101" charset="-122"/>
                  <a:cs typeface="仿宋" panose="02010609060101010101" charset="-122"/>
                  <a:sym typeface="+mn-ea"/>
                </a:rPr>
                <a:t>开放性</a:t>
              </a:r>
              <a:r>
                <a:rPr lang="zh-CN" altLang="en-US" sz="2000" b="1" dirty="0">
                  <a:latin typeface="仿宋" panose="02010609060101010101" charset="-122"/>
                  <a:ea typeface="仿宋" panose="02010609060101010101" charset="-122"/>
                  <a:cs typeface="仿宋" panose="02010609060101010101" charset="-122"/>
                  <a:sym typeface="+mn-ea"/>
                </a:rPr>
                <a:t>深受用户和第三发开发人员青睐。</a:t>
              </a:r>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pic>
        <p:nvPicPr>
          <p:cNvPr id="26" name="图片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9142" y="1269223"/>
            <a:ext cx="4112260" cy="2981389"/>
          </a:xfrm>
          <a:prstGeom prst="rect">
            <a:avLst/>
          </a:prstGeom>
        </p:spPr>
      </p:pic>
      <p:grpSp>
        <p:nvGrpSpPr>
          <p:cNvPr id="21" name="组合 20"/>
          <p:cNvGrpSpPr/>
          <p:nvPr/>
        </p:nvGrpSpPr>
        <p:grpSpPr>
          <a:xfrm>
            <a:off x="6671310" y="4057015"/>
            <a:ext cx="4725035" cy="2442210"/>
            <a:chOff x="855" y="6256"/>
            <a:chExt cx="7441" cy="3846"/>
          </a:xfrm>
        </p:grpSpPr>
        <p:grpSp>
          <p:nvGrpSpPr>
            <p:cNvPr id="18" name="组合 17"/>
            <p:cNvGrpSpPr/>
            <p:nvPr/>
          </p:nvGrpSpPr>
          <p:grpSpPr>
            <a:xfrm>
              <a:off x="855" y="6256"/>
              <a:ext cx="7441" cy="3846"/>
              <a:chOff x="855" y="6256"/>
              <a:chExt cx="7770" cy="4316"/>
            </a:xfrm>
          </p:grpSpPr>
          <p:sp>
            <p:nvSpPr>
              <p:cNvPr id="7" name="矩形 6"/>
              <p:cNvSpPr/>
              <p:nvPr/>
            </p:nvSpPr>
            <p:spPr>
              <a:xfrm>
                <a:off x="1231" y="6974"/>
                <a:ext cx="7394" cy="3598"/>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7" name="组合 16"/>
              <p:cNvGrpSpPr/>
              <p:nvPr/>
            </p:nvGrpSpPr>
            <p:grpSpPr>
              <a:xfrm>
                <a:off x="855" y="6256"/>
                <a:ext cx="3354" cy="1027"/>
                <a:chOff x="855" y="6778"/>
                <a:chExt cx="3354" cy="1027"/>
              </a:xfrm>
            </p:grpSpPr>
            <p:sp>
              <p:nvSpPr>
                <p:cNvPr id="11" name="圆角矩形 10"/>
                <p:cNvSpPr/>
                <p:nvPr/>
              </p:nvSpPr>
              <p:spPr>
                <a:xfrm>
                  <a:off x="855" y="6778"/>
                  <a:ext cx="3354" cy="1027"/>
                </a:xfrm>
                <a:prstGeom prst="roundRect">
                  <a:avLst/>
                </a:prstGeom>
                <a:solidFill>
                  <a:srgbClr val="89B16B"/>
                </a:solidFill>
                <a:ln w="9525" cap="flat" cmpd="sng" algn="ctr">
                  <a:solidFill>
                    <a:srgbClr val="9FB94F"/>
                  </a:solid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 name="文本框 12"/>
                <p:cNvSpPr txBox="1"/>
                <p:nvPr/>
              </p:nvSpPr>
              <p:spPr>
                <a:xfrm>
                  <a:off x="1026" y="6848"/>
                  <a:ext cx="3029" cy="648"/>
                </a:xfrm>
                <a:prstGeom prst="rect">
                  <a:avLst/>
                </a:prstGeom>
                <a:noFill/>
              </p:spPr>
              <p:txBody>
                <a:bodyPr wrap="square" rtlCol="0">
                  <a:noAutofit/>
                </a:bodyPr>
                <a:lstStyle/>
                <a:p>
                  <a:pPr algn="ctr"/>
                  <a:r>
                    <a:rPr lang="zh-CN" altLang="en-US" sz="2400">
                      <a:solidFill>
                        <a:schemeClr val="bg1"/>
                      </a:solidFill>
                    </a:rPr>
                    <a:t>存在的问题</a:t>
                  </a:r>
                  <a:endParaRPr lang="zh-CN" altLang="en-US" sz="2400">
                    <a:solidFill>
                      <a:schemeClr val="bg1"/>
                    </a:solidFill>
                  </a:endParaRPr>
                </a:p>
              </p:txBody>
            </p:sp>
          </p:grpSp>
        </p:grpSp>
        <p:sp>
          <p:nvSpPr>
            <p:cNvPr id="15" name="文本框 14"/>
            <p:cNvSpPr txBox="1"/>
            <p:nvPr/>
          </p:nvSpPr>
          <p:spPr>
            <a:xfrm>
              <a:off x="1215" y="7100"/>
              <a:ext cx="6897" cy="2632"/>
            </a:xfrm>
            <a:prstGeom prst="rect">
              <a:avLst/>
            </a:prstGeom>
            <a:noFill/>
          </p:spPr>
          <p:txBody>
            <a:bodyPr wrap="square" rtlCol="0">
              <a:noAutofit/>
            </a:bodyPr>
            <a:lstStyle/>
            <a:p>
              <a:r>
                <a:rPr lang="en-US" altLang="zh-CN" sz="2000" b="1" dirty="0">
                  <a:solidFill>
                    <a:schemeClr val="tx1"/>
                  </a:solidFill>
                  <a:latin typeface="仿宋" panose="02010609060101010101" charset="-122"/>
                  <a:ea typeface="仿宋" panose="02010609060101010101" charset="-122"/>
                  <a:cs typeface="仿宋" panose="02010609060101010101" charset="-122"/>
                  <a:sym typeface="+mn-ea"/>
                </a:rPr>
                <a:t>    </a:t>
              </a:r>
              <a:r>
                <a:rPr lang="zh-CN" altLang="en-US" sz="2000" b="1" dirty="0">
                  <a:latin typeface="仿宋" panose="02010609060101010101" charset="-122"/>
                  <a:ea typeface="仿宋" panose="02010609060101010101" charset="-122"/>
                  <a:cs typeface="仿宋" panose="02010609060101010101" charset="-122"/>
                  <a:sym typeface="+mn-ea"/>
                </a:rPr>
                <a:t>因其</a:t>
              </a:r>
              <a:r>
                <a:rPr lang="zh-CN" altLang="en-US" sz="2000" b="1" dirty="0">
                  <a:solidFill>
                    <a:srgbClr val="00B050"/>
                  </a:solidFill>
                  <a:latin typeface="仿宋" panose="02010609060101010101" charset="-122"/>
                  <a:ea typeface="仿宋" panose="02010609060101010101" charset="-122"/>
                  <a:cs typeface="仿宋" panose="02010609060101010101" charset="-122"/>
                  <a:sym typeface="+mn-ea"/>
                </a:rPr>
                <a:t>开放性</a:t>
              </a:r>
              <a:r>
                <a:rPr lang="zh-CN" altLang="en-US" sz="2000" b="1" dirty="0">
                  <a:latin typeface="仿宋" panose="02010609060101010101" charset="-122"/>
                  <a:ea typeface="仿宋" panose="02010609060101010101" charset="-122"/>
                  <a:cs typeface="仿宋" panose="02010609060101010101" charset="-122"/>
                  <a:sym typeface="+mn-ea"/>
                </a:rPr>
                <a:t>，一些电信网络诈骗犯罪分子往往通过 </a:t>
              </a:r>
              <a:r>
                <a:rPr lang="en-US" altLang="zh-CN" sz="2000" b="1" dirty="0">
                  <a:latin typeface="仿宋" panose="02010609060101010101" charset="-122"/>
                  <a:ea typeface="仿宋" panose="02010609060101010101" charset="-122"/>
                  <a:cs typeface="仿宋" panose="02010609060101010101" charset="-122"/>
                  <a:sym typeface="+mn-ea"/>
                </a:rPr>
                <a:t>URL </a:t>
              </a:r>
              <a:r>
                <a:rPr lang="zh-CN" altLang="en-US" sz="2000" b="1" dirty="0">
                  <a:latin typeface="仿宋" panose="02010609060101010101" charset="-122"/>
                  <a:ea typeface="仿宋" panose="02010609060101010101" charset="-122"/>
                  <a:cs typeface="仿宋" panose="02010609060101010101" charset="-122"/>
                  <a:sym typeface="+mn-ea"/>
                </a:rPr>
                <a:t>链接、二维码以及直接发送 </a:t>
              </a:r>
              <a:r>
                <a:rPr lang="en-US" altLang="zh-CN" sz="2000" b="1" dirty="0">
                  <a:latin typeface="仿宋" panose="02010609060101010101" charset="-122"/>
                  <a:ea typeface="仿宋" panose="02010609060101010101" charset="-122"/>
                  <a:cs typeface="仿宋" panose="02010609060101010101" charset="-122"/>
                  <a:sym typeface="+mn-ea"/>
                </a:rPr>
                <a:t>APK </a:t>
              </a:r>
              <a:r>
                <a:rPr lang="zh-CN" altLang="en-US" sz="2000" b="1" dirty="0">
                  <a:latin typeface="仿宋" panose="02010609060101010101" charset="-122"/>
                  <a:ea typeface="仿宋" panose="02010609060101010101" charset="-122"/>
                  <a:cs typeface="仿宋" panose="02010609060101010101" charset="-122"/>
                  <a:sym typeface="+mn-ea"/>
                </a:rPr>
                <a:t>安装包等方式，诱导受害人下载并使用</a:t>
              </a:r>
              <a:r>
                <a:rPr lang="zh-CN" altLang="en-US" sz="2000" b="1" dirty="0">
                  <a:solidFill>
                    <a:srgbClr val="FF0000"/>
                  </a:solidFill>
                  <a:latin typeface="仿宋" panose="02010609060101010101" charset="-122"/>
                  <a:ea typeface="仿宋" panose="02010609060101010101" charset="-122"/>
                  <a:cs typeface="仿宋" panose="02010609060101010101" charset="-122"/>
                  <a:sym typeface="+mn-ea"/>
                </a:rPr>
                <a:t>非正常</a:t>
              </a:r>
              <a:r>
                <a:rPr lang="zh-CN" altLang="en-US" sz="2000" b="1" dirty="0">
                  <a:latin typeface="仿宋" panose="02010609060101010101" charset="-122"/>
                  <a:ea typeface="仿宋" panose="02010609060101010101" charset="-122"/>
                  <a:cs typeface="仿宋" panose="02010609060101010101" charset="-122"/>
                  <a:sym typeface="+mn-ea"/>
                </a:rPr>
                <a:t>的</a:t>
              </a:r>
              <a:r>
                <a:rPr lang="en-US" altLang="zh-CN" sz="2000" b="1" dirty="0">
                  <a:latin typeface="仿宋" panose="02010609060101010101" charset="-122"/>
                  <a:ea typeface="仿宋" panose="02010609060101010101" charset="-122"/>
                  <a:cs typeface="仿宋" panose="02010609060101010101" charset="-122"/>
                  <a:sym typeface="+mn-ea"/>
                </a:rPr>
                <a:t>APP</a:t>
              </a:r>
              <a:r>
                <a:rPr lang="zh-CN" altLang="en-US" sz="2000" b="1" dirty="0">
                  <a:latin typeface="仿宋" panose="02010609060101010101" charset="-122"/>
                  <a:ea typeface="仿宋" panose="02010609060101010101" charset="-122"/>
                  <a:cs typeface="仿宋" panose="02010609060101010101" charset="-122"/>
                  <a:sym typeface="+mn-ea"/>
                </a:rPr>
                <a:t>，而公安侦察部门对</a:t>
              </a:r>
              <a:r>
                <a:rPr lang="en-US" altLang="zh-CN" sz="2000" b="1" dirty="0">
                  <a:latin typeface="仿宋" panose="02010609060101010101" charset="-122"/>
                  <a:ea typeface="仿宋" panose="02010609060101010101" charset="-122"/>
                  <a:cs typeface="仿宋" panose="02010609060101010101" charset="-122"/>
                  <a:sym typeface="+mn-ea"/>
                </a:rPr>
                <a:t>APP</a:t>
              </a:r>
              <a:r>
                <a:rPr lang="zh-CN" altLang="en-US" sz="2000" b="1" dirty="0">
                  <a:latin typeface="仿宋" panose="02010609060101010101" charset="-122"/>
                  <a:ea typeface="仿宋" panose="02010609060101010101" charset="-122"/>
                  <a:cs typeface="仿宋" panose="02010609060101010101" charset="-122"/>
                  <a:sym typeface="+mn-ea"/>
                </a:rPr>
                <a:t>分析缺乏足够的</a:t>
              </a:r>
              <a:r>
                <a:rPr lang="zh-CN" altLang="en-US" sz="2000" b="1" dirty="0">
                  <a:latin typeface="仿宋" panose="02010609060101010101" charset="-122"/>
                  <a:ea typeface="仿宋" panose="02010609060101010101" charset="-122"/>
                  <a:cs typeface="仿宋" panose="02010609060101010101" charset="-122"/>
                  <a:sym typeface="+mn-ea"/>
                </a:rPr>
                <a:t>技术支撑，难以解决问题。</a:t>
              </a:r>
              <a:endParaRPr lang="zh-CN" altLang="en-US" sz="2000" b="1" dirty="0">
                <a:solidFill>
                  <a:schemeClr val="tx1"/>
                </a:solidFill>
                <a:latin typeface="仿宋" panose="02010609060101010101" charset="-122"/>
                <a:ea typeface="仿宋" panose="02010609060101010101" charset="-122"/>
                <a:cs typeface="仿宋" panose="02010609060101010101" charset="-122"/>
                <a:sym typeface="+mn-ea"/>
              </a:endParaRPr>
            </a:p>
          </p:txBody>
        </p:sp>
      </p:grpSp>
      <p:sp>
        <p:nvSpPr>
          <p:cNvPr id="3" name="矩形 7"/>
          <p:cNvSpPr/>
          <p:nvPr/>
        </p:nvSpPr>
        <p:spPr>
          <a:xfrm>
            <a:off x="-17145" y="885190"/>
            <a:ext cx="12192000" cy="388239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par>
                                <p:cTn id="8" presetID="9" presetClass="entr" presetSubtype="0" fill="hold"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filter="dissolve">
                                      <p:cBhvr>
                                        <p:cTn id="10" dur="500"/>
                                        <p:tgtEl>
                                          <p:spTgt spid="11274"/>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1000"/>
                                        <p:tgtEl>
                                          <p:spTgt spid="20"/>
                                        </p:tgtEl>
                                      </p:cBhvr>
                                    </p:animEffect>
                                    <p:anim calcmode="lin" valueType="num">
                                      <p:cBhvr>
                                        <p:cTn id="16" dur="1000" fill="hold"/>
                                        <p:tgtEl>
                                          <p:spTgt spid="20"/>
                                        </p:tgtEl>
                                        <p:attrNameLst>
                                          <p:attrName>ppt_x</p:attrName>
                                        </p:attrNameLst>
                                      </p:cBhvr>
                                      <p:tavLst>
                                        <p:tav tm="0">
                                          <p:val>
                                            <p:strVal val="#ppt_x"/>
                                          </p:val>
                                        </p:tav>
                                        <p:tav tm="100000">
                                          <p:val>
                                            <p:strVal val="#ppt_x"/>
                                          </p:val>
                                        </p:tav>
                                      </p:tavLst>
                                    </p:anim>
                                    <p:anim calcmode="lin" valueType="num">
                                      <p:cBhvr>
                                        <p:cTn id="17"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7"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5854488"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1.2 APP</a:t>
            </a:r>
            <a:r>
              <a:rPr lang="zh-CN" altLang="en-US" sz="4800" b="1" dirty="0">
                <a:solidFill>
                  <a:schemeClr val="bg1"/>
                </a:solidFill>
                <a:latin typeface="Calibri" panose="020F0502020204030204" pitchFamily="34" charset="0"/>
                <a:sym typeface="Calibri" panose="020F0502020204030204" pitchFamily="34" charset="0"/>
              </a:rPr>
              <a:t>识别方案比较</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5110"/>
            <a:chOff x="0" y="0"/>
            <a:chExt cx="637959" cy="245029"/>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1045" cy="245029"/>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02</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3" name="文本框 2"/>
          <p:cNvSpPr txBox="1"/>
          <p:nvPr/>
        </p:nvSpPr>
        <p:spPr>
          <a:xfrm>
            <a:off x="11334115" y="-300355"/>
            <a:ext cx="4064000" cy="368300"/>
          </a:xfrm>
          <a:prstGeom prst="rect">
            <a:avLst/>
          </a:prstGeom>
          <a:noFill/>
        </p:spPr>
        <p:txBody>
          <a:bodyPr wrap="square" rtlCol="0">
            <a:spAutoFit/>
          </a:bodyPr>
          <a:lstStyle/>
          <a:p>
            <a:endParaRPr lang="zh-CN" altLang="en-US"/>
          </a:p>
        </p:txBody>
      </p:sp>
      <p:graphicFrame>
        <p:nvGraphicFramePr>
          <p:cNvPr id="7" name="表格 6"/>
          <p:cNvGraphicFramePr>
            <a:graphicFrameLocks noGrp="1"/>
          </p:cNvGraphicFramePr>
          <p:nvPr/>
        </p:nvGraphicFramePr>
        <p:xfrm>
          <a:off x="819807" y="932955"/>
          <a:ext cx="10514308" cy="5669280"/>
        </p:xfrm>
        <a:graphic>
          <a:graphicData uri="http://schemas.openxmlformats.org/drawingml/2006/table">
            <a:tbl>
              <a:tblPr firstRow="1" bandRow="1">
                <a:tableStyleId>{5C22544A-7EE6-4342-B048-85BDC9FD1C3A}</a:tableStyleId>
              </a:tblPr>
              <a:tblGrid>
                <a:gridCol w="2628577"/>
                <a:gridCol w="2628577"/>
                <a:gridCol w="2628577"/>
                <a:gridCol w="2628577"/>
              </a:tblGrid>
              <a:tr h="336296">
                <a:tc>
                  <a:txBody>
                    <a:bodyPr/>
                    <a:lstStyle/>
                    <a:p>
                      <a:r>
                        <a:rPr lang="zh-CN" altLang="en-US" b="0" dirty="0">
                          <a:solidFill>
                            <a:schemeClr val="tx1"/>
                          </a:solidFill>
                          <a:latin typeface="仿宋" panose="02010609060101010101" charset="-122"/>
                          <a:ea typeface="仿宋" panose="02010609060101010101" charset="-122"/>
                        </a:rPr>
                        <a:t>方案</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方案特点</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方案优势</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方案劣势</a:t>
                      </a:r>
                      <a:endParaRPr lang="zh-CN" altLang="en-US" b="0" dirty="0">
                        <a:solidFill>
                          <a:schemeClr val="tx1"/>
                        </a:solidFill>
                        <a:latin typeface="仿宋" panose="02010609060101010101" charset="-122"/>
                        <a:ea typeface="仿宋" panose="02010609060101010101" charset="-122"/>
                      </a:endParaRPr>
                    </a:p>
                  </a:txBody>
                  <a:tcPr/>
                </a:tc>
              </a:tr>
              <a:tr h="1092963">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0" kern="1200" dirty="0">
                          <a:solidFill>
                            <a:schemeClr val="tx1"/>
                          </a:solidFill>
                          <a:effectLst/>
                          <a:latin typeface="仿宋" panose="02010609060101010101" charset="-122"/>
                          <a:ea typeface="仿宋" panose="02010609060101010101" charset="-122"/>
                          <a:cs typeface="+mn-cs"/>
                        </a:rPr>
                        <a:t>白名单正版</a:t>
                      </a:r>
                      <a:r>
                        <a:rPr lang="en-US" altLang="zh-CN" sz="1800" b="0" kern="1200" dirty="0">
                          <a:solidFill>
                            <a:schemeClr val="tx1"/>
                          </a:solidFill>
                          <a:effectLst/>
                          <a:latin typeface="仿宋" panose="02010609060101010101" charset="-122"/>
                          <a:ea typeface="仿宋" panose="02010609060101010101" charset="-122"/>
                          <a:cs typeface="+mn-cs"/>
                        </a:rPr>
                        <a:t>APP</a:t>
                      </a:r>
                      <a:r>
                        <a:rPr lang="zh-CN" altLang="en-US" sz="1800" b="0" kern="1200" dirty="0">
                          <a:solidFill>
                            <a:schemeClr val="tx1"/>
                          </a:solidFill>
                          <a:effectLst/>
                          <a:latin typeface="仿宋" panose="02010609060101010101" charset="-122"/>
                          <a:ea typeface="仿宋" panose="02010609060101010101" charset="-122"/>
                          <a:cs typeface="+mn-cs"/>
                        </a:rPr>
                        <a:t>签名证书对比</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通过对</a:t>
                      </a:r>
                      <a:r>
                        <a:rPr lang="zh-CN" altLang="en-US" b="0" dirty="0">
                          <a:solidFill>
                            <a:srgbClr val="00B0F0"/>
                          </a:solidFill>
                          <a:latin typeface="仿宋" panose="02010609060101010101" charset="-122"/>
                          <a:ea typeface="仿宋" panose="02010609060101010101" charset="-122"/>
                        </a:rPr>
                        <a:t>应用名称、</a:t>
                      </a:r>
                      <a:r>
                        <a:rPr lang="en-US" altLang="zh-CN" b="0" dirty="0" err="1">
                          <a:solidFill>
                            <a:srgbClr val="00B0F0"/>
                          </a:solidFill>
                          <a:latin typeface="仿宋" panose="02010609060101010101" charset="-122"/>
                          <a:ea typeface="仿宋" panose="02010609060101010101" charset="-122"/>
                        </a:rPr>
                        <a:t>AndroidManifest</a:t>
                      </a:r>
                      <a:r>
                        <a:rPr lang="zh-CN" altLang="en-US" b="0" dirty="0">
                          <a:solidFill>
                            <a:srgbClr val="00B0F0"/>
                          </a:solidFill>
                          <a:latin typeface="仿宋" panose="02010609060101010101" charset="-122"/>
                          <a:ea typeface="仿宋" panose="02010609060101010101" charset="-122"/>
                        </a:rPr>
                        <a:t>信息</a:t>
                      </a:r>
                      <a:r>
                        <a:rPr lang="zh-CN" altLang="en-US" b="0" dirty="0">
                          <a:solidFill>
                            <a:schemeClr val="tx1"/>
                          </a:solidFill>
                          <a:latin typeface="仿宋" panose="02010609060101010101" charset="-122"/>
                          <a:ea typeface="仿宋" panose="02010609060101010101" charset="-122"/>
                        </a:rPr>
                        <a:t>、和</a:t>
                      </a:r>
                      <a:r>
                        <a:rPr lang="zh-CN" altLang="en-US" b="0" dirty="0">
                          <a:solidFill>
                            <a:srgbClr val="00B0F0"/>
                          </a:solidFill>
                          <a:latin typeface="仿宋" panose="02010609060101010101" charset="-122"/>
                          <a:ea typeface="仿宋" panose="02010609060101010101" charset="-122"/>
                        </a:rPr>
                        <a:t>白名单正版</a:t>
                      </a:r>
                      <a:r>
                        <a:rPr lang="en-US" altLang="zh-CN" b="0" dirty="0">
                          <a:solidFill>
                            <a:srgbClr val="00B0F0"/>
                          </a:solidFill>
                          <a:latin typeface="仿宋" panose="02010609060101010101" charset="-122"/>
                          <a:ea typeface="仿宋" panose="02010609060101010101" charset="-122"/>
                        </a:rPr>
                        <a:t>APP</a:t>
                      </a:r>
                      <a:r>
                        <a:rPr lang="zh-CN" altLang="en-US" b="0" dirty="0">
                          <a:solidFill>
                            <a:srgbClr val="00B0F0"/>
                          </a:solidFill>
                          <a:latin typeface="仿宋" panose="02010609060101010101" charset="-122"/>
                          <a:ea typeface="仿宋" panose="02010609060101010101" charset="-122"/>
                        </a:rPr>
                        <a:t>签名证书</a:t>
                      </a:r>
                      <a:r>
                        <a:rPr lang="zh-CN" altLang="en-US" b="0" dirty="0">
                          <a:solidFill>
                            <a:schemeClr val="tx1"/>
                          </a:solidFill>
                          <a:latin typeface="仿宋" panose="02010609060101010101" charset="-122"/>
                          <a:ea typeface="仿宋" panose="02010609060101010101" charset="-122"/>
                        </a:rPr>
                        <a:t>获取疑似涉诈</a:t>
                      </a:r>
                      <a:r>
                        <a:rPr lang="en-US" altLang="zh-CN" b="0" dirty="0">
                          <a:solidFill>
                            <a:schemeClr val="tx1"/>
                          </a:solidFill>
                          <a:latin typeface="仿宋" panose="02010609060101010101" charset="-122"/>
                          <a:ea typeface="仿宋" panose="02010609060101010101" charset="-122"/>
                        </a:rPr>
                        <a:t>APP</a:t>
                      </a:r>
                      <a:r>
                        <a:rPr lang="zh-CN" altLang="en-US" b="0" dirty="0">
                          <a:solidFill>
                            <a:schemeClr val="tx1"/>
                          </a:solidFill>
                          <a:latin typeface="仿宋" panose="02010609060101010101" charset="-122"/>
                          <a:ea typeface="仿宋" panose="02010609060101010101" charset="-122"/>
                        </a:rPr>
                        <a:t>。</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该方法基于简单的静态分析技术所提取的信息做出判断，效率较高。</a:t>
                      </a:r>
                      <a:endParaRPr lang="zh-CN" altLang="en-US" b="0" dirty="0">
                        <a:solidFill>
                          <a:schemeClr val="tx1"/>
                        </a:solidFill>
                        <a:latin typeface="仿宋" panose="02010609060101010101" charset="-122"/>
                        <a:ea typeface="仿宋" panose="02010609060101010101" charset="-122"/>
                      </a:endParaRPr>
                    </a:p>
                  </a:txBody>
                  <a:tcPr/>
                </a:tc>
                <a:tc>
                  <a:txBody>
                    <a:bodyPr/>
                    <a:lstStyle/>
                    <a:p>
                      <a:r>
                        <a:rPr lang="zh-CN" altLang="en-US" b="0" dirty="0">
                          <a:solidFill>
                            <a:schemeClr val="tx1"/>
                          </a:solidFill>
                          <a:latin typeface="仿宋" panose="02010609060101010101" charset="-122"/>
                          <a:ea typeface="仿宋" panose="02010609060101010101" charset="-122"/>
                        </a:rPr>
                        <a:t>受到白名单更新滞后的影响，存在误报、漏报风险。</a:t>
                      </a:r>
                      <a:endParaRPr lang="zh-CN" altLang="en-US" b="0" dirty="0">
                        <a:solidFill>
                          <a:schemeClr val="tx1"/>
                        </a:solidFill>
                        <a:latin typeface="仿宋" panose="02010609060101010101" charset="-122"/>
                        <a:ea typeface="仿宋" panose="02010609060101010101" charset="-122"/>
                      </a:endParaRPr>
                    </a:p>
                  </a:txBody>
                  <a:tcPr/>
                </a:tc>
              </a:tr>
              <a:tr h="1345185">
                <a:tc>
                  <a:txBody>
                    <a:bodyPr/>
                    <a:lstStyle/>
                    <a:p>
                      <a:r>
                        <a:rPr lang="zh-CN" altLang="en-US" sz="1800" b="0" kern="1200" dirty="0">
                          <a:solidFill>
                            <a:schemeClr val="dk1"/>
                          </a:solidFill>
                          <a:effectLst/>
                          <a:latin typeface="仿宋" panose="02010609060101010101" charset="-122"/>
                          <a:ea typeface="仿宋" panose="02010609060101010101" charset="-122"/>
                          <a:cs typeface="+mn-cs"/>
                        </a:rPr>
                        <a:t>网络服务器更新特征库</a:t>
                      </a:r>
                      <a:endParaRPr lang="zh-CN" altLang="en-US" sz="1800" b="0" kern="1200" dirty="0">
                        <a:solidFill>
                          <a:schemeClr val="dk1"/>
                        </a:solidFill>
                        <a:effectLst/>
                        <a:latin typeface="仿宋" panose="02010609060101010101" charset="-122"/>
                        <a:ea typeface="仿宋" panose="02010609060101010101" charset="-122"/>
                        <a:cs typeface="+mn-cs"/>
                      </a:endParaRPr>
                    </a:p>
                  </a:txBody>
                  <a:tcPr/>
                </a:tc>
                <a:tc>
                  <a:txBody>
                    <a:bodyPr/>
                    <a:lstStyle/>
                    <a:p>
                      <a:r>
                        <a:rPr lang="zh-CN" altLang="en-US" b="0" dirty="0">
                          <a:latin typeface="仿宋" panose="02010609060101010101" charset="-122"/>
                          <a:ea typeface="仿宋" panose="02010609060101010101" charset="-122"/>
                        </a:rPr>
                        <a:t>通过</a:t>
                      </a:r>
                      <a:r>
                        <a:rPr lang="zh-CN" altLang="en-US" b="0" dirty="0">
                          <a:solidFill>
                            <a:schemeClr val="tx1"/>
                          </a:solidFill>
                          <a:latin typeface="仿宋" panose="02010609060101010101" charset="-122"/>
                          <a:ea typeface="仿宋" panose="02010609060101010101" charset="-122"/>
                        </a:rPr>
                        <a:t>网络服务器更新</a:t>
                      </a:r>
                      <a:r>
                        <a:rPr lang="en-US" altLang="zh-CN" b="0" dirty="0">
                          <a:solidFill>
                            <a:srgbClr val="00B0F0"/>
                          </a:solidFill>
                          <a:latin typeface="仿宋" panose="02010609060101010101" charset="-122"/>
                          <a:ea typeface="仿宋" panose="02010609060101010101" charset="-122"/>
                        </a:rPr>
                        <a:t>TF-IDF</a:t>
                      </a:r>
                      <a:r>
                        <a:rPr lang="zh-CN" altLang="en-US" b="0" dirty="0">
                          <a:solidFill>
                            <a:srgbClr val="00B0F0"/>
                          </a:solidFill>
                          <a:latin typeface="仿宋" panose="02010609060101010101" charset="-122"/>
                          <a:ea typeface="仿宋" panose="02010609060101010101" charset="-122"/>
                        </a:rPr>
                        <a:t>特征词典</a:t>
                      </a:r>
                      <a:r>
                        <a:rPr lang="zh-CN" altLang="en-US" b="0" dirty="0">
                          <a:latin typeface="仿宋" panose="02010609060101010101" charset="-122"/>
                          <a:ea typeface="仿宋" panose="02010609060101010101" charset="-122"/>
                        </a:rPr>
                        <a:t>和</a:t>
                      </a:r>
                      <a:r>
                        <a:rPr lang="zh-CN" altLang="en-US" b="0" dirty="0">
                          <a:solidFill>
                            <a:srgbClr val="00B0F0"/>
                          </a:solidFill>
                          <a:latin typeface="仿宋" panose="02010609060101010101" charset="-122"/>
                          <a:ea typeface="仿宋" panose="02010609060101010101" charset="-122"/>
                        </a:rPr>
                        <a:t>白名单正版</a:t>
                      </a:r>
                      <a:r>
                        <a:rPr lang="en-US" altLang="zh-CN" b="0" dirty="0">
                          <a:solidFill>
                            <a:srgbClr val="00B0F0"/>
                          </a:solidFill>
                          <a:latin typeface="仿宋" panose="02010609060101010101" charset="-122"/>
                          <a:ea typeface="仿宋" panose="02010609060101010101" charset="-122"/>
                        </a:rPr>
                        <a:t>APP</a:t>
                      </a:r>
                      <a:r>
                        <a:rPr lang="zh-CN" altLang="en-US" b="0" dirty="0">
                          <a:solidFill>
                            <a:srgbClr val="00B0F0"/>
                          </a:solidFill>
                          <a:latin typeface="仿宋" panose="02010609060101010101" charset="-122"/>
                          <a:ea typeface="仿宋" panose="02010609060101010101" charset="-122"/>
                        </a:rPr>
                        <a:t>签名证书</a:t>
                      </a:r>
                      <a:r>
                        <a:rPr lang="zh-CN" altLang="en-US" b="0" dirty="0">
                          <a:solidFill>
                            <a:schemeClr val="tx1"/>
                          </a:solidFill>
                          <a:latin typeface="仿宋" panose="02010609060101010101" charset="-122"/>
                          <a:ea typeface="仿宋" panose="02010609060101010101" charset="-122"/>
                        </a:rPr>
                        <a:t>特征</a:t>
                      </a:r>
                      <a:r>
                        <a:rPr lang="zh-CN" altLang="en-US" b="0" dirty="0">
                          <a:latin typeface="仿宋" panose="02010609060101010101" charset="-122"/>
                          <a:ea typeface="仿宋" panose="02010609060101010101" charset="-122"/>
                        </a:rPr>
                        <a:t>来分析。</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实时针对最新的关键词和排除正规的金融机构的</a:t>
                      </a:r>
                      <a:r>
                        <a:rPr lang="en-US" altLang="zh-CN" b="0" dirty="0">
                          <a:latin typeface="仿宋" panose="02010609060101010101" charset="-122"/>
                          <a:ea typeface="仿宋" panose="02010609060101010101" charset="-122"/>
                        </a:rPr>
                        <a:t>APP</a:t>
                      </a:r>
                      <a:r>
                        <a:rPr lang="zh-CN" altLang="en-US" b="0" dirty="0">
                          <a:latin typeface="仿宋" panose="02010609060101010101" charset="-122"/>
                          <a:ea typeface="仿宋" panose="02010609060101010101" charset="-122"/>
                        </a:rPr>
                        <a:t>，提高检测的准确性和实时性。</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跨国、跨境电信网络诈骗的识别、拦截、追踪和定责必须在国际协同合作的框架下解决，复杂性高。</a:t>
                      </a:r>
                      <a:endParaRPr lang="zh-CN" altLang="en-US" b="0" dirty="0">
                        <a:latin typeface="仿宋" panose="02010609060101010101" charset="-122"/>
                        <a:ea typeface="仿宋" panose="02010609060101010101" charset="-122"/>
                      </a:endParaRPr>
                    </a:p>
                  </a:txBody>
                  <a:tcPr/>
                </a:tc>
              </a:tr>
              <a:tr h="1152676">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0" kern="1200" dirty="0">
                          <a:solidFill>
                            <a:schemeClr val="dk1"/>
                          </a:solidFill>
                          <a:effectLst/>
                          <a:latin typeface="仿宋" panose="02010609060101010101" charset="-122"/>
                          <a:ea typeface="仿宋" panose="02010609060101010101" charset="-122"/>
                          <a:cs typeface="+mn-cs"/>
                        </a:rPr>
                        <a:t>图像识别与文本分析</a:t>
                      </a:r>
                      <a:endParaRPr lang="zh-CN" altLang="en-US" sz="1800" b="0" kern="1200" dirty="0">
                        <a:solidFill>
                          <a:schemeClr val="dk1"/>
                        </a:solidFill>
                        <a:effectLst/>
                        <a:latin typeface="仿宋" panose="02010609060101010101" charset="-122"/>
                        <a:ea typeface="仿宋" panose="02010609060101010101" charset="-122"/>
                        <a:cs typeface="+mn-cs"/>
                      </a:endParaRPr>
                    </a:p>
                    <a:p>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对</a:t>
                      </a:r>
                      <a:r>
                        <a:rPr lang="zh-CN" altLang="en-US" b="0" dirty="0">
                          <a:solidFill>
                            <a:schemeClr val="tx1"/>
                          </a:solidFill>
                          <a:latin typeface="仿宋" panose="02010609060101010101" charset="-122"/>
                          <a:ea typeface="仿宋" panose="02010609060101010101" charset="-122"/>
                        </a:rPr>
                        <a:t>运行</a:t>
                      </a:r>
                      <a:r>
                        <a:rPr lang="en-US" altLang="zh-CN" b="0" dirty="0">
                          <a:solidFill>
                            <a:schemeClr val="tx1"/>
                          </a:solidFill>
                          <a:latin typeface="仿宋" panose="02010609060101010101" charset="-122"/>
                          <a:ea typeface="仿宋" panose="02010609060101010101" charset="-122"/>
                        </a:rPr>
                        <a:t>APP</a:t>
                      </a:r>
                      <a:r>
                        <a:rPr lang="zh-CN" altLang="en-US" b="0" dirty="0">
                          <a:solidFill>
                            <a:schemeClr val="tx1"/>
                          </a:solidFill>
                          <a:latin typeface="仿宋" panose="02010609060101010101" charset="-122"/>
                          <a:ea typeface="仿宋" panose="02010609060101010101" charset="-122"/>
                        </a:rPr>
                        <a:t>截屏</a:t>
                      </a:r>
                      <a:r>
                        <a:rPr lang="zh-CN" altLang="en-US" b="0" dirty="0">
                          <a:latin typeface="仿宋" panose="02010609060101010101" charset="-122"/>
                          <a:ea typeface="仿宋" panose="02010609060101010101" charset="-122"/>
                        </a:rPr>
                        <a:t>获取运行界面图像，提取</a:t>
                      </a:r>
                      <a:r>
                        <a:rPr lang="zh-CN" altLang="en-US" b="0" dirty="0">
                          <a:solidFill>
                            <a:srgbClr val="00B0F0"/>
                          </a:solidFill>
                          <a:latin typeface="仿宋" panose="02010609060101010101" charset="-122"/>
                          <a:ea typeface="仿宋" panose="02010609060101010101" charset="-122"/>
                        </a:rPr>
                        <a:t>图像文本信息</a:t>
                      </a:r>
                      <a:r>
                        <a:rPr lang="zh-CN" altLang="en-US" b="0" dirty="0">
                          <a:latin typeface="仿宋" panose="02010609060101010101" charset="-122"/>
                          <a:ea typeface="仿宋" panose="02010609060101010101" charset="-122"/>
                        </a:rPr>
                        <a:t>并进行</a:t>
                      </a:r>
                      <a:r>
                        <a:rPr lang="zh-CN" altLang="en-US" b="0" dirty="0">
                          <a:solidFill>
                            <a:srgbClr val="00B0F0"/>
                          </a:solidFill>
                          <a:latin typeface="仿宋" panose="02010609060101010101" charset="-122"/>
                          <a:ea typeface="仿宋" panose="02010609060101010101" charset="-122"/>
                        </a:rPr>
                        <a:t>分词和分析计算</a:t>
                      </a:r>
                      <a:r>
                        <a:rPr lang="en-US" altLang="zh-CN" b="0" dirty="0">
                          <a:latin typeface="仿宋" panose="02010609060101010101" charset="-122"/>
                          <a:ea typeface="仿宋" panose="02010609060101010101" charset="-122"/>
                        </a:rPr>
                        <a:t>APP</a:t>
                      </a:r>
                      <a:r>
                        <a:rPr lang="zh-CN" altLang="en-US" b="0" dirty="0">
                          <a:latin typeface="仿宋" panose="02010609060101010101" charset="-122"/>
                          <a:ea typeface="仿宋" panose="02010609060101010101" charset="-122"/>
                        </a:rPr>
                        <a:t>涉诈可能性。</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分析算法丰富。</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图像识别和文本分析的效果很大程度上依赖于训练数据的质量和数量。</a:t>
                      </a:r>
                      <a:endParaRPr lang="zh-CN" altLang="en-US" b="0" dirty="0">
                        <a:latin typeface="仿宋" panose="02010609060101010101" charset="-122"/>
                        <a:ea typeface="仿宋" panose="02010609060101010101" charset="-122"/>
                      </a:endParaRPr>
                    </a:p>
                  </a:txBody>
                  <a:tcPr/>
                </a:tc>
              </a:tr>
              <a:tr h="1345185">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0" kern="1200" dirty="0">
                          <a:solidFill>
                            <a:schemeClr val="dk1"/>
                          </a:solidFill>
                          <a:effectLst/>
                          <a:latin typeface="仿宋" panose="02010609060101010101" charset="-122"/>
                          <a:ea typeface="仿宋" panose="02010609060101010101" charset="-122"/>
                          <a:cs typeface="+mn-cs"/>
                        </a:rPr>
                        <a:t>多模态融合识别</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获取</a:t>
                      </a:r>
                      <a:r>
                        <a:rPr lang="en-US" altLang="zh-CN" b="0" dirty="0">
                          <a:latin typeface="仿宋" panose="02010609060101010101" charset="-122"/>
                          <a:ea typeface="仿宋" panose="02010609060101010101" charset="-122"/>
                        </a:rPr>
                        <a:t>APP</a:t>
                      </a:r>
                      <a:r>
                        <a:rPr lang="zh-CN" altLang="en-US" b="0" dirty="0">
                          <a:latin typeface="仿宋" panose="02010609060101010101" charset="-122"/>
                          <a:ea typeface="仿宋" panose="02010609060101010101" charset="-122"/>
                        </a:rPr>
                        <a:t>安装程序文件并进行</a:t>
                      </a:r>
                      <a:r>
                        <a:rPr lang="zh-CN" altLang="en-US" b="0" dirty="0">
                          <a:solidFill>
                            <a:srgbClr val="00B0F0"/>
                          </a:solidFill>
                          <a:latin typeface="仿宋" panose="02010609060101010101" charset="-122"/>
                          <a:ea typeface="仿宋" panose="02010609060101010101" charset="-122"/>
                        </a:rPr>
                        <a:t>特征提取和多模态融合</a:t>
                      </a:r>
                      <a:r>
                        <a:rPr lang="zh-CN" altLang="en-US" b="0" dirty="0">
                          <a:latin typeface="仿宋" panose="02010609060101010101" charset="-122"/>
                          <a:ea typeface="仿宋" panose="02010609060101010101" charset="-122"/>
                        </a:rPr>
                        <a:t>，基于融合后的特征和涉诈特征库来识别涉诈</a:t>
                      </a:r>
                      <a:r>
                        <a:rPr lang="en-US" altLang="zh-CN" b="0" dirty="0">
                          <a:latin typeface="仿宋" panose="02010609060101010101" charset="-122"/>
                          <a:ea typeface="仿宋" panose="02010609060101010101" charset="-122"/>
                        </a:rPr>
                        <a:t>APP</a:t>
                      </a:r>
                      <a:r>
                        <a:rPr lang="zh-CN" altLang="en-US" b="0" dirty="0">
                          <a:latin typeface="仿宋" panose="02010609060101010101" charset="-122"/>
                          <a:ea typeface="仿宋" panose="02010609060101010101" charset="-122"/>
                        </a:rPr>
                        <a:t>。</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拥有包括诈骗</a:t>
                      </a:r>
                      <a:r>
                        <a:rPr lang="en-US" altLang="zh-CN" b="0" dirty="0">
                          <a:latin typeface="仿宋" panose="02010609060101010101" charset="-122"/>
                          <a:ea typeface="仿宋" panose="02010609060101010101" charset="-122"/>
                        </a:rPr>
                        <a:t>APP</a:t>
                      </a:r>
                      <a:r>
                        <a:rPr lang="zh-CN" altLang="en-US" b="0" dirty="0">
                          <a:latin typeface="仿宋" panose="02010609060101010101" charset="-122"/>
                          <a:ea typeface="仿宋" panose="02010609060101010101" charset="-122"/>
                        </a:rPr>
                        <a:t>的原值特征集合和向量融合特征的涉诈特征库，识别高效。</a:t>
                      </a:r>
                      <a:endParaRPr lang="zh-CN" altLang="en-US" b="0" dirty="0">
                        <a:latin typeface="仿宋" panose="02010609060101010101" charset="-122"/>
                        <a:ea typeface="仿宋" panose="02010609060101010101" charset="-122"/>
                      </a:endParaRPr>
                    </a:p>
                  </a:txBody>
                  <a:tcPr/>
                </a:tc>
                <a:tc>
                  <a:txBody>
                    <a:bodyPr/>
                    <a:lstStyle/>
                    <a:p>
                      <a:r>
                        <a:rPr lang="zh-CN" altLang="en-US" b="0" dirty="0">
                          <a:latin typeface="仿宋" panose="02010609060101010101" charset="-122"/>
                          <a:ea typeface="仿宋" panose="02010609060101010101" charset="-122"/>
                        </a:rPr>
                        <a:t>多模态融合技术需处理和整合不同模态信息，是个技术难点，并且训练需要大量数据。</a:t>
                      </a:r>
                      <a:endParaRPr lang="zh-CN" altLang="en-US" b="0" dirty="0">
                        <a:latin typeface="仿宋" panose="02010609060101010101" charset="-122"/>
                        <a:ea typeface="仿宋" panose="02010609060101010101" charset="-122"/>
                      </a:endParaRPr>
                    </a:p>
                  </a:txBody>
                  <a:tcPr/>
                </a:tc>
              </a:tr>
            </a:tbl>
          </a:graphicData>
        </a:graphic>
      </p:graphicFrame>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par>
                                <p:cTn id="8" presetID="9" presetClass="entr" presetSubtype="0" fill="hold"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filter="dissolve">
                                      <p:cBhvr>
                                        <p:cTn id="10" dur="500"/>
                                        <p:tgtEl>
                                          <p:spTgt spid="11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0" y="62357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6610985" cy="829945"/>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1.3 </a:t>
            </a:r>
            <a:r>
              <a:rPr lang="en-US" altLang="zh-CN" sz="4800" b="1" dirty="0" err="1">
                <a:solidFill>
                  <a:schemeClr val="bg1"/>
                </a:solidFill>
                <a:latin typeface="Calibri" panose="020F0502020204030204" pitchFamily="34" charset="0"/>
                <a:sym typeface="Calibri" panose="020F0502020204030204" pitchFamily="34" charset="0"/>
              </a:rPr>
              <a:t>痛点问题</a:t>
            </a:r>
            <a:r>
              <a:rPr lang="zh-CN" altLang="en-US" sz="4800" b="1" dirty="0">
                <a:solidFill>
                  <a:schemeClr val="bg1"/>
                </a:solidFill>
                <a:latin typeface="Calibri" panose="020F0502020204030204" pitchFamily="34" charset="0"/>
                <a:sym typeface="Calibri" panose="020F0502020204030204" pitchFamily="34" charset="0"/>
              </a:rPr>
              <a:t>和解决方案</a:t>
            </a:r>
            <a:endParaRPr lang="en-US" altLang="zh-CN"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5110"/>
            <a:chOff x="0" y="0"/>
            <a:chExt cx="637959" cy="245029"/>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1045" cy="245029"/>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03</a:t>
              </a:r>
              <a:endParaRPr lang="zh-CN" altLang="en-US" sz="1000" dirty="0">
                <a:solidFill>
                  <a:schemeClr val="bg1"/>
                </a:solidFill>
                <a:latin typeface="Calibri" panose="020F0502020204030204" pitchFamily="34" charset="0"/>
                <a:sym typeface="宋体" panose="02010600030101010101" pitchFamily="2" charset="-122"/>
              </a:endParaRPr>
            </a:p>
          </p:txBody>
        </p:sp>
      </p:grpSp>
      <p:pic>
        <p:nvPicPr>
          <p:cNvPr id="8" name="_effect"/>
          <p:cNvPicPr>
            <a:picLocks noChangeAspect="1" noChangeArrowheads="1"/>
          </p:cNvPicPr>
          <p:nvPr>
            <p:custDataLst>
              <p:tags r:id="rId2"/>
            </p:custDataLst>
          </p:nvPr>
        </p:nvPicPr>
        <p:blipFill>
          <a:blip r:embed="rId3" cstate="print">
            <a:lum bright="20000"/>
          </a:blip>
          <a:srcRect/>
          <a:stretch>
            <a:fillRect/>
          </a:stretch>
        </p:blipFill>
        <p:spPr bwMode="gray">
          <a:xfrm>
            <a:off x="1996419" y="3699553"/>
            <a:ext cx="2428843" cy="366001"/>
          </a:xfrm>
          <a:prstGeom prst="rect">
            <a:avLst/>
          </a:prstGeom>
          <a:noFill/>
          <a:ln w="9525">
            <a:miter lim="800000"/>
            <a:headEnd/>
            <a:tailEnd/>
          </a:ln>
          <a:effectLst/>
        </p:spPr>
      </p:pic>
      <p:pic>
        <p:nvPicPr>
          <p:cNvPr id="9" name="_effect"/>
          <p:cNvPicPr>
            <a:picLocks noChangeAspect="1" noChangeArrowheads="1"/>
          </p:cNvPicPr>
          <p:nvPr>
            <p:custDataLst>
              <p:tags r:id="rId4"/>
            </p:custDataLst>
          </p:nvPr>
        </p:nvPicPr>
        <p:blipFill>
          <a:blip r:embed="rId3" cstate="print">
            <a:lum bright="20000"/>
          </a:blip>
          <a:srcRect/>
          <a:stretch>
            <a:fillRect/>
          </a:stretch>
        </p:blipFill>
        <p:spPr bwMode="gray">
          <a:xfrm>
            <a:off x="4323142" y="3699553"/>
            <a:ext cx="2428843" cy="366001"/>
          </a:xfrm>
          <a:prstGeom prst="rect">
            <a:avLst/>
          </a:prstGeom>
          <a:noFill/>
          <a:ln w="9525">
            <a:miter lim="800000"/>
            <a:headEnd/>
            <a:tailEnd/>
          </a:ln>
          <a:effectLst/>
        </p:spPr>
      </p:pic>
      <p:grpSp>
        <p:nvGrpSpPr>
          <p:cNvPr id="2" name="组合 1"/>
          <p:cNvGrpSpPr/>
          <p:nvPr/>
        </p:nvGrpSpPr>
        <p:grpSpPr>
          <a:xfrm>
            <a:off x="3808989" y="2620065"/>
            <a:ext cx="4590853" cy="2360616"/>
            <a:chOff x="3356" y="2196"/>
            <a:chExt cx="7230" cy="3718"/>
          </a:xfrm>
        </p:grpSpPr>
        <p:sp>
          <p:nvSpPr>
            <p:cNvPr id="10" name="_color1"/>
            <p:cNvSpPr/>
            <p:nvPr>
              <p:custDataLst>
                <p:tags r:id="rId5"/>
              </p:custDataLst>
            </p:nvPr>
          </p:nvSpPr>
          <p:spPr bwMode="gray">
            <a:xfrm>
              <a:off x="3673" y="4888"/>
              <a:ext cx="1569" cy="1026"/>
            </a:xfrm>
            <a:custGeom>
              <a:avLst/>
              <a:gdLst/>
              <a:ahLst/>
              <a:cxnLst>
                <a:cxn ang="0">
                  <a:pos x="367" y="174"/>
                </a:cxn>
                <a:cxn ang="0">
                  <a:pos x="67" y="0"/>
                </a:cxn>
                <a:cxn ang="0">
                  <a:pos x="42" y="36"/>
                </a:cxn>
                <a:cxn ang="0">
                  <a:pos x="0" y="39"/>
                </a:cxn>
                <a:cxn ang="0">
                  <a:pos x="367" y="252"/>
                </a:cxn>
                <a:cxn ang="0">
                  <a:pos x="385" y="214"/>
                </a:cxn>
                <a:cxn ang="0">
                  <a:pos x="367" y="174"/>
                </a:cxn>
              </a:cxnLst>
              <a:rect l="0" t="0" r="r" b="b"/>
              <a:pathLst>
                <a:path w="385" h="252">
                  <a:moveTo>
                    <a:pt x="367" y="174"/>
                  </a:moveTo>
                  <a:cubicBezTo>
                    <a:pt x="240" y="169"/>
                    <a:pt x="130" y="101"/>
                    <a:pt x="67" y="0"/>
                  </a:cubicBezTo>
                  <a:cubicBezTo>
                    <a:pt x="42" y="36"/>
                    <a:pt x="42" y="36"/>
                    <a:pt x="42" y="36"/>
                  </a:cubicBezTo>
                  <a:cubicBezTo>
                    <a:pt x="0" y="39"/>
                    <a:pt x="0" y="39"/>
                    <a:pt x="0" y="39"/>
                  </a:cubicBezTo>
                  <a:cubicBezTo>
                    <a:pt x="76" y="163"/>
                    <a:pt x="212" y="247"/>
                    <a:pt x="367" y="252"/>
                  </a:cubicBezTo>
                  <a:cubicBezTo>
                    <a:pt x="385" y="214"/>
                    <a:pt x="385" y="214"/>
                    <a:pt x="385" y="214"/>
                  </a:cubicBezTo>
                  <a:lnTo>
                    <a:pt x="367" y="174"/>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1" name="_color1"/>
            <p:cNvSpPr/>
            <p:nvPr>
              <p:custDataLst>
                <p:tags r:id="rId6"/>
              </p:custDataLst>
            </p:nvPr>
          </p:nvSpPr>
          <p:spPr bwMode="gray">
            <a:xfrm>
              <a:off x="3657" y="2196"/>
              <a:ext cx="1500" cy="1014"/>
            </a:xfrm>
            <a:custGeom>
              <a:avLst/>
              <a:gdLst/>
              <a:ahLst/>
              <a:cxnLst>
                <a:cxn ang="0">
                  <a:pos x="68" y="249"/>
                </a:cxn>
                <a:cxn ang="0">
                  <a:pos x="368" y="78"/>
                </a:cxn>
                <a:cxn ang="0">
                  <a:pos x="350" y="39"/>
                </a:cxn>
                <a:cxn ang="0">
                  <a:pos x="368" y="0"/>
                </a:cxn>
                <a:cxn ang="0">
                  <a:pos x="0" y="211"/>
                </a:cxn>
                <a:cxn ang="0">
                  <a:pos x="25" y="245"/>
                </a:cxn>
                <a:cxn ang="0">
                  <a:pos x="68" y="249"/>
                </a:cxn>
              </a:cxnLst>
              <a:rect l="0" t="0" r="r" b="b"/>
              <a:pathLst>
                <a:path w="368" h="249">
                  <a:moveTo>
                    <a:pt x="68" y="249"/>
                  </a:moveTo>
                  <a:cubicBezTo>
                    <a:pt x="132" y="149"/>
                    <a:pt x="242" y="82"/>
                    <a:pt x="368" y="78"/>
                  </a:cubicBezTo>
                  <a:cubicBezTo>
                    <a:pt x="350" y="39"/>
                    <a:pt x="350" y="39"/>
                    <a:pt x="350" y="39"/>
                  </a:cubicBezTo>
                  <a:cubicBezTo>
                    <a:pt x="368" y="0"/>
                    <a:pt x="368" y="0"/>
                    <a:pt x="368" y="0"/>
                  </a:cubicBezTo>
                  <a:cubicBezTo>
                    <a:pt x="212" y="4"/>
                    <a:pt x="77" y="87"/>
                    <a:pt x="0" y="211"/>
                  </a:cubicBezTo>
                  <a:cubicBezTo>
                    <a:pt x="25" y="245"/>
                    <a:pt x="25" y="245"/>
                    <a:pt x="25" y="245"/>
                  </a:cubicBezTo>
                  <a:lnTo>
                    <a:pt x="68" y="249"/>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2" name="_color1"/>
            <p:cNvSpPr/>
            <p:nvPr>
              <p:custDataLst>
                <p:tags r:id="rId7"/>
              </p:custDataLst>
            </p:nvPr>
          </p:nvSpPr>
          <p:spPr bwMode="gray">
            <a:xfrm>
              <a:off x="5181" y="2198"/>
              <a:ext cx="1568" cy="1030"/>
            </a:xfrm>
            <a:custGeom>
              <a:avLst/>
              <a:gdLst/>
              <a:ahLst/>
              <a:cxnLst>
                <a:cxn ang="0">
                  <a:pos x="19" y="78"/>
                </a:cxn>
                <a:cxn ang="0">
                  <a:pos x="318" y="253"/>
                </a:cxn>
                <a:cxn ang="0">
                  <a:pos x="343" y="216"/>
                </a:cxn>
                <a:cxn ang="0">
                  <a:pos x="385" y="213"/>
                </a:cxn>
                <a:cxn ang="0">
                  <a:pos x="18" y="0"/>
                </a:cxn>
                <a:cxn ang="0">
                  <a:pos x="0" y="39"/>
                </a:cxn>
                <a:cxn ang="0">
                  <a:pos x="19" y="78"/>
                </a:cxn>
              </a:cxnLst>
              <a:rect l="0" t="0" r="r" b="b"/>
              <a:pathLst>
                <a:path w="385" h="253">
                  <a:moveTo>
                    <a:pt x="19" y="78"/>
                  </a:moveTo>
                  <a:cubicBezTo>
                    <a:pt x="145" y="83"/>
                    <a:pt x="255" y="151"/>
                    <a:pt x="318" y="253"/>
                  </a:cubicBezTo>
                  <a:cubicBezTo>
                    <a:pt x="343" y="216"/>
                    <a:pt x="343" y="216"/>
                    <a:pt x="343" y="216"/>
                  </a:cubicBezTo>
                  <a:cubicBezTo>
                    <a:pt x="385" y="213"/>
                    <a:pt x="385" y="213"/>
                    <a:pt x="385" y="213"/>
                  </a:cubicBezTo>
                  <a:cubicBezTo>
                    <a:pt x="309" y="88"/>
                    <a:pt x="173" y="4"/>
                    <a:pt x="18" y="0"/>
                  </a:cubicBezTo>
                  <a:cubicBezTo>
                    <a:pt x="0" y="39"/>
                    <a:pt x="0" y="39"/>
                    <a:pt x="0" y="39"/>
                  </a:cubicBezTo>
                  <a:lnTo>
                    <a:pt x="19" y="78"/>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3" name="_color1"/>
            <p:cNvSpPr/>
            <p:nvPr>
              <p:custDataLst>
                <p:tags r:id="rId8"/>
              </p:custDataLst>
            </p:nvPr>
          </p:nvSpPr>
          <p:spPr bwMode="gray">
            <a:xfrm>
              <a:off x="3356" y="3188"/>
              <a:ext cx="497" cy="1732"/>
            </a:xfrm>
            <a:custGeom>
              <a:avLst/>
              <a:gdLst/>
              <a:ahLst/>
              <a:cxnLst>
                <a:cxn ang="0">
                  <a:pos x="120" y="385"/>
                </a:cxn>
                <a:cxn ang="0">
                  <a:pos x="78" y="213"/>
                </a:cxn>
                <a:cxn ang="0">
                  <a:pos x="122" y="39"/>
                </a:cxn>
                <a:cxn ang="0">
                  <a:pos x="79" y="35"/>
                </a:cxn>
                <a:cxn ang="0">
                  <a:pos x="54" y="0"/>
                </a:cxn>
                <a:cxn ang="0">
                  <a:pos x="0" y="213"/>
                </a:cxn>
                <a:cxn ang="0">
                  <a:pos x="53" y="425"/>
                </a:cxn>
                <a:cxn ang="0">
                  <a:pos x="95" y="421"/>
                </a:cxn>
                <a:cxn ang="0">
                  <a:pos x="120" y="385"/>
                </a:cxn>
              </a:cxnLst>
              <a:rect l="0" t="0" r="r" b="b"/>
              <a:pathLst>
                <a:path w="122" h="425">
                  <a:moveTo>
                    <a:pt x="120" y="385"/>
                  </a:moveTo>
                  <a:cubicBezTo>
                    <a:pt x="93" y="334"/>
                    <a:pt x="78" y="275"/>
                    <a:pt x="78" y="213"/>
                  </a:cubicBezTo>
                  <a:cubicBezTo>
                    <a:pt x="78" y="150"/>
                    <a:pt x="94" y="91"/>
                    <a:pt x="122" y="39"/>
                  </a:cubicBezTo>
                  <a:cubicBezTo>
                    <a:pt x="79" y="35"/>
                    <a:pt x="79" y="35"/>
                    <a:pt x="79" y="35"/>
                  </a:cubicBezTo>
                  <a:cubicBezTo>
                    <a:pt x="54" y="0"/>
                    <a:pt x="54" y="0"/>
                    <a:pt x="54" y="0"/>
                  </a:cubicBezTo>
                  <a:cubicBezTo>
                    <a:pt x="19" y="64"/>
                    <a:pt x="0" y="136"/>
                    <a:pt x="0" y="213"/>
                  </a:cubicBezTo>
                  <a:cubicBezTo>
                    <a:pt x="0" y="290"/>
                    <a:pt x="19" y="362"/>
                    <a:pt x="53" y="425"/>
                  </a:cubicBezTo>
                  <a:cubicBezTo>
                    <a:pt x="95" y="421"/>
                    <a:pt x="95" y="421"/>
                    <a:pt x="95" y="421"/>
                  </a:cubicBezTo>
                  <a:lnTo>
                    <a:pt x="120" y="385"/>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4" name="_color1"/>
            <p:cNvSpPr/>
            <p:nvPr>
              <p:custDataLst>
                <p:tags r:id="rId9"/>
              </p:custDataLst>
            </p:nvPr>
          </p:nvSpPr>
          <p:spPr bwMode="gray">
            <a:xfrm>
              <a:off x="5363" y="4900"/>
              <a:ext cx="1495" cy="1014"/>
            </a:xfrm>
            <a:custGeom>
              <a:avLst/>
              <a:gdLst/>
              <a:ahLst/>
              <a:cxnLst>
                <a:cxn ang="0">
                  <a:pos x="299" y="0"/>
                </a:cxn>
                <a:cxn ang="0">
                  <a:pos x="0" y="171"/>
                </a:cxn>
                <a:cxn ang="0">
                  <a:pos x="18" y="211"/>
                </a:cxn>
                <a:cxn ang="0">
                  <a:pos x="0" y="249"/>
                </a:cxn>
                <a:cxn ang="0">
                  <a:pos x="367" y="39"/>
                </a:cxn>
                <a:cxn ang="0">
                  <a:pos x="342" y="4"/>
                </a:cxn>
                <a:cxn ang="0">
                  <a:pos x="299" y="0"/>
                </a:cxn>
              </a:cxnLst>
              <a:rect l="0" t="0" r="r" b="b"/>
              <a:pathLst>
                <a:path w="367" h="249">
                  <a:moveTo>
                    <a:pt x="299" y="0"/>
                  </a:moveTo>
                  <a:cubicBezTo>
                    <a:pt x="236" y="100"/>
                    <a:pt x="126" y="167"/>
                    <a:pt x="0" y="171"/>
                  </a:cubicBezTo>
                  <a:cubicBezTo>
                    <a:pt x="18" y="211"/>
                    <a:pt x="18" y="211"/>
                    <a:pt x="18" y="211"/>
                  </a:cubicBezTo>
                  <a:cubicBezTo>
                    <a:pt x="0" y="249"/>
                    <a:pt x="0" y="249"/>
                    <a:pt x="0" y="249"/>
                  </a:cubicBezTo>
                  <a:cubicBezTo>
                    <a:pt x="155" y="245"/>
                    <a:pt x="290" y="162"/>
                    <a:pt x="367" y="39"/>
                  </a:cubicBezTo>
                  <a:cubicBezTo>
                    <a:pt x="342" y="4"/>
                    <a:pt x="342" y="4"/>
                    <a:pt x="342" y="4"/>
                  </a:cubicBezTo>
                  <a:lnTo>
                    <a:pt x="299" y="0"/>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5" name="_color1"/>
            <p:cNvSpPr/>
            <p:nvPr>
              <p:custDataLst>
                <p:tags r:id="rId10"/>
              </p:custDataLst>
            </p:nvPr>
          </p:nvSpPr>
          <p:spPr bwMode="gray">
            <a:xfrm>
              <a:off x="7153" y="2197"/>
              <a:ext cx="1568" cy="1026"/>
            </a:xfrm>
            <a:custGeom>
              <a:avLst/>
              <a:gdLst/>
              <a:ahLst/>
              <a:cxnLst>
                <a:cxn ang="0">
                  <a:pos x="367" y="0"/>
                </a:cxn>
                <a:cxn ang="0">
                  <a:pos x="0" y="213"/>
                </a:cxn>
                <a:cxn ang="0">
                  <a:pos x="41" y="216"/>
                </a:cxn>
                <a:cxn ang="0">
                  <a:pos x="67" y="252"/>
                </a:cxn>
                <a:cxn ang="0">
                  <a:pos x="367" y="78"/>
                </a:cxn>
                <a:cxn ang="0">
                  <a:pos x="385" y="40"/>
                </a:cxn>
                <a:cxn ang="0">
                  <a:pos x="367" y="0"/>
                </a:cxn>
              </a:cxnLst>
              <a:rect l="0" t="0" r="r" b="b"/>
              <a:pathLst>
                <a:path w="385" h="252">
                  <a:moveTo>
                    <a:pt x="367" y="0"/>
                  </a:moveTo>
                  <a:cubicBezTo>
                    <a:pt x="211" y="4"/>
                    <a:pt x="76" y="88"/>
                    <a:pt x="0" y="213"/>
                  </a:cubicBezTo>
                  <a:cubicBezTo>
                    <a:pt x="41" y="216"/>
                    <a:pt x="41" y="216"/>
                    <a:pt x="41" y="216"/>
                  </a:cubicBezTo>
                  <a:cubicBezTo>
                    <a:pt x="67" y="252"/>
                    <a:pt x="67" y="252"/>
                    <a:pt x="67" y="252"/>
                  </a:cubicBezTo>
                  <a:cubicBezTo>
                    <a:pt x="130" y="151"/>
                    <a:pt x="240" y="82"/>
                    <a:pt x="367" y="78"/>
                  </a:cubicBezTo>
                  <a:cubicBezTo>
                    <a:pt x="385" y="40"/>
                    <a:pt x="385" y="40"/>
                    <a:pt x="385" y="40"/>
                  </a:cubicBezTo>
                  <a:lnTo>
                    <a:pt x="367" y="0"/>
                  </a:lnTo>
                  <a:close/>
                </a:path>
              </a:pathLst>
            </a:custGeom>
            <a:solidFill>
              <a:srgbClr val="9BC742"/>
            </a:solidFill>
            <a:ln>
              <a:solidFill>
                <a:schemeClr val="bg1">
                  <a:lumMod val="95000"/>
                </a:schemeClr>
              </a:solidFill>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6" name="_color1"/>
            <p:cNvSpPr/>
            <p:nvPr>
              <p:custDataLst>
                <p:tags r:id="rId11"/>
              </p:custDataLst>
            </p:nvPr>
          </p:nvSpPr>
          <p:spPr bwMode="gray">
            <a:xfrm>
              <a:off x="8814" y="2196"/>
              <a:ext cx="1500" cy="1014"/>
            </a:xfrm>
            <a:custGeom>
              <a:avLst/>
              <a:gdLst/>
              <a:ahLst/>
              <a:cxnLst>
                <a:cxn ang="0">
                  <a:pos x="368" y="211"/>
                </a:cxn>
                <a:cxn ang="0">
                  <a:pos x="0" y="0"/>
                </a:cxn>
                <a:cxn ang="0">
                  <a:pos x="18" y="40"/>
                </a:cxn>
                <a:cxn ang="0">
                  <a:pos x="0" y="78"/>
                </a:cxn>
                <a:cxn ang="0">
                  <a:pos x="300" y="249"/>
                </a:cxn>
                <a:cxn ang="0">
                  <a:pos x="343" y="245"/>
                </a:cxn>
                <a:cxn ang="0">
                  <a:pos x="368" y="211"/>
                </a:cxn>
              </a:cxnLst>
              <a:rect l="0" t="0" r="r" b="b"/>
              <a:pathLst>
                <a:path w="368" h="249">
                  <a:moveTo>
                    <a:pt x="368" y="211"/>
                  </a:moveTo>
                  <a:cubicBezTo>
                    <a:pt x="291" y="87"/>
                    <a:pt x="155" y="4"/>
                    <a:pt x="0" y="0"/>
                  </a:cubicBezTo>
                  <a:cubicBezTo>
                    <a:pt x="18" y="40"/>
                    <a:pt x="18" y="40"/>
                    <a:pt x="18" y="40"/>
                  </a:cubicBezTo>
                  <a:cubicBezTo>
                    <a:pt x="0" y="78"/>
                    <a:pt x="0" y="78"/>
                    <a:pt x="0" y="78"/>
                  </a:cubicBezTo>
                  <a:cubicBezTo>
                    <a:pt x="126" y="82"/>
                    <a:pt x="236" y="149"/>
                    <a:pt x="300" y="249"/>
                  </a:cubicBezTo>
                  <a:cubicBezTo>
                    <a:pt x="343" y="245"/>
                    <a:pt x="343" y="245"/>
                    <a:pt x="343" y="245"/>
                  </a:cubicBezTo>
                  <a:lnTo>
                    <a:pt x="368" y="211"/>
                  </a:lnTo>
                  <a:close/>
                </a:path>
              </a:pathLst>
            </a:custGeom>
            <a:solidFill>
              <a:srgbClr val="9BC742"/>
            </a:solidFill>
            <a:ln>
              <a:solidFill>
                <a:schemeClr val="bg1">
                  <a:lumMod val="95000"/>
                </a:schemeClr>
              </a:solidFill>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7" name="_color1"/>
            <p:cNvSpPr/>
            <p:nvPr>
              <p:custDataLst>
                <p:tags r:id="rId12"/>
              </p:custDataLst>
            </p:nvPr>
          </p:nvSpPr>
          <p:spPr bwMode="gray">
            <a:xfrm>
              <a:off x="7156" y="4900"/>
              <a:ext cx="1504" cy="1014"/>
            </a:xfrm>
            <a:custGeom>
              <a:avLst/>
              <a:gdLst/>
              <a:ahLst/>
              <a:cxnLst>
                <a:cxn ang="0">
                  <a:pos x="369" y="171"/>
                </a:cxn>
                <a:cxn ang="0">
                  <a:pos x="68" y="0"/>
                </a:cxn>
                <a:cxn ang="0">
                  <a:pos x="26" y="4"/>
                </a:cxn>
                <a:cxn ang="0">
                  <a:pos x="0" y="39"/>
                </a:cxn>
                <a:cxn ang="0">
                  <a:pos x="368" y="249"/>
                </a:cxn>
                <a:cxn ang="0">
                  <a:pos x="351" y="211"/>
                </a:cxn>
                <a:cxn ang="0">
                  <a:pos x="369" y="171"/>
                </a:cxn>
              </a:cxnLst>
              <a:rect l="0" t="0" r="r" b="b"/>
              <a:pathLst>
                <a:path w="369" h="249">
                  <a:moveTo>
                    <a:pt x="369" y="171"/>
                  </a:moveTo>
                  <a:cubicBezTo>
                    <a:pt x="242" y="167"/>
                    <a:pt x="132" y="100"/>
                    <a:pt x="68" y="0"/>
                  </a:cubicBezTo>
                  <a:cubicBezTo>
                    <a:pt x="26" y="4"/>
                    <a:pt x="26" y="4"/>
                    <a:pt x="26" y="4"/>
                  </a:cubicBezTo>
                  <a:cubicBezTo>
                    <a:pt x="0" y="39"/>
                    <a:pt x="0" y="39"/>
                    <a:pt x="0" y="39"/>
                  </a:cubicBezTo>
                  <a:cubicBezTo>
                    <a:pt x="78" y="162"/>
                    <a:pt x="213" y="245"/>
                    <a:pt x="368" y="249"/>
                  </a:cubicBezTo>
                  <a:cubicBezTo>
                    <a:pt x="351" y="211"/>
                    <a:pt x="351" y="211"/>
                    <a:pt x="351" y="211"/>
                  </a:cubicBezTo>
                  <a:lnTo>
                    <a:pt x="369" y="171"/>
                  </a:lnTo>
                  <a:close/>
                </a:path>
              </a:pathLst>
            </a:custGeom>
            <a:solidFill>
              <a:srgbClr val="9BC742"/>
            </a:solidFill>
            <a:ln>
              <a:solidFill>
                <a:schemeClr val="bg1">
                  <a:lumMod val="95000"/>
                </a:schemeClr>
              </a:solidFill>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8" name="_color1"/>
            <p:cNvSpPr/>
            <p:nvPr>
              <p:custDataLst>
                <p:tags r:id="rId13"/>
              </p:custDataLst>
            </p:nvPr>
          </p:nvSpPr>
          <p:spPr bwMode="gray">
            <a:xfrm>
              <a:off x="8729" y="4888"/>
              <a:ext cx="1564" cy="1026"/>
            </a:xfrm>
            <a:custGeom>
              <a:avLst/>
              <a:gdLst/>
              <a:ahLst/>
              <a:cxnLst>
                <a:cxn ang="0">
                  <a:pos x="316" y="0"/>
                </a:cxn>
                <a:cxn ang="0">
                  <a:pos x="18" y="174"/>
                </a:cxn>
                <a:cxn ang="0">
                  <a:pos x="0" y="214"/>
                </a:cxn>
                <a:cxn ang="0">
                  <a:pos x="18" y="252"/>
                </a:cxn>
                <a:cxn ang="0">
                  <a:pos x="384" y="39"/>
                </a:cxn>
                <a:cxn ang="0">
                  <a:pos x="342" y="36"/>
                </a:cxn>
                <a:cxn ang="0">
                  <a:pos x="316" y="0"/>
                </a:cxn>
              </a:cxnLst>
              <a:rect l="0" t="0" r="r" b="b"/>
              <a:pathLst>
                <a:path w="384" h="252">
                  <a:moveTo>
                    <a:pt x="316" y="0"/>
                  </a:moveTo>
                  <a:cubicBezTo>
                    <a:pt x="254" y="101"/>
                    <a:pt x="144" y="169"/>
                    <a:pt x="18" y="174"/>
                  </a:cubicBezTo>
                  <a:cubicBezTo>
                    <a:pt x="0" y="214"/>
                    <a:pt x="0" y="214"/>
                    <a:pt x="0" y="214"/>
                  </a:cubicBezTo>
                  <a:cubicBezTo>
                    <a:pt x="18" y="252"/>
                    <a:pt x="18" y="252"/>
                    <a:pt x="18" y="252"/>
                  </a:cubicBezTo>
                  <a:cubicBezTo>
                    <a:pt x="173" y="247"/>
                    <a:pt x="307" y="163"/>
                    <a:pt x="384" y="39"/>
                  </a:cubicBezTo>
                  <a:cubicBezTo>
                    <a:pt x="342" y="36"/>
                    <a:pt x="342" y="36"/>
                    <a:pt x="342" y="36"/>
                  </a:cubicBezTo>
                  <a:lnTo>
                    <a:pt x="316" y="0"/>
                  </a:lnTo>
                  <a:close/>
                </a:path>
              </a:pathLst>
            </a:custGeom>
            <a:solidFill>
              <a:srgbClr val="9BC742"/>
            </a:solidFill>
            <a:ln>
              <a:solidFill>
                <a:schemeClr val="bg1">
                  <a:lumMod val="95000"/>
                </a:schemeClr>
              </a:solidFill>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19" name="_color1"/>
            <p:cNvSpPr/>
            <p:nvPr>
              <p:custDataLst>
                <p:tags r:id="rId14"/>
              </p:custDataLst>
            </p:nvPr>
          </p:nvSpPr>
          <p:spPr bwMode="gray">
            <a:xfrm>
              <a:off x="10089" y="3193"/>
              <a:ext cx="497" cy="1727"/>
            </a:xfrm>
            <a:custGeom>
              <a:avLst/>
              <a:gdLst/>
              <a:ahLst/>
              <a:cxnLst>
                <a:cxn ang="0">
                  <a:pos x="69" y="424"/>
                </a:cxn>
                <a:cxn ang="0">
                  <a:pos x="122" y="212"/>
                </a:cxn>
                <a:cxn ang="0">
                  <a:pos x="68" y="0"/>
                </a:cxn>
                <a:cxn ang="0">
                  <a:pos x="43" y="34"/>
                </a:cxn>
                <a:cxn ang="0">
                  <a:pos x="0" y="38"/>
                </a:cxn>
                <a:cxn ang="0">
                  <a:pos x="44" y="212"/>
                </a:cxn>
                <a:cxn ang="0">
                  <a:pos x="2" y="384"/>
                </a:cxn>
                <a:cxn ang="0">
                  <a:pos x="27" y="420"/>
                </a:cxn>
                <a:cxn ang="0">
                  <a:pos x="69" y="424"/>
                </a:cxn>
              </a:cxnLst>
              <a:rect l="0" t="0" r="r" b="b"/>
              <a:pathLst>
                <a:path w="122" h="424">
                  <a:moveTo>
                    <a:pt x="69" y="424"/>
                  </a:moveTo>
                  <a:cubicBezTo>
                    <a:pt x="103" y="361"/>
                    <a:pt x="122" y="289"/>
                    <a:pt x="122" y="212"/>
                  </a:cubicBezTo>
                  <a:cubicBezTo>
                    <a:pt x="122" y="135"/>
                    <a:pt x="102" y="63"/>
                    <a:pt x="68" y="0"/>
                  </a:cubicBezTo>
                  <a:cubicBezTo>
                    <a:pt x="43" y="34"/>
                    <a:pt x="43" y="34"/>
                    <a:pt x="43" y="34"/>
                  </a:cubicBezTo>
                  <a:cubicBezTo>
                    <a:pt x="0" y="38"/>
                    <a:pt x="0" y="38"/>
                    <a:pt x="0" y="38"/>
                  </a:cubicBezTo>
                  <a:cubicBezTo>
                    <a:pt x="28" y="90"/>
                    <a:pt x="44" y="149"/>
                    <a:pt x="44" y="212"/>
                  </a:cubicBezTo>
                  <a:cubicBezTo>
                    <a:pt x="44" y="274"/>
                    <a:pt x="29" y="333"/>
                    <a:pt x="2" y="384"/>
                  </a:cubicBezTo>
                  <a:cubicBezTo>
                    <a:pt x="27" y="420"/>
                    <a:pt x="27" y="420"/>
                    <a:pt x="27" y="420"/>
                  </a:cubicBezTo>
                  <a:lnTo>
                    <a:pt x="69" y="424"/>
                  </a:lnTo>
                  <a:close/>
                </a:path>
              </a:pathLst>
            </a:custGeom>
            <a:solidFill>
              <a:srgbClr val="9BC742"/>
            </a:solidFill>
            <a:ln>
              <a:solidFill>
                <a:schemeClr val="bg1">
                  <a:lumMod val="95000"/>
                </a:schemeClr>
              </a:solidFill>
              <a:headEnd type="none" w="sm" len="sm"/>
              <a:tailEnd type="none" w="sm" len="sm"/>
            </a:ln>
          </p:spPr>
          <p:style>
            <a:lnRef idx="1">
              <a:schemeClr val="dk1"/>
            </a:lnRef>
            <a:fillRef idx="2">
              <a:schemeClr val="dk1"/>
            </a:fillRef>
            <a:effectRef idx="1">
              <a:schemeClr val="dk1"/>
            </a:effectRef>
            <a:fontRef idx="minor">
              <a:schemeClr val="dk1"/>
            </a:fontRef>
          </p:style>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20" name="_color1"/>
            <p:cNvSpPr/>
            <p:nvPr>
              <p:custDataLst>
                <p:tags r:id="rId15"/>
              </p:custDataLst>
            </p:nvPr>
          </p:nvSpPr>
          <p:spPr bwMode="gray">
            <a:xfrm>
              <a:off x="6668" y="3201"/>
              <a:ext cx="667" cy="1728"/>
            </a:xfrm>
            <a:custGeom>
              <a:avLst/>
              <a:gdLst/>
              <a:ahLst/>
              <a:cxnLst>
                <a:cxn ang="0">
                  <a:pos x="164" y="385"/>
                </a:cxn>
                <a:cxn ang="0">
                  <a:pos x="120" y="210"/>
                </a:cxn>
                <a:cxn ang="0">
                  <a:pos x="81" y="28"/>
                </a:cxn>
                <a:cxn ang="0">
                  <a:pos x="67" y="0"/>
                </a:cxn>
                <a:cxn ang="0">
                  <a:pos x="26" y="3"/>
                </a:cxn>
                <a:cxn ang="0">
                  <a:pos x="0" y="40"/>
                </a:cxn>
                <a:cxn ang="0">
                  <a:pos x="42" y="210"/>
                </a:cxn>
                <a:cxn ang="0">
                  <a:pos x="81" y="393"/>
                </a:cxn>
                <a:cxn ang="0">
                  <a:pos x="96" y="424"/>
                </a:cxn>
                <a:cxn ang="0">
                  <a:pos x="122" y="389"/>
                </a:cxn>
                <a:cxn ang="0">
                  <a:pos x="164" y="385"/>
                </a:cxn>
              </a:cxnLst>
              <a:rect l="0" t="0" r="r" b="b"/>
              <a:pathLst>
                <a:path w="164" h="424">
                  <a:moveTo>
                    <a:pt x="164" y="385"/>
                  </a:moveTo>
                  <a:cubicBezTo>
                    <a:pt x="136" y="333"/>
                    <a:pt x="120" y="274"/>
                    <a:pt x="120" y="210"/>
                  </a:cubicBezTo>
                  <a:cubicBezTo>
                    <a:pt x="120" y="145"/>
                    <a:pt x="106" y="83"/>
                    <a:pt x="81" y="28"/>
                  </a:cubicBezTo>
                  <a:cubicBezTo>
                    <a:pt x="77" y="18"/>
                    <a:pt x="72" y="9"/>
                    <a:pt x="67" y="0"/>
                  </a:cubicBezTo>
                  <a:cubicBezTo>
                    <a:pt x="26" y="3"/>
                    <a:pt x="26" y="3"/>
                    <a:pt x="26" y="3"/>
                  </a:cubicBezTo>
                  <a:cubicBezTo>
                    <a:pt x="0" y="40"/>
                    <a:pt x="0" y="40"/>
                    <a:pt x="0" y="40"/>
                  </a:cubicBezTo>
                  <a:cubicBezTo>
                    <a:pt x="27" y="91"/>
                    <a:pt x="42" y="149"/>
                    <a:pt x="42" y="210"/>
                  </a:cubicBezTo>
                  <a:cubicBezTo>
                    <a:pt x="42" y="275"/>
                    <a:pt x="56" y="337"/>
                    <a:pt x="81" y="393"/>
                  </a:cubicBezTo>
                  <a:cubicBezTo>
                    <a:pt x="86" y="404"/>
                    <a:pt x="91" y="414"/>
                    <a:pt x="96" y="424"/>
                  </a:cubicBezTo>
                  <a:cubicBezTo>
                    <a:pt x="122" y="389"/>
                    <a:pt x="122" y="389"/>
                    <a:pt x="122" y="389"/>
                  </a:cubicBezTo>
                  <a:lnTo>
                    <a:pt x="164" y="385"/>
                  </a:lnTo>
                  <a:close/>
                </a:path>
              </a:pathLst>
            </a:custGeom>
            <a:solidFill>
              <a:srgbClr val="9BC742"/>
            </a:solidFill>
            <a:ln w="12700" cap="flat" cmpd="sng" algn="ctr">
              <a:solidFill>
                <a:schemeClr val="bg1">
                  <a:lumMod val="95000"/>
                </a:schemeClr>
              </a:solidFill>
              <a:prstDash val="solid"/>
              <a:round/>
              <a:headEnd type="none" w="sm" len="sm"/>
              <a:tailEnd type="none" w="sm" len="sm"/>
            </a:ln>
            <a:effectLst/>
          </p:spPr>
          <p:txBody>
            <a:bodyPr vert="horz" wrap="square" lIns="91438" tIns="45719" rIns="91438" bIns="45719" numCol="1" rtlCol="0" anchor="ctr" anchorCtr="0" compatLnSpc="1"/>
            <a:lstStyle/>
            <a:p>
              <a:pPr algn="ctr" defTabSz="685800" fontAlgn="base">
                <a:spcBef>
                  <a:spcPct val="0"/>
                </a:spcBef>
                <a:spcAft>
                  <a:spcPct val="0"/>
                </a:spcAft>
                <a:defRPr/>
              </a:pPr>
              <a:endParaRPr lang="de-DE" altLang="zh-CN" sz="1100" kern="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
          <p:nvSpPr>
            <p:cNvPr id="21" name="TextBox 64"/>
            <p:cNvSpPr txBox="1"/>
            <p:nvPr>
              <p:custDataLst>
                <p:tags r:id="rId16"/>
              </p:custDataLst>
            </p:nvPr>
          </p:nvSpPr>
          <p:spPr>
            <a:xfrm>
              <a:off x="3686" y="3676"/>
              <a:ext cx="3114" cy="873"/>
            </a:xfrm>
            <a:prstGeom prst="rect">
              <a:avLst/>
            </a:prstGeom>
            <a:noFill/>
          </p:spPr>
          <p:txBody>
            <a:bodyPr wrap="square" lIns="91438" tIns="45719" rIns="91438" bIns="45719" rtlCol="0">
              <a:spAutoFit/>
            </a:bodyPr>
            <a:lstStyle/>
            <a:p>
              <a:pPr algn="ctr" defTabSz="685800"/>
              <a:r>
                <a:rPr lang="zh-CN" altLang="en-US" sz="3000" b="1" dirty="0">
                  <a:solidFill>
                    <a:schemeClr val="bg1"/>
                  </a:solidFill>
                  <a:latin typeface="微软雅黑" panose="020B0503020204020204" pitchFamily="34" charset="-122"/>
                </a:rPr>
                <a:t>痛点问题</a:t>
              </a:r>
              <a:endParaRPr lang="zh-CN" altLang="en-US" sz="3000" b="1" dirty="0">
                <a:solidFill>
                  <a:schemeClr val="bg1"/>
                </a:solidFill>
                <a:latin typeface="微软雅黑" panose="020B0503020204020204" pitchFamily="34" charset="-122"/>
              </a:endParaRPr>
            </a:p>
          </p:txBody>
        </p:sp>
        <p:sp>
          <p:nvSpPr>
            <p:cNvPr id="22" name="TextBox 65"/>
            <p:cNvSpPr txBox="1"/>
            <p:nvPr>
              <p:custDataLst>
                <p:tags r:id="rId17"/>
              </p:custDataLst>
            </p:nvPr>
          </p:nvSpPr>
          <p:spPr>
            <a:xfrm>
              <a:off x="7113" y="3610"/>
              <a:ext cx="3116" cy="873"/>
            </a:xfrm>
            <a:prstGeom prst="rect">
              <a:avLst/>
            </a:prstGeom>
            <a:noFill/>
          </p:spPr>
          <p:txBody>
            <a:bodyPr wrap="square" lIns="91438" tIns="45719" rIns="91438" bIns="45719" rtlCol="0">
              <a:spAutoFit/>
            </a:bodyPr>
            <a:lstStyle/>
            <a:p>
              <a:pPr algn="ctr" defTabSz="685800"/>
              <a:r>
                <a:rPr lang="zh-CN" altLang="en-US" sz="3000" b="1" dirty="0">
                  <a:solidFill>
                    <a:schemeClr val="bg1"/>
                  </a:solidFill>
                  <a:latin typeface="微软雅黑" panose="020B0503020204020204" pitchFamily="34" charset="-122"/>
                </a:rPr>
                <a:t>解决方案</a:t>
              </a:r>
              <a:endParaRPr lang="zh-CN" altLang="en-US" sz="3000" b="1" dirty="0">
                <a:solidFill>
                  <a:schemeClr val="bg1"/>
                </a:solidFill>
                <a:latin typeface="微软雅黑" panose="020B0503020204020204" pitchFamily="34" charset="-122"/>
              </a:endParaRPr>
            </a:p>
          </p:txBody>
        </p:sp>
      </p:grpSp>
      <p:grpSp>
        <p:nvGrpSpPr>
          <p:cNvPr id="27" name="组合 26"/>
          <p:cNvGrpSpPr/>
          <p:nvPr/>
        </p:nvGrpSpPr>
        <p:grpSpPr>
          <a:xfrm>
            <a:off x="2670175" y="2000885"/>
            <a:ext cx="1755140" cy="692785"/>
            <a:chOff x="4104" y="3035"/>
            <a:chExt cx="2764" cy="1091"/>
          </a:xfrm>
        </p:grpSpPr>
        <p:cxnSp>
          <p:nvCxnSpPr>
            <p:cNvPr id="5" name="直接连接符 4"/>
            <p:cNvCxnSpPr/>
            <p:nvPr/>
          </p:nvCxnSpPr>
          <p:spPr>
            <a:xfrm flipH="1" flipV="1">
              <a:off x="5940" y="3035"/>
              <a:ext cx="928" cy="1091"/>
            </a:xfrm>
            <a:prstGeom prst="line">
              <a:avLst/>
            </a:prstGeom>
            <a:ln w="9525" cap="flat" cmpd="sng" algn="ctr">
              <a:solidFill>
                <a:schemeClr val="bg1"/>
              </a:solidFill>
              <a:prstDash val="dash"/>
              <a:headEnd type="none" w="med" len="med"/>
              <a:tailEnd type="none" w="med" len="med"/>
            </a:ln>
          </p:spPr>
          <p:style>
            <a:lnRef idx="0">
              <a:schemeClr val="accent1"/>
            </a:lnRef>
            <a:fillRef idx="0">
              <a:srgbClr val="FFFFFF"/>
            </a:fillRef>
            <a:effectRef idx="0">
              <a:srgbClr val="FFFFFF"/>
            </a:effectRef>
            <a:fontRef idx="minor">
              <a:schemeClr val="tx1"/>
            </a:fontRef>
          </p:style>
        </p:cxnSp>
        <p:cxnSp>
          <p:nvCxnSpPr>
            <p:cNvPr id="7" name="直接连接符 6"/>
            <p:cNvCxnSpPr/>
            <p:nvPr/>
          </p:nvCxnSpPr>
          <p:spPr>
            <a:xfrm flipH="1">
              <a:off x="4104" y="3072"/>
              <a:ext cx="1854" cy="0"/>
            </a:xfrm>
            <a:prstGeom prst="line">
              <a:avLst/>
            </a:prstGeom>
            <a:ln w="9525" cap="flat" cmpd="sng" algn="ctr">
              <a:solidFill>
                <a:schemeClr val="bg1"/>
              </a:solidFill>
              <a:prstDash val="dash"/>
              <a:headEnd type="none" w="med" len="med"/>
              <a:tailEnd type="none" w="med" len="med"/>
            </a:ln>
          </p:spPr>
          <p:style>
            <a:lnRef idx="0">
              <a:schemeClr val="accent1"/>
            </a:lnRef>
            <a:fillRef idx="0">
              <a:srgbClr val="FFFFFF"/>
            </a:fillRef>
            <a:effectRef idx="0">
              <a:srgbClr val="FFFFFF"/>
            </a:effectRef>
            <a:fontRef idx="minor">
              <a:schemeClr val="tx1"/>
            </a:fontRef>
          </p:style>
        </p:cxnSp>
      </p:grpSp>
      <p:grpSp>
        <p:nvGrpSpPr>
          <p:cNvPr id="32" name="组合 31"/>
          <p:cNvGrpSpPr/>
          <p:nvPr/>
        </p:nvGrpSpPr>
        <p:grpSpPr>
          <a:xfrm flipH="1">
            <a:off x="7961630" y="2123440"/>
            <a:ext cx="1691005" cy="692785"/>
            <a:chOff x="4205" y="3035"/>
            <a:chExt cx="2663" cy="1091"/>
          </a:xfrm>
        </p:grpSpPr>
        <p:cxnSp>
          <p:nvCxnSpPr>
            <p:cNvPr id="33" name="直接连接符 32"/>
            <p:cNvCxnSpPr/>
            <p:nvPr/>
          </p:nvCxnSpPr>
          <p:spPr>
            <a:xfrm flipH="1" flipV="1">
              <a:off x="5940" y="3035"/>
              <a:ext cx="928" cy="1091"/>
            </a:xfrm>
            <a:prstGeom prst="line">
              <a:avLst/>
            </a:prstGeom>
            <a:ln w="9525" cap="flat" cmpd="sng" algn="ctr">
              <a:solidFill>
                <a:schemeClr val="bg1"/>
              </a:solidFill>
              <a:prstDash val="dash"/>
              <a:headEnd type="none" w="med" len="med"/>
              <a:tailEnd type="none" w="med" len="med"/>
            </a:ln>
          </p:spPr>
          <p:style>
            <a:lnRef idx="0">
              <a:schemeClr val="accent1"/>
            </a:lnRef>
            <a:fillRef idx="0">
              <a:srgbClr val="FFFFFF"/>
            </a:fillRef>
            <a:effectRef idx="0">
              <a:srgbClr val="FFFFFF"/>
            </a:effectRef>
            <a:fontRef idx="minor">
              <a:schemeClr val="tx1"/>
            </a:fontRef>
          </p:style>
        </p:cxnSp>
        <p:cxnSp>
          <p:nvCxnSpPr>
            <p:cNvPr id="34" name="直接连接符 33"/>
            <p:cNvCxnSpPr/>
            <p:nvPr/>
          </p:nvCxnSpPr>
          <p:spPr>
            <a:xfrm flipH="1" flipV="1">
              <a:off x="4205" y="3071"/>
              <a:ext cx="1753" cy="1"/>
            </a:xfrm>
            <a:prstGeom prst="line">
              <a:avLst/>
            </a:prstGeom>
            <a:ln w="9525" cap="flat" cmpd="sng" algn="ctr">
              <a:solidFill>
                <a:schemeClr val="bg1"/>
              </a:solidFill>
              <a:prstDash val="dash"/>
              <a:headEnd type="none" w="med" len="med"/>
              <a:tailEnd type="none" w="med" len="med"/>
            </a:ln>
          </p:spPr>
          <p:style>
            <a:lnRef idx="0">
              <a:schemeClr val="accent1"/>
            </a:lnRef>
            <a:fillRef idx="0">
              <a:srgbClr val="FFFFFF"/>
            </a:fillRef>
            <a:effectRef idx="0">
              <a:srgbClr val="FFFFFF"/>
            </a:effectRef>
            <a:fontRef idx="minor">
              <a:schemeClr val="tx1"/>
            </a:fontRef>
          </p:style>
        </p:cxnSp>
      </p:grpSp>
      <p:sp>
        <p:nvSpPr>
          <p:cNvPr id="35" name="文本框 34"/>
          <p:cNvSpPr txBox="1"/>
          <p:nvPr/>
        </p:nvSpPr>
        <p:spPr>
          <a:xfrm>
            <a:off x="484505" y="1764665"/>
            <a:ext cx="2247900" cy="2654300"/>
          </a:xfrm>
          <a:prstGeom prst="rect">
            <a:avLst/>
          </a:prstGeom>
          <a:noFill/>
        </p:spPr>
        <p:txBody>
          <a:bodyPr wrap="square" rtlCol="0">
            <a:noAutofit/>
          </a:bodyPr>
          <a:lstStyle/>
          <a:p>
            <a:pPr>
              <a:lnSpc>
                <a:spcPct val="120000"/>
              </a:lnSpc>
            </a:pPr>
            <a:r>
              <a:rPr lang="en-US" altLang="zh-CN" dirty="0">
                <a:solidFill>
                  <a:schemeClr val="bg1"/>
                </a:solidFill>
              </a:rPr>
              <a:t>     </a:t>
            </a:r>
            <a:r>
              <a:rPr lang="en-US" altLang="zh-CN" sz="2000" dirty="0">
                <a:solidFill>
                  <a:schemeClr val="bg1"/>
                </a:solidFill>
              </a:rPr>
              <a:t>  Android</a:t>
            </a:r>
            <a:r>
              <a:rPr lang="zh-CN" altLang="en-US" sz="2000" dirty="0">
                <a:solidFill>
                  <a:schemeClr val="bg1"/>
                </a:solidFill>
              </a:rPr>
              <a:t>软件分类识别方法，大部分集中在研究</a:t>
            </a:r>
            <a:r>
              <a:rPr lang="zh-CN" altLang="en-US" sz="2000" dirty="0">
                <a:solidFill>
                  <a:srgbClr val="FF0000"/>
                </a:solidFill>
              </a:rPr>
              <a:t>二分类</a:t>
            </a:r>
            <a:r>
              <a:rPr lang="zh-CN" altLang="en-US" sz="2000" dirty="0">
                <a:solidFill>
                  <a:schemeClr val="bg1"/>
                </a:solidFill>
              </a:rPr>
              <a:t>的问题，即正常</a:t>
            </a:r>
            <a:r>
              <a:rPr lang="en-US" altLang="zh-CN" sz="2000" dirty="0">
                <a:solidFill>
                  <a:schemeClr val="bg1"/>
                </a:solidFill>
              </a:rPr>
              <a:t>APP</a:t>
            </a:r>
            <a:r>
              <a:rPr lang="zh-CN" altLang="en-US" sz="2000" dirty="0">
                <a:solidFill>
                  <a:schemeClr val="bg1"/>
                </a:solidFill>
              </a:rPr>
              <a:t>与恶意</a:t>
            </a:r>
            <a:r>
              <a:rPr lang="en-US" altLang="zh-CN" sz="2000" dirty="0">
                <a:solidFill>
                  <a:schemeClr val="bg1"/>
                </a:solidFill>
              </a:rPr>
              <a:t>APP</a:t>
            </a:r>
            <a:r>
              <a:rPr lang="zh-CN" altLang="en-US" sz="2000" dirty="0">
                <a:solidFill>
                  <a:schemeClr val="bg1"/>
                </a:solidFill>
              </a:rPr>
              <a:t>的分类。对于识别多分类的</a:t>
            </a:r>
            <a:r>
              <a:rPr lang="en-US" altLang="zh-CN" sz="2000" dirty="0">
                <a:solidFill>
                  <a:schemeClr val="bg1"/>
                </a:solidFill>
              </a:rPr>
              <a:t>APP</a:t>
            </a:r>
            <a:r>
              <a:rPr lang="zh-CN" altLang="en-US" sz="2000" dirty="0">
                <a:solidFill>
                  <a:schemeClr val="bg1"/>
                </a:solidFill>
              </a:rPr>
              <a:t>上，目前</a:t>
            </a:r>
            <a:r>
              <a:rPr lang="zh-CN" altLang="en-US" sz="2000" dirty="0">
                <a:solidFill>
                  <a:srgbClr val="FF0000"/>
                </a:solidFill>
              </a:rPr>
              <a:t>没有提出有效的解决方案</a:t>
            </a:r>
            <a:r>
              <a:rPr lang="zh-CN" altLang="en-US" sz="2000" dirty="0">
                <a:solidFill>
                  <a:schemeClr val="bg1"/>
                </a:solidFill>
              </a:rPr>
              <a:t>。</a:t>
            </a:r>
            <a:endParaRPr lang="zh-CN" altLang="en-US" sz="2000" dirty="0">
              <a:solidFill>
                <a:schemeClr val="bg1"/>
              </a:solidFill>
            </a:endParaRPr>
          </a:p>
        </p:txBody>
      </p:sp>
      <p:sp>
        <p:nvSpPr>
          <p:cNvPr id="36" name="文本框 35"/>
          <p:cNvSpPr txBox="1"/>
          <p:nvPr/>
        </p:nvSpPr>
        <p:spPr>
          <a:xfrm>
            <a:off x="9417685" y="1889760"/>
            <a:ext cx="2309495" cy="3790315"/>
          </a:xfrm>
          <a:prstGeom prst="rect">
            <a:avLst/>
          </a:prstGeom>
          <a:noFill/>
        </p:spPr>
        <p:txBody>
          <a:bodyPr wrap="square" rtlCol="0">
            <a:noAutofit/>
          </a:bodyPr>
          <a:lstStyle/>
          <a:p>
            <a:pPr>
              <a:lnSpc>
                <a:spcPct val="120000"/>
              </a:lnSpc>
            </a:pPr>
            <a:r>
              <a:rPr lang="zh-CN" altLang="en-US" sz="2000" dirty="0">
                <a:solidFill>
                  <a:schemeClr val="bg1"/>
                </a:solidFill>
              </a:rPr>
              <a:t>     本项目基于</a:t>
            </a:r>
            <a:r>
              <a:rPr lang="zh-CN" altLang="en-US" sz="2000" dirty="0">
                <a:solidFill>
                  <a:schemeClr val="accent2"/>
                </a:solidFill>
              </a:rPr>
              <a:t>集成学习</a:t>
            </a:r>
            <a:r>
              <a:rPr lang="zh-CN" altLang="en-US" sz="2000" dirty="0">
                <a:solidFill>
                  <a:schemeClr val="bg1"/>
                </a:solidFill>
              </a:rPr>
              <a:t>提出一种</a:t>
            </a:r>
            <a:r>
              <a:rPr lang="zh-CN" altLang="en-US" sz="2000" dirty="0">
                <a:solidFill>
                  <a:schemeClr val="accent2"/>
                </a:solidFill>
              </a:rPr>
              <a:t>面向多分类</a:t>
            </a:r>
            <a:r>
              <a:rPr lang="zh-CN" altLang="en-US" sz="2000" dirty="0">
                <a:solidFill>
                  <a:schemeClr val="bg1"/>
                </a:solidFill>
              </a:rPr>
              <a:t>的恶意</a:t>
            </a:r>
            <a:r>
              <a:rPr lang="en-US" altLang="zh-CN" sz="2000" dirty="0">
                <a:solidFill>
                  <a:schemeClr val="bg1"/>
                </a:solidFill>
              </a:rPr>
              <a:t>APP</a:t>
            </a:r>
            <a:r>
              <a:rPr lang="zh-CN" altLang="en-US" sz="2000" dirty="0">
                <a:solidFill>
                  <a:schemeClr val="bg1"/>
                </a:solidFill>
              </a:rPr>
              <a:t>检测与判别识别系统，基本原理是通过</a:t>
            </a:r>
            <a:r>
              <a:rPr lang="zh-CN" altLang="en-US" sz="2000" dirty="0">
                <a:solidFill>
                  <a:srgbClr val="FFFF00"/>
                </a:solidFill>
              </a:rPr>
              <a:t>静态检测</a:t>
            </a:r>
            <a:r>
              <a:rPr lang="zh-CN" altLang="en-US" sz="2000" dirty="0">
                <a:solidFill>
                  <a:schemeClr val="bg1"/>
                </a:solidFill>
              </a:rPr>
              <a:t>、</a:t>
            </a:r>
            <a:r>
              <a:rPr lang="zh-CN" altLang="en-US" sz="2000" dirty="0">
                <a:solidFill>
                  <a:srgbClr val="FFFF00"/>
                </a:solidFill>
              </a:rPr>
              <a:t>动态检测</a:t>
            </a:r>
            <a:r>
              <a:rPr lang="zh-CN" altLang="en-US" sz="2000" dirty="0">
                <a:solidFill>
                  <a:schemeClr val="bg1"/>
                </a:solidFill>
              </a:rPr>
              <a:t>等程序分析技术提取待分析样本的不同特征与行为信息。</a:t>
            </a:r>
            <a:endParaRPr lang="zh-CN" altLang="en-US" sz="2000" dirty="0">
              <a:solidFill>
                <a:schemeClr val="bg1"/>
              </a:solidFill>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par>
                                <p:cTn id="8" presetID="9" presetClass="entr" presetSubtype="0" fill="hold"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filter="dissolve">
                                      <p:cBhvr>
                                        <p:cTn id="10" dur="500"/>
                                        <p:tgtEl>
                                          <p:spTgt spid="1127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300"/>
                                        <p:tgtEl>
                                          <p:spTgt spid="8"/>
                                        </p:tgtEl>
                                      </p:cBhvr>
                                    </p:animEffect>
                                  </p:childTnLst>
                                </p:cTn>
                              </p:par>
                              <p:par>
                                <p:cTn id="15" presetID="10"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3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checkerboard(across)">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ppt_x"/>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ppt_x"/>
                                          </p:val>
                                        </p:tav>
                                        <p:tav tm="100000">
                                          <p:val>
                                            <p:strVal val="#ppt_x"/>
                                          </p:val>
                                        </p:tav>
                                      </p:tavLst>
                                    </p:anim>
                                    <p:anim calcmode="lin" valueType="num">
                                      <p:cBhvr additive="base">
                                        <p:cTn id="32"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500" fill="hold"/>
                                        <p:tgtEl>
                                          <p:spTgt spid="32"/>
                                        </p:tgtEl>
                                        <p:attrNameLst>
                                          <p:attrName>ppt_x</p:attrName>
                                        </p:attrNameLst>
                                      </p:cBhvr>
                                      <p:tavLst>
                                        <p:tav tm="0">
                                          <p:val>
                                            <p:strVal val="#ppt_x"/>
                                          </p:val>
                                        </p:tav>
                                        <p:tav tm="100000">
                                          <p:val>
                                            <p:strVal val="#ppt_x"/>
                                          </p:val>
                                        </p:tav>
                                      </p:tavLst>
                                    </p:anim>
                                    <p:anim calcmode="lin" valueType="num">
                                      <p:cBhvr additive="base">
                                        <p:cTn id="38" dur="500" fill="hold"/>
                                        <p:tgtEl>
                                          <p:spTgt spid="32"/>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additive="base">
                                        <p:cTn id="41" dur="500" fill="hold"/>
                                        <p:tgtEl>
                                          <p:spTgt spid="36"/>
                                        </p:tgtEl>
                                        <p:attrNameLst>
                                          <p:attrName>ppt_x</p:attrName>
                                        </p:attrNameLst>
                                      </p:cBhvr>
                                      <p:tavLst>
                                        <p:tav tm="0">
                                          <p:val>
                                            <p:strVal val="#ppt_x"/>
                                          </p:val>
                                        </p:tav>
                                        <p:tav tm="100000">
                                          <p:val>
                                            <p:strVal val="#ppt_x"/>
                                          </p:val>
                                        </p:tav>
                                      </p:tavLst>
                                    </p:anim>
                                    <p:anim calcmode="lin" valueType="num">
                                      <p:cBhvr additive="base">
                                        <p:cTn id="42"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P spid="35" grpId="0"/>
      <p:bldP spid="35" grpId="1"/>
      <p:bldP spid="36" grpId="0"/>
      <p:bldP spid="36"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16387" name="矩形 7"/>
          <p:cNvSpPr/>
          <p:nvPr/>
        </p:nvSpPr>
        <p:spPr>
          <a:xfrm>
            <a:off x="0" y="89535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pic>
        <p:nvPicPr>
          <p:cNvPr id="16388"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6149" name="矩形 3"/>
          <p:cNvSpPr/>
          <p:nvPr/>
        </p:nvSpPr>
        <p:spPr>
          <a:xfrm>
            <a:off x="0" y="2171700"/>
            <a:ext cx="12192000" cy="2628900"/>
          </a:xfrm>
          <a:prstGeom prst="rect">
            <a:avLst/>
          </a:prstGeom>
          <a:solidFill>
            <a:srgbClr val="FFFFFF">
              <a:alpha val="7059"/>
            </a:srgbClr>
          </a:solidFill>
          <a:ln w="12700">
            <a:noFill/>
          </a:ln>
        </p:spPr>
        <p:txBody>
          <a:bodyPr anchor="ctr" anchorCtr="0"/>
          <a:lstStyle/>
          <a:p>
            <a:pPr algn="ct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6150" name="文本框 5"/>
          <p:cNvSpPr/>
          <p:nvPr/>
        </p:nvSpPr>
        <p:spPr>
          <a:xfrm>
            <a:off x="1768475" y="2653030"/>
            <a:ext cx="8655685" cy="1014730"/>
          </a:xfrm>
          <a:prstGeom prst="rect">
            <a:avLst/>
          </a:prstGeom>
          <a:noFill/>
          <a:ln w="9525">
            <a:noFill/>
          </a:ln>
        </p:spPr>
        <p:txBody>
          <a:bodyPr wrap="square">
            <a:spAutoFit/>
          </a:bodyPr>
          <a:lstStyle/>
          <a:p>
            <a:pPr algn="ctr" eaLnBrk="1" hangingPunct="1"/>
            <a:r>
              <a:rPr lang="en-US" altLang="zh-CN" sz="6000" dirty="0">
                <a:solidFill>
                  <a:schemeClr val="bg1"/>
                </a:solidFill>
                <a:latin typeface="Calibri" panose="020F0502020204030204" pitchFamily="34" charset="0"/>
                <a:sym typeface="Calibri" panose="020F0502020204030204" pitchFamily="34" charset="0"/>
              </a:rPr>
              <a:t>02</a:t>
            </a:r>
            <a:r>
              <a:rPr lang="zh-CN" altLang="en-US" sz="6000" dirty="0">
                <a:solidFill>
                  <a:schemeClr val="bg1"/>
                </a:solidFill>
                <a:latin typeface="Calibri" panose="020F0502020204030204" pitchFamily="34" charset="0"/>
                <a:sym typeface="Calibri" panose="020F0502020204030204" pitchFamily="34" charset="0"/>
              </a:rPr>
              <a:t>系统设计与实现</a:t>
            </a:r>
            <a:endParaRPr lang="zh-CN" altLang="en-US" sz="6000" dirty="0">
              <a:solidFill>
                <a:schemeClr val="bg1"/>
              </a:solidFill>
              <a:latin typeface="Calibri" panose="020F0502020204030204" pitchFamily="34" charset="0"/>
              <a:sym typeface="Calibri" panose="020F0502020204030204" pitchFamily="34" charset="0"/>
            </a:endParaRPr>
          </a:p>
        </p:txBody>
      </p:sp>
      <p:sp>
        <p:nvSpPr>
          <p:cNvPr id="6151" name="文本框 6"/>
          <p:cNvSpPr/>
          <p:nvPr/>
        </p:nvSpPr>
        <p:spPr>
          <a:xfrm>
            <a:off x="4255770" y="3581400"/>
            <a:ext cx="3855085" cy="398780"/>
          </a:xfrm>
          <a:prstGeom prst="rect">
            <a:avLst/>
          </a:prstGeom>
          <a:noFill/>
          <a:ln w="9525">
            <a:noFill/>
          </a:ln>
        </p:spPr>
        <p:txBody>
          <a:bodyPr wrap="square">
            <a:spAutoFit/>
          </a:bodyPr>
          <a:lstStyle/>
          <a:p>
            <a:pPr eaLnBrk="1" hangingPunct="1"/>
            <a:r>
              <a:rPr lang="en-US" altLang="zh-CN" sz="2000" dirty="0">
                <a:solidFill>
                  <a:srgbClr val="D8D8D8"/>
                </a:solidFill>
                <a:latin typeface="Calibri" panose="020F0502020204030204" pitchFamily="34" charset="0"/>
                <a:sym typeface="Calibri" panose="020F0502020204030204" pitchFamily="34" charset="0"/>
              </a:rPr>
              <a:t>System design and implementation</a:t>
            </a:r>
            <a:endParaRPr lang="en-US" altLang="zh-CN" sz="2000" dirty="0">
              <a:solidFill>
                <a:srgbClr val="D8D8D8"/>
              </a:solidFill>
              <a:latin typeface="Calibri" panose="020F0502020204030204" pitchFamily="34" charset="0"/>
              <a:sym typeface="Calibri" panose="020F0502020204030204" pitchFamily="34" charset="0"/>
            </a:endParaRPr>
          </a:p>
        </p:txBody>
      </p:sp>
      <p:sp>
        <p:nvSpPr>
          <p:cNvPr id="16393" name="矩形 4"/>
          <p:cNvSpPr/>
          <p:nvPr/>
        </p:nvSpPr>
        <p:spPr>
          <a:xfrm rot="2700000">
            <a:off x="5645150" y="1716405"/>
            <a:ext cx="889000" cy="889000"/>
          </a:xfrm>
          <a:prstGeom prst="rect">
            <a:avLst/>
          </a:prstGeom>
          <a:solidFill>
            <a:srgbClr val="2F374C"/>
          </a:solidFill>
          <a:ln w="12700">
            <a:noFill/>
          </a:ln>
        </p:spPr>
        <p:txBody>
          <a:bodyPr anchor="ctr" anchorCtr="0"/>
          <a:lstStyle/>
          <a:p>
            <a:pPr algn="ctr" eaLnBrk="1" hangingPunct="1"/>
            <a:endParaRPr lang="zh-CN" altLang="zh-CN" dirty="0">
              <a:solidFill>
                <a:srgbClr val="A5A5A5"/>
              </a:solidFill>
              <a:latin typeface="宋体" panose="02010600030101010101" pitchFamily="2" charset="-122"/>
              <a:sym typeface="宋体" panose="02010600030101010101" pitchFamily="2" charset="-122"/>
            </a:endParaRPr>
          </a:p>
        </p:txBody>
      </p:sp>
      <p:sp>
        <p:nvSpPr>
          <p:cNvPr id="4" name="任意多边形: 形状 3"/>
          <p:cNvSpPr/>
          <p:nvPr/>
        </p:nvSpPr>
        <p:spPr>
          <a:xfrm>
            <a:off x="5786790" y="1856062"/>
            <a:ext cx="605719" cy="609685"/>
          </a:xfrm>
          <a:custGeom>
            <a:avLst/>
            <a:gdLst>
              <a:gd name="T0" fmla="*/ 3562 w 12725"/>
              <a:gd name="T1" fmla="*/ 8614 h 12809"/>
              <a:gd name="T2" fmla="*/ 4035 w 12725"/>
              <a:gd name="T3" fmla="*/ 8190 h 12809"/>
              <a:gd name="T4" fmla="*/ 2458 w 12725"/>
              <a:gd name="T5" fmla="*/ 4948 h 12809"/>
              <a:gd name="T6" fmla="*/ 1601 w 12725"/>
              <a:gd name="T7" fmla="*/ 4948 h 12809"/>
              <a:gd name="T8" fmla="*/ 0 w 12725"/>
              <a:gd name="T9" fmla="*/ 8214 h 12809"/>
              <a:gd name="T10" fmla="*/ 465 w 12725"/>
              <a:gd name="T11" fmla="*/ 8638 h 12809"/>
              <a:gd name="T12" fmla="*/ 1065 w 12725"/>
              <a:gd name="T13" fmla="*/ 7814 h 12809"/>
              <a:gd name="T14" fmla="*/ 3202 w 12725"/>
              <a:gd name="T15" fmla="*/ 8366 h 12809"/>
              <a:gd name="T16" fmla="*/ 2018 w 12725"/>
              <a:gd name="T17" fmla="*/ 5837 h 12809"/>
              <a:gd name="T18" fmla="*/ 1433 w 12725"/>
              <a:gd name="T19" fmla="*/ 7078 h 12809"/>
              <a:gd name="T20" fmla="*/ 5051 w 12725"/>
              <a:gd name="T21" fmla="*/ 4972 h 12809"/>
              <a:gd name="T22" fmla="*/ 4867 w 12725"/>
              <a:gd name="T23" fmla="*/ 8238 h 12809"/>
              <a:gd name="T24" fmla="*/ 5668 w 12725"/>
              <a:gd name="T25" fmla="*/ 8238 h 12809"/>
              <a:gd name="T26" fmla="*/ 7085 w 12725"/>
              <a:gd name="T27" fmla="*/ 7214 h 12809"/>
              <a:gd name="T28" fmla="*/ 7933 w 12725"/>
              <a:gd name="T29" fmla="*/ 5140 h 12809"/>
              <a:gd name="T30" fmla="*/ 5532 w 12725"/>
              <a:gd name="T31" fmla="*/ 4812 h 12809"/>
              <a:gd name="T32" fmla="*/ 7365 w 12725"/>
              <a:gd name="T33" fmla="*/ 6413 h 12809"/>
              <a:gd name="T34" fmla="*/ 5660 w 12725"/>
              <a:gd name="T35" fmla="*/ 6549 h 12809"/>
              <a:gd name="T36" fmla="*/ 5804 w 12725"/>
              <a:gd name="T37" fmla="*/ 5565 h 12809"/>
              <a:gd name="T38" fmla="*/ 7357 w 12725"/>
              <a:gd name="T39" fmla="*/ 5701 h 12809"/>
              <a:gd name="T40" fmla="*/ 12280 w 12725"/>
              <a:gd name="T41" fmla="*/ 5172 h 12809"/>
              <a:gd name="T42" fmla="*/ 9878 w 12725"/>
              <a:gd name="T43" fmla="*/ 4804 h 12809"/>
              <a:gd name="T44" fmla="*/ 9214 w 12725"/>
              <a:gd name="T45" fmla="*/ 5397 h 12809"/>
              <a:gd name="T46" fmla="*/ 9614 w 12725"/>
              <a:gd name="T47" fmla="*/ 8598 h 12809"/>
              <a:gd name="T48" fmla="*/ 10014 w 12725"/>
              <a:gd name="T49" fmla="*/ 7214 h 12809"/>
              <a:gd name="T50" fmla="*/ 12296 w 12725"/>
              <a:gd name="T51" fmla="*/ 6845 h 12809"/>
              <a:gd name="T52" fmla="*/ 12280 w 12725"/>
              <a:gd name="T53" fmla="*/ 5172 h 12809"/>
              <a:gd name="T54" fmla="*/ 11367 w 12725"/>
              <a:gd name="T55" fmla="*/ 6549 h 12809"/>
              <a:gd name="T56" fmla="*/ 9966 w 12725"/>
              <a:gd name="T57" fmla="*/ 5749 h 12809"/>
              <a:gd name="T58" fmla="*/ 11367 w 12725"/>
              <a:gd name="T59" fmla="*/ 5565 h 12809"/>
              <a:gd name="T60" fmla="*/ 11671 w 12725"/>
              <a:gd name="T61" fmla="*/ 6405 h 12809"/>
              <a:gd name="T62" fmla="*/ 10895 w 12725"/>
              <a:gd name="T63" fmla="*/ 9191 h 12809"/>
              <a:gd name="T64" fmla="*/ 10495 w 12725"/>
              <a:gd name="T65" fmla="*/ 11993 h 12809"/>
              <a:gd name="T66" fmla="*/ 2402 w 12725"/>
              <a:gd name="T67" fmla="*/ 9615 h 12809"/>
              <a:gd name="T68" fmla="*/ 1601 w 12725"/>
              <a:gd name="T69" fmla="*/ 9615 h 12809"/>
              <a:gd name="T70" fmla="*/ 2002 w 12725"/>
              <a:gd name="T71" fmla="*/ 12809 h 12809"/>
              <a:gd name="T72" fmla="*/ 11295 w 12725"/>
              <a:gd name="T73" fmla="*/ 12409 h 12809"/>
              <a:gd name="T74" fmla="*/ 10895 w 12725"/>
              <a:gd name="T75" fmla="*/ 9191 h 12809"/>
              <a:gd name="T76" fmla="*/ 2418 w 12725"/>
              <a:gd name="T77" fmla="*/ 3611 h 12809"/>
              <a:gd name="T78" fmla="*/ 10495 w 12725"/>
              <a:gd name="T79" fmla="*/ 810 h 12809"/>
              <a:gd name="T80" fmla="*/ 10895 w 12725"/>
              <a:gd name="T81" fmla="*/ 3972 h 12809"/>
              <a:gd name="T82" fmla="*/ 11295 w 12725"/>
              <a:gd name="T83" fmla="*/ 410 h 12809"/>
              <a:gd name="T84" fmla="*/ 2018 w 12725"/>
              <a:gd name="T85" fmla="*/ 9 h 12809"/>
              <a:gd name="T86" fmla="*/ 1601 w 12725"/>
              <a:gd name="T87" fmla="*/ 3611 h 1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5" h="12809">
                <a:moveTo>
                  <a:pt x="3202" y="8366"/>
                </a:moveTo>
                <a:cubicBezTo>
                  <a:pt x="3257" y="8518"/>
                  <a:pt x="3402" y="8617"/>
                  <a:pt x="3562" y="8614"/>
                </a:cubicBezTo>
                <a:cubicBezTo>
                  <a:pt x="3683" y="8615"/>
                  <a:pt x="3799" y="8572"/>
                  <a:pt x="3891" y="8494"/>
                </a:cubicBezTo>
                <a:cubicBezTo>
                  <a:pt x="3983" y="8421"/>
                  <a:pt x="4036" y="8308"/>
                  <a:pt x="4035" y="8190"/>
                </a:cubicBezTo>
                <a:cubicBezTo>
                  <a:pt x="4036" y="8130"/>
                  <a:pt x="4025" y="8070"/>
                  <a:pt x="4003" y="8014"/>
                </a:cubicBezTo>
                <a:lnTo>
                  <a:pt x="2458" y="4948"/>
                </a:lnTo>
                <a:cubicBezTo>
                  <a:pt x="2377" y="4787"/>
                  <a:pt x="2205" y="4692"/>
                  <a:pt x="2026" y="4708"/>
                </a:cubicBezTo>
                <a:cubicBezTo>
                  <a:pt x="1849" y="4695"/>
                  <a:pt x="1681" y="4790"/>
                  <a:pt x="1601" y="4948"/>
                </a:cubicBezTo>
                <a:lnTo>
                  <a:pt x="48" y="8014"/>
                </a:lnTo>
                <a:cubicBezTo>
                  <a:pt x="17" y="8076"/>
                  <a:pt x="1" y="8145"/>
                  <a:pt x="0" y="8214"/>
                </a:cubicBezTo>
                <a:cubicBezTo>
                  <a:pt x="1" y="8332"/>
                  <a:pt x="54" y="8443"/>
                  <a:pt x="144" y="8518"/>
                </a:cubicBezTo>
                <a:cubicBezTo>
                  <a:pt x="232" y="8597"/>
                  <a:pt x="347" y="8640"/>
                  <a:pt x="465" y="8638"/>
                </a:cubicBezTo>
                <a:cubicBezTo>
                  <a:pt x="623" y="8628"/>
                  <a:pt x="757" y="8519"/>
                  <a:pt x="801" y="8366"/>
                </a:cubicBezTo>
                <a:lnTo>
                  <a:pt x="1065" y="7814"/>
                </a:lnTo>
                <a:lnTo>
                  <a:pt x="2954" y="7814"/>
                </a:lnTo>
                <a:lnTo>
                  <a:pt x="3202" y="8366"/>
                </a:lnTo>
                <a:close/>
                <a:moveTo>
                  <a:pt x="1433" y="7078"/>
                </a:moveTo>
                <a:lnTo>
                  <a:pt x="2018" y="5837"/>
                </a:lnTo>
                <a:lnTo>
                  <a:pt x="2610" y="7078"/>
                </a:lnTo>
                <a:lnTo>
                  <a:pt x="1433" y="7078"/>
                </a:lnTo>
                <a:close/>
                <a:moveTo>
                  <a:pt x="5532" y="4812"/>
                </a:moveTo>
                <a:cubicBezTo>
                  <a:pt x="5357" y="4804"/>
                  <a:pt x="5186" y="4861"/>
                  <a:pt x="5051" y="4972"/>
                </a:cubicBezTo>
                <a:cubicBezTo>
                  <a:pt x="4928" y="5081"/>
                  <a:pt x="4860" y="5240"/>
                  <a:pt x="4867" y="5405"/>
                </a:cubicBezTo>
                <a:lnTo>
                  <a:pt x="4867" y="8238"/>
                </a:lnTo>
                <a:cubicBezTo>
                  <a:pt x="4867" y="8484"/>
                  <a:pt x="5001" y="8606"/>
                  <a:pt x="5267" y="8606"/>
                </a:cubicBezTo>
                <a:cubicBezTo>
                  <a:pt x="5532" y="8606"/>
                  <a:pt x="5668" y="8486"/>
                  <a:pt x="5668" y="8238"/>
                </a:cubicBezTo>
                <a:lnTo>
                  <a:pt x="5668" y="7214"/>
                </a:lnTo>
                <a:lnTo>
                  <a:pt x="7085" y="7214"/>
                </a:lnTo>
                <a:cubicBezTo>
                  <a:pt x="7408" y="7221"/>
                  <a:pt x="7718" y="7086"/>
                  <a:pt x="7933" y="6845"/>
                </a:cubicBezTo>
                <a:cubicBezTo>
                  <a:pt x="8363" y="6358"/>
                  <a:pt x="8363" y="5628"/>
                  <a:pt x="7933" y="5140"/>
                </a:cubicBezTo>
                <a:cubicBezTo>
                  <a:pt x="7733" y="4907"/>
                  <a:pt x="7440" y="4773"/>
                  <a:pt x="7133" y="4772"/>
                </a:cubicBezTo>
                <a:lnTo>
                  <a:pt x="5532" y="4812"/>
                </a:lnTo>
                <a:close/>
                <a:moveTo>
                  <a:pt x="7485" y="6021"/>
                </a:moveTo>
                <a:cubicBezTo>
                  <a:pt x="7500" y="6163"/>
                  <a:pt x="7457" y="6304"/>
                  <a:pt x="7365" y="6413"/>
                </a:cubicBezTo>
                <a:cubicBezTo>
                  <a:pt x="7287" y="6500"/>
                  <a:pt x="7177" y="6549"/>
                  <a:pt x="7061" y="6549"/>
                </a:cubicBezTo>
                <a:lnTo>
                  <a:pt x="5660" y="6549"/>
                </a:lnTo>
                <a:lnTo>
                  <a:pt x="5660" y="5749"/>
                </a:lnTo>
                <a:cubicBezTo>
                  <a:pt x="5660" y="5629"/>
                  <a:pt x="5708" y="5565"/>
                  <a:pt x="5804" y="5565"/>
                </a:cubicBezTo>
                <a:lnTo>
                  <a:pt x="7053" y="5565"/>
                </a:lnTo>
                <a:cubicBezTo>
                  <a:pt x="7169" y="5564"/>
                  <a:pt x="7280" y="5613"/>
                  <a:pt x="7357" y="5701"/>
                </a:cubicBezTo>
                <a:cubicBezTo>
                  <a:pt x="7435" y="5789"/>
                  <a:pt x="7480" y="5903"/>
                  <a:pt x="7485" y="6021"/>
                </a:cubicBezTo>
                <a:close/>
                <a:moveTo>
                  <a:pt x="12280" y="5172"/>
                </a:moveTo>
                <a:cubicBezTo>
                  <a:pt x="12079" y="4939"/>
                  <a:pt x="11787" y="4805"/>
                  <a:pt x="11479" y="4804"/>
                </a:cubicBezTo>
                <a:lnTo>
                  <a:pt x="9878" y="4804"/>
                </a:lnTo>
                <a:cubicBezTo>
                  <a:pt x="9704" y="4796"/>
                  <a:pt x="9533" y="4853"/>
                  <a:pt x="9398" y="4964"/>
                </a:cubicBezTo>
                <a:cubicBezTo>
                  <a:pt x="9274" y="5073"/>
                  <a:pt x="9207" y="5232"/>
                  <a:pt x="9214" y="5397"/>
                </a:cubicBezTo>
                <a:lnTo>
                  <a:pt x="9214" y="8230"/>
                </a:lnTo>
                <a:cubicBezTo>
                  <a:pt x="9214" y="8476"/>
                  <a:pt x="9347" y="8598"/>
                  <a:pt x="9614" y="8598"/>
                </a:cubicBezTo>
                <a:cubicBezTo>
                  <a:pt x="9878" y="8598"/>
                  <a:pt x="10014" y="8478"/>
                  <a:pt x="10014" y="8230"/>
                </a:cubicBezTo>
                <a:lnTo>
                  <a:pt x="10014" y="7214"/>
                </a:lnTo>
                <a:lnTo>
                  <a:pt x="11447" y="7214"/>
                </a:lnTo>
                <a:cubicBezTo>
                  <a:pt x="11770" y="7221"/>
                  <a:pt x="12080" y="7086"/>
                  <a:pt x="12296" y="6845"/>
                </a:cubicBezTo>
                <a:cubicBezTo>
                  <a:pt x="12725" y="6358"/>
                  <a:pt x="12725" y="5628"/>
                  <a:pt x="12296" y="5140"/>
                </a:cubicBezTo>
                <a:lnTo>
                  <a:pt x="12280" y="5172"/>
                </a:lnTo>
                <a:close/>
                <a:moveTo>
                  <a:pt x="11671" y="6413"/>
                </a:moveTo>
                <a:cubicBezTo>
                  <a:pt x="11594" y="6500"/>
                  <a:pt x="11483" y="6549"/>
                  <a:pt x="11367" y="6549"/>
                </a:cubicBezTo>
                <a:lnTo>
                  <a:pt x="9966" y="6549"/>
                </a:lnTo>
                <a:lnTo>
                  <a:pt x="9966" y="5749"/>
                </a:lnTo>
                <a:cubicBezTo>
                  <a:pt x="9966" y="5629"/>
                  <a:pt x="10014" y="5565"/>
                  <a:pt x="10110" y="5565"/>
                </a:cubicBezTo>
                <a:lnTo>
                  <a:pt x="11367" y="5565"/>
                </a:lnTo>
                <a:cubicBezTo>
                  <a:pt x="11484" y="5564"/>
                  <a:pt x="11595" y="5613"/>
                  <a:pt x="11671" y="5701"/>
                </a:cubicBezTo>
                <a:cubicBezTo>
                  <a:pt x="11834" y="5907"/>
                  <a:pt x="11834" y="6199"/>
                  <a:pt x="11671" y="6405"/>
                </a:cubicBezTo>
                <a:lnTo>
                  <a:pt x="11671" y="6413"/>
                </a:lnTo>
                <a:close/>
                <a:moveTo>
                  <a:pt x="10895" y="9191"/>
                </a:moveTo>
                <a:cubicBezTo>
                  <a:pt x="10674" y="9191"/>
                  <a:pt x="10495" y="9370"/>
                  <a:pt x="10495" y="9591"/>
                </a:cubicBezTo>
                <a:lnTo>
                  <a:pt x="10495" y="11993"/>
                </a:lnTo>
                <a:lnTo>
                  <a:pt x="2402" y="11993"/>
                </a:lnTo>
                <a:lnTo>
                  <a:pt x="2402" y="9615"/>
                </a:lnTo>
                <a:cubicBezTo>
                  <a:pt x="2402" y="9394"/>
                  <a:pt x="2223" y="9215"/>
                  <a:pt x="2002" y="9215"/>
                </a:cubicBezTo>
                <a:cubicBezTo>
                  <a:pt x="1781" y="9215"/>
                  <a:pt x="1601" y="9394"/>
                  <a:pt x="1601" y="9615"/>
                </a:cubicBezTo>
                <a:lnTo>
                  <a:pt x="1601" y="12409"/>
                </a:lnTo>
                <a:cubicBezTo>
                  <a:pt x="1601" y="12630"/>
                  <a:pt x="1780" y="12809"/>
                  <a:pt x="2002" y="12809"/>
                </a:cubicBezTo>
                <a:lnTo>
                  <a:pt x="10895" y="12809"/>
                </a:lnTo>
                <a:cubicBezTo>
                  <a:pt x="11116" y="12809"/>
                  <a:pt x="11295" y="12630"/>
                  <a:pt x="11295" y="12409"/>
                </a:cubicBezTo>
                <a:lnTo>
                  <a:pt x="11295" y="9615"/>
                </a:lnTo>
                <a:cubicBezTo>
                  <a:pt x="11309" y="9385"/>
                  <a:pt x="11126" y="9190"/>
                  <a:pt x="10895" y="9191"/>
                </a:cubicBezTo>
                <a:close/>
                <a:moveTo>
                  <a:pt x="2018" y="4012"/>
                </a:moveTo>
                <a:cubicBezTo>
                  <a:pt x="2239" y="4012"/>
                  <a:pt x="2418" y="3833"/>
                  <a:pt x="2418" y="3611"/>
                </a:cubicBezTo>
                <a:lnTo>
                  <a:pt x="2418" y="810"/>
                </a:lnTo>
                <a:lnTo>
                  <a:pt x="10495" y="810"/>
                </a:lnTo>
                <a:lnTo>
                  <a:pt x="10495" y="3571"/>
                </a:lnTo>
                <a:cubicBezTo>
                  <a:pt x="10495" y="3793"/>
                  <a:pt x="10674" y="3972"/>
                  <a:pt x="10895" y="3972"/>
                </a:cubicBezTo>
                <a:cubicBezTo>
                  <a:pt x="11116" y="3972"/>
                  <a:pt x="11295" y="3793"/>
                  <a:pt x="11295" y="3571"/>
                </a:cubicBezTo>
                <a:lnTo>
                  <a:pt x="11295" y="410"/>
                </a:lnTo>
                <a:cubicBezTo>
                  <a:pt x="11295" y="189"/>
                  <a:pt x="11116" y="9"/>
                  <a:pt x="10895" y="9"/>
                </a:cubicBezTo>
                <a:lnTo>
                  <a:pt x="2018" y="9"/>
                </a:lnTo>
                <a:cubicBezTo>
                  <a:pt x="1790" y="0"/>
                  <a:pt x="1601" y="182"/>
                  <a:pt x="1601" y="410"/>
                </a:cubicBezTo>
                <a:lnTo>
                  <a:pt x="1601" y="3611"/>
                </a:lnTo>
                <a:cubicBezTo>
                  <a:pt x="1601" y="3839"/>
                  <a:pt x="1790" y="4021"/>
                  <a:pt x="2018" y="4012"/>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6149"/>
                                        </p:tgtEl>
                                        <p:attrNameLst>
                                          <p:attrName>style.visibility</p:attrName>
                                        </p:attrNameLst>
                                      </p:cBhvr>
                                      <p:to>
                                        <p:strVal val="visible"/>
                                      </p:to>
                                    </p:set>
                                    <p:animEffect filter="barn(outHorizontal)">
                                      <p:cBhvr>
                                        <p:cTn id="7" dur="500"/>
                                        <p:tgtEl>
                                          <p:spTgt spid="6149"/>
                                        </p:tgtEl>
                                      </p:cBhvr>
                                    </p:animEffect>
                                  </p:childTnLst>
                                </p:cTn>
                              </p:par>
                            </p:childTnLst>
                          </p:cTn>
                        </p:par>
                        <p:par>
                          <p:cTn id="8" fill="hold">
                            <p:stCondLst>
                              <p:cond delay="500"/>
                            </p:stCondLst>
                            <p:childTnLst>
                              <p:par>
                                <p:cTn id="9" presetID="23" presetClass="entr" presetSubtype="36" fill="hold" grpId="0" nodeType="afterEffect">
                                  <p:stCondLst>
                                    <p:cond delay="0"/>
                                  </p:stCondLst>
                                  <p:iterate type="lt">
                                    <p:tmPct val="17000"/>
                                  </p:iterate>
                                  <p:childTnLst>
                                    <p:set>
                                      <p:cBhvr>
                                        <p:cTn id="10" dur="1" fill="hold">
                                          <p:stCondLst>
                                            <p:cond delay="0"/>
                                          </p:stCondLst>
                                        </p:cTn>
                                        <p:tgtEl>
                                          <p:spTgt spid="6150"/>
                                        </p:tgtEl>
                                        <p:attrNameLst>
                                          <p:attrName>style.visibility</p:attrName>
                                        </p:attrNameLst>
                                      </p:cBhvr>
                                      <p:to>
                                        <p:strVal val="visible"/>
                                      </p:to>
                                    </p:set>
                                    <p:anim calcmode="lin" valueType="num">
                                      <p:cBhvr>
                                        <p:cTn id="11" dur="500" fill="hold"/>
                                        <p:tgtEl>
                                          <p:spTgt spid="6150"/>
                                        </p:tgtEl>
                                        <p:attrNameLst>
                                          <p:attrName>ppt_w</p:attrName>
                                        </p:attrNameLst>
                                      </p:cBhvr>
                                      <p:tavLst>
                                        <p:tav tm="0">
                                          <p:val>
                                            <p:strVal val="(6*min(max(#ppt_w*#ppt_h,.3),1)-7.4)/-.7*#ppt_w"/>
                                          </p:val>
                                        </p:tav>
                                        <p:tav tm="100000">
                                          <p:val>
                                            <p:strVal val="#ppt_w"/>
                                          </p:val>
                                        </p:tav>
                                      </p:tavLst>
                                    </p:anim>
                                    <p:anim calcmode="lin" valueType="num">
                                      <p:cBhvr>
                                        <p:cTn id="12" dur="500" fill="hold"/>
                                        <p:tgtEl>
                                          <p:spTgt spid="6150"/>
                                        </p:tgtEl>
                                        <p:attrNameLst>
                                          <p:attrName>ppt_h</p:attrName>
                                        </p:attrNameLst>
                                      </p:cBhvr>
                                      <p:tavLst>
                                        <p:tav tm="0">
                                          <p:val>
                                            <p:strVal val="(6*min(max(#ppt_w*#ppt_h,.3),1)-7.4)/-.7*#ppt_h"/>
                                          </p:val>
                                        </p:tav>
                                        <p:tav tm="100000">
                                          <p:val>
                                            <p:strVal val="#ppt_h"/>
                                          </p:val>
                                        </p:tav>
                                      </p:tavLst>
                                    </p:anim>
                                    <p:anim calcmode="lin" valueType="num">
                                      <p:cBhvr>
                                        <p:cTn id="13" dur="500" fill="hold"/>
                                        <p:tgtEl>
                                          <p:spTgt spid="6150"/>
                                        </p:tgtEl>
                                        <p:attrNameLst>
                                          <p:attrName>ppt_x</p:attrName>
                                        </p:attrNameLst>
                                      </p:cBhvr>
                                      <p:tavLst>
                                        <p:tav tm="0">
                                          <p:val>
                                            <p:fltVal val="0.5"/>
                                          </p:val>
                                        </p:tav>
                                        <p:tav tm="100000">
                                          <p:val>
                                            <p:strVal val="#ppt_x"/>
                                          </p:val>
                                        </p:tav>
                                      </p:tavLst>
                                    </p:anim>
                                    <p:anim calcmode="lin" valueType="num">
                                      <p:cBhvr>
                                        <p:cTn id="14" dur="500" fill="hold"/>
                                        <p:tgtEl>
                                          <p:spTgt spid="6150"/>
                                        </p:tgtEl>
                                        <p:attrNameLst>
                                          <p:attrName>ppt_y</p:attrName>
                                        </p:attrNameLst>
                                      </p:cBhvr>
                                      <p:tavLst>
                                        <p:tav tm="0">
                                          <p:val>
                                            <p:strVal val="1+(6*min(max(#ppt_w*#ppt_h,.3),1)-7.4)/-.7*#ppt_h/2"/>
                                          </p:val>
                                        </p:tav>
                                        <p:tav tm="100000">
                                          <p:val>
                                            <p:strVal val="#ppt_y"/>
                                          </p:val>
                                        </p:tav>
                                      </p:tavLst>
                                    </p:anim>
                                  </p:childTnLst>
                                </p:cTn>
                              </p:par>
                            </p:childTnLst>
                          </p:cTn>
                        </p:par>
                        <p:par>
                          <p:cTn id="15" fill="hold">
                            <p:stCondLst>
                              <p:cond delay="1179"/>
                            </p:stCondLst>
                            <p:childTnLst>
                              <p:par>
                                <p:cTn id="16" presetID="9" presetClass="entr" presetSubtype="0" fill="hold" grpId="0" nodeType="afterEffect">
                                  <p:stCondLst>
                                    <p:cond delay="0"/>
                                  </p:stCondLst>
                                  <p:childTnLst>
                                    <p:set>
                                      <p:cBhvr>
                                        <p:cTn id="17" dur="1" fill="hold">
                                          <p:stCondLst>
                                            <p:cond delay="0"/>
                                          </p:stCondLst>
                                        </p:cTn>
                                        <p:tgtEl>
                                          <p:spTgt spid="6151"/>
                                        </p:tgtEl>
                                        <p:attrNameLst>
                                          <p:attrName>style.visibility</p:attrName>
                                        </p:attrNameLst>
                                      </p:cBhvr>
                                      <p:to>
                                        <p:strVal val="visible"/>
                                      </p:to>
                                    </p:set>
                                    <p:animEffect filter="dissolve">
                                      <p:cBhvr>
                                        <p:cTn id="18" dur="500"/>
                                        <p:tgtEl>
                                          <p:spTgt spid="6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bldLvl="0" animBg="1"/>
      <p:bldP spid="6150" grpId="0" bldLvl="0"/>
      <p:bldP spid="6151" grpId="0" bldLvl="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148248" y="804496"/>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2.1 </a:t>
            </a:r>
            <a:r>
              <a:rPr lang="zh-CN" altLang="en-US" sz="4800" b="1" dirty="0">
                <a:solidFill>
                  <a:schemeClr val="bg1"/>
                </a:solidFill>
                <a:latin typeface="Calibri" panose="020F0502020204030204" pitchFamily="34" charset="0"/>
                <a:sym typeface="Calibri" panose="020F0502020204030204" pitchFamily="34" charset="0"/>
              </a:rPr>
              <a:t>技术路线</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5110"/>
            <a:chOff x="0" y="0"/>
            <a:chExt cx="637959" cy="245029"/>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1045" cy="245029"/>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05</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2449710"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2.1.1 </a:t>
            </a:r>
            <a:r>
              <a:rPr lang="zh-CN" altLang="en-US" sz="2800" b="1" dirty="0">
                <a:solidFill>
                  <a:srgbClr val="249F86"/>
                </a:solidFill>
                <a:latin typeface="Calibri" panose="020F0502020204030204" pitchFamily="34" charset="0"/>
                <a:sym typeface="Calibri" panose="020F0502020204030204" pitchFamily="34" charset="0"/>
              </a:rPr>
              <a:t>作品功能</a:t>
            </a:r>
            <a:endParaRPr lang="en-US" altLang="zh-CN" sz="2800" b="1" dirty="0">
              <a:solidFill>
                <a:srgbClr val="249F86"/>
              </a:solidFill>
              <a:latin typeface="Calibri" panose="020F0502020204030204" pitchFamily="34" charset="0"/>
              <a:sym typeface="Calibri" panose="020F0502020204030204" pitchFamily="34" charset="0"/>
            </a:endParaRPr>
          </a:p>
        </p:txBody>
      </p:sp>
      <p:grpSp>
        <p:nvGrpSpPr>
          <p:cNvPr id="5" name="组合 4"/>
          <p:cNvGrpSpPr/>
          <p:nvPr/>
        </p:nvGrpSpPr>
        <p:grpSpPr>
          <a:xfrm>
            <a:off x="3865352" y="3380724"/>
            <a:ext cx="10312466" cy="5255260"/>
            <a:chOff x="3485913" y="1532209"/>
            <a:chExt cx="4849940" cy="2713757"/>
          </a:xfrm>
        </p:grpSpPr>
        <p:grpSp>
          <p:nvGrpSpPr>
            <p:cNvPr id="6" name="组合 5"/>
            <p:cNvGrpSpPr/>
            <p:nvPr/>
          </p:nvGrpSpPr>
          <p:grpSpPr>
            <a:xfrm>
              <a:off x="3858043" y="1532209"/>
              <a:ext cx="1478435" cy="1363058"/>
              <a:chOff x="3835686" y="2643180"/>
              <a:chExt cx="1478435" cy="1363058"/>
            </a:xfrm>
            <a:solidFill>
              <a:schemeClr val="bg1"/>
            </a:solidFill>
          </p:grpSpPr>
          <p:sp>
            <p:nvSpPr>
              <p:cNvPr id="41" name="心形 7"/>
              <p:cNvSpPr/>
              <p:nvPr/>
            </p:nvSpPr>
            <p:spPr>
              <a:xfrm>
                <a:off x="3835686" y="2643180"/>
                <a:ext cx="741448" cy="1363055"/>
              </a:xfrm>
              <a:custGeom>
                <a:avLst/>
                <a:gdLst>
                  <a:gd name="connsiteX0" fmla="*/ 736082 w 1472164"/>
                  <a:gd name="connsiteY0" fmla="*/ 345038 h 1380153"/>
                  <a:gd name="connsiteX1" fmla="*/ 736082 w 1472164"/>
                  <a:gd name="connsiteY1" fmla="*/ 1380153 h 1380153"/>
                  <a:gd name="connsiteX2" fmla="*/ 736082 w 1472164"/>
                  <a:gd name="connsiteY2" fmla="*/ 345038 h 1380153"/>
                  <a:gd name="connsiteX0-1" fmla="*/ 741448 w 1408146"/>
                  <a:gd name="connsiteY0-2" fmla="*/ 327941 h 1363056"/>
                  <a:gd name="connsiteX1-3" fmla="*/ 741448 w 1408146"/>
                  <a:gd name="connsiteY1-4" fmla="*/ 1363056 h 1363056"/>
                  <a:gd name="connsiteX2-5" fmla="*/ 741448 w 1408146"/>
                  <a:gd name="connsiteY2-6" fmla="*/ 327941 h 1363056"/>
                  <a:gd name="connsiteX0-7" fmla="*/ 741448 w 741448"/>
                  <a:gd name="connsiteY0-8" fmla="*/ 327941 h 1363056"/>
                  <a:gd name="connsiteX1-9" fmla="*/ 741448 w 741448"/>
                  <a:gd name="connsiteY1-10" fmla="*/ 1363056 h 1363056"/>
                  <a:gd name="connsiteX2-11" fmla="*/ 741448 w 741448"/>
                  <a:gd name="connsiteY2-12" fmla="*/ 327941 h 1363056"/>
                  <a:gd name="connsiteX0-13" fmla="*/ 741448 w 741448"/>
                  <a:gd name="connsiteY0-14" fmla="*/ 327941 h 1363056"/>
                  <a:gd name="connsiteX1-15" fmla="*/ 741448 w 741448"/>
                  <a:gd name="connsiteY1-16" fmla="*/ 1363056 h 1363056"/>
                  <a:gd name="connsiteX2-17" fmla="*/ 741448 w 741448"/>
                  <a:gd name="connsiteY2-18" fmla="*/ 327941 h 1363056"/>
                  <a:gd name="connsiteX0-19" fmla="*/ 741448 w 741448"/>
                  <a:gd name="connsiteY0-20" fmla="*/ 327941 h 1363056"/>
                  <a:gd name="connsiteX1-21" fmla="*/ 741448 w 741448"/>
                  <a:gd name="connsiteY1-22" fmla="*/ 1363056 h 1363056"/>
                  <a:gd name="connsiteX2-23" fmla="*/ 741448 w 741448"/>
                  <a:gd name="connsiteY2-24" fmla="*/ 327941 h 1363056"/>
                  <a:gd name="connsiteX0-25" fmla="*/ 741448 w 741448"/>
                  <a:gd name="connsiteY0-26" fmla="*/ 327941 h 1363056"/>
                  <a:gd name="connsiteX1-27" fmla="*/ 741448 w 741448"/>
                  <a:gd name="connsiteY1-28" fmla="*/ 1363056 h 1363056"/>
                  <a:gd name="connsiteX2-29" fmla="*/ 741448 w 741448"/>
                  <a:gd name="connsiteY2-30" fmla="*/ 327941 h 1363056"/>
                  <a:gd name="connsiteX0-31" fmla="*/ 741448 w 741448"/>
                  <a:gd name="connsiteY0-32" fmla="*/ 327941 h 1363056"/>
                  <a:gd name="connsiteX1-33" fmla="*/ 741448 w 741448"/>
                  <a:gd name="connsiteY1-34" fmla="*/ 1363056 h 1363056"/>
                  <a:gd name="connsiteX2-35" fmla="*/ 741448 w 741448"/>
                  <a:gd name="connsiteY2-36" fmla="*/ 327941 h 1363056"/>
                  <a:gd name="connsiteX0-37" fmla="*/ 741448 w 741448"/>
                  <a:gd name="connsiteY0-38" fmla="*/ 327941 h 1363056"/>
                  <a:gd name="connsiteX1-39" fmla="*/ 741448 w 741448"/>
                  <a:gd name="connsiteY1-40" fmla="*/ 1363056 h 1363056"/>
                  <a:gd name="connsiteX2-41" fmla="*/ 741448 w 741448"/>
                  <a:gd name="connsiteY2-42" fmla="*/ 327941 h 1363056"/>
                  <a:gd name="connsiteX0-43" fmla="*/ 741448 w 741448"/>
                  <a:gd name="connsiteY0-44" fmla="*/ 327941 h 1363056"/>
                  <a:gd name="connsiteX1-45" fmla="*/ 741448 w 741448"/>
                  <a:gd name="connsiteY1-46" fmla="*/ 1363056 h 1363056"/>
                  <a:gd name="connsiteX2-47" fmla="*/ 741448 w 741448"/>
                  <a:gd name="connsiteY2-48" fmla="*/ 327941 h 1363056"/>
                  <a:gd name="connsiteX0-49" fmla="*/ 741448 w 741448"/>
                  <a:gd name="connsiteY0-50" fmla="*/ 327941 h 1363056"/>
                  <a:gd name="connsiteX1-51" fmla="*/ 741448 w 741448"/>
                  <a:gd name="connsiteY1-52" fmla="*/ 1363056 h 1363056"/>
                  <a:gd name="connsiteX2-53" fmla="*/ 741448 w 741448"/>
                  <a:gd name="connsiteY2-54" fmla="*/ 327941 h 1363056"/>
                  <a:gd name="connsiteX0-55" fmla="*/ 741448 w 743314"/>
                  <a:gd name="connsiteY0-56" fmla="*/ 327941 h 1363056"/>
                  <a:gd name="connsiteX1-57" fmla="*/ 741448 w 743314"/>
                  <a:gd name="connsiteY1-58" fmla="*/ 1363056 h 1363056"/>
                  <a:gd name="connsiteX2-59" fmla="*/ 741448 w 743314"/>
                  <a:gd name="connsiteY2-60" fmla="*/ 327941 h 1363056"/>
                  <a:gd name="connsiteX0-61" fmla="*/ 741448 w 741448"/>
                  <a:gd name="connsiteY0-62" fmla="*/ 327941 h 1363056"/>
                  <a:gd name="connsiteX1-63" fmla="*/ 741448 w 741448"/>
                  <a:gd name="connsiteY1-64" fmla="*/ 1363056 h 1363056"/>
                  <a:gd name="connsiteX2-65" fmla="*/ 741448 w 741448"/>
                  <a:gd name="connsiteY2-66" fmla="*/ 327941 h 1363056"/>
                  <a:gd name="connsiteX0-67" fmla="*/ 741448 w 741448"/>
                  <a:gd name="connsiteY0-68" fmla="*/ 327941 h 1363056"/>
                  <a:gd name="connsiteX1-69" fmla="*/ 741448 w 741448"/>
                  <a:gd name="connsiteY1-70" fmla="*/ 1363056 h 1363056"/>
                  <a:gd name="connsiteX2-71" fmla="*/ 741448 w 741448"/>
                  <a:gd name="connsiteY2-72" fmla="*/ 327941 h 1363056"/>
                </a:gdLst>
                <a:ahLst/>
                <a:cxnLst>
                  <a:cxn ang="0">
                    <a:pos x="connsiteX0-1" y="connsiteY0-2"/>
                  </a:cxn>
                  <a:cxn ang="0">
                    <a:pos x="connsiteX1-3" y="connsiteY1-4"/>
                  </a:cxn>
                  <a:cxn ang="0">
                    <a:pos x="connsiteX2-5" y="connsiteY2-6"/>
                  </a:cxn>
                </a:cxnLst>
                <a:rect l="l" t="t" r="r" b="b"/>
                <a:pathLst>
                  <a:path w="741448" h="1363056">
                    <a:moveTo>
                      <a:pt x="741448" y="327941"/>
                    </a:moveTo>
                    <a:cubicBezTo>
                      <a:pt x="740677" y="1157841"/>
                      <a:pt x="741248" y="495849"/>
                      <a:pt x="741448" y="1363056"/>
                    </a:cubicBezTo>
                    <a:cubicBezTo>
                      <a:pt x="-761386" y="327941"/>
                      <a:pt x="434747" y="-477148"/>
                      <a:pt x="741448" y="327941"/>
                    </a:cubicBezTo>
                    <a:close/>
                  </a:path>
                </a:pathLst>
              </a:custGeom>
              <a:solidFill>
                <a:srgbClr val="9FB9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lumMod val="50000"/>
                    </a:schemeClr>
                  </a:solidFill>
                  <a:latin typeface="微软雅黑" panose="020B0503020204020204" pitchFamily="34" charset="-122"/>
                  <a:ea typeface="微软雅黑" panose="020B0503020204020204" pitchFamily="34" charset="-122"/>
                </a:endParaRPr>
              </a:p>
            </p:txBody>
          </p:sp>
          <p:sp>
            <p:nvSpPr>
              <p:cNvPr id="42" name="心形 7"/>
              <p:cNvSpPr/>
              <p:nvPr/>
            </p:nvSpPr>
            <p:spPr>
              <a:xfrm flipH="1">
                <a:off x="4572000" y="2643182"/>
                <a:ext cx="742121" cy="1363056"/>
              </a:xfrm>
              <a:custGeom>
                <a:avLst/>
                <a:gdLst>
                  <a:gd name="connsiteX0" fmla="*/ 736082 w 1472164"/>
                  <a:gd name="connsiteY0" fmla="*/ 345038 h 1380153"/>
                  <a:gd name="connsiteX1" fmla="*/ 736082 w 1472164"/>
                  <a:gd name="connsiteY1" fmla="*/ 1380153 h 1380153"/>
                  <a:gd name="connsiteX2" fmla="*/ 736082 w 1472164"/>
                  <a:gd name="connsiteY2" fmla="*/ 345038 h 1380153"/>
                  <a:gd name="connsiteX0-1" fmla="*/ 741448 w 1408146"/>
                  <a:gd name="connsiteY0-2" fmla="*/ 327941 h 1363056"/>
                  <a:gd name="connsiteX1-3" fmla="*/ 741448 w 1408146"/>
                  <a:gd name="connsiteY1-4" fmla="*/ 1363056 h 1363056"/>
                  <a:gd name="connsiteX2-5" fmla="*/ 741448 w 1408146"/>
                  <a:gd name="connsiteY2-6" fmla="*/ 327941 h 1363056"/>
                  <a:gd name="connsiteX0-7" fmla="*/ 741448 w 741448"/>
                  <a:gd name="connsiteY0-8" fmla="*/ 327941 h 1363056"/>
                  <a:gd name="connsiteX1-9" fmla="*/ 741448 w 741448"/>
                  <a:gd name="connsiteY1-10" fmla="*/ 1363056 h 1363056"/>
                  <a:gd name="connsiteX2-11" fmla="*/ 741448 w 741448"/>
                  <a:gd name="connsiteY2-12" fmla="*/ 327941 h 1363056"/>
                  <a:gd name="connsiteX0-13" fmla="*/ 741448 w 741448"/>
                  <a:gd name="connsiteY0-14" fmla="*/ 327941 h 1363056"/>
                  <a:gd name="connsiteX1-15" fmla="*/ 741448 w 741448"/>
                  <a:gd name="connsiteY1-16" fmla="*/ 1363056 h 1363056"/>
                  <a:gd name="connsiteX2-17" fmla="*/ 741448 w 741448"/>
                  <a:gd name="connsiteY2-18" fmla="*/ 327941 h 1363056"/>
                  <a:gd name="connsiteX0-19" fmla="*/ 741448 w 742505"/>
                  <a:gd name="connsiteY0-20" fmla="*/ 327941 h 1363056"/>
                  <a:gd name="connsiteX1-21" fmla="*/ 741448 w 742505"/>
                  <a:gd name="connsiteY1-22" fmla="*/ 1363056 h 1363056"/>
                  <a:gd name="connsiteX2-23" fmla="*/ 741448 w 742505"/>
                  <a:gd name="connsiteY2-24" fmla="*/ 327941 h 1363056"/>
                  <a:gd name="connsiteX0-25" fmla="*/ 741448 w 743811"/>
                  <a:gd name="connsiteY0-26" fmla="*/ 327941 h 1363056"/>
                  <a:gd name="connsiteX1-27" fmla="*/ 741448 w 743811"/>
                  <a:gd name="connsiteY1-28" fmla="*/ 1363056 h 1363056"/>
                  <a:gd name="connsiteX2-29" fmla="*/ 741448 w 743811"/>
                  <a:gd name="connsiteY2-30" fmla="*/ 327941 h 1363056"/>
                  <a:gd name="connsiteX0-31" fmla="*/ 741448 w 743178"/>
                  <a:gd name="connsiteY0-32" fmla="*/ 327941 h 1363056"/>
                  <a:gd name="connsiteX1-33" fmla="*/ 741448 w 743178"/>
                  <a:gd name="connsiteY1-34" fmla="*/ 1363056 h 1363056"/>
                  <a:gd name="connsiteX2-35" fmla="*/ 741448 w 743178"/>
                  <a:gd name="connsiteY2-36" fmla="*/ 327941 h 1363056"/>
                  <a:gd name="connsiteX0-37" fmla="*/ 741448 w 742121"/>
                  <a:gd name="connsiteY0-38" fmla="*/ 327941 h 1363056"/>
                  <a:gd name="connsiteX1-39" fmla="*/ 741448 w 742121"/>
                  <a:gd name="connsiteY1-40" fmla="*/ 1363056 h 1363056"/>
                  <a:gd name="connsiteX2-41" fmla="*/ 741448 w 742121"/>
                  <a:gd name="connsiteY2-42" fmla="*/ 327941 h 1363056"/>
                </a:gdLst>
                <a:ahLst/>
                <a:cxnLst>
                  <a:cxn ang="0">
                    <a:pos x="connsiteX0-1" y="connsiteY0-2"/>
                  </a:cxn>
                  <a:cxn ang="0">
                    <a:pos x="connsiteX1-3" y="connsiteY1-4"/>
                  </a:cxn>
                  <a:cxn ang="0">
                    <a:pos x="connsiteX2-5" y="connsiteY2-6"/>
                  </a:cxn>
                </a:cxnLst>
                <a:rect l="l" t="t" r="r" b="b"/>
                <a:pathLst>
                  <a:path w="742121" h="1363056">
                    <a:moveTo>
                      <a:pt x="741448" y="327941"/>
                    </a:moveTo>
                    <a:cubicBezTo>
                      <a:pt x="743059" y="1088786"/>
                      <a:pt x="741249" y="617292"/>
                      <a:pt x="741448" y="1363056"/>
                    </a:cubicBezTo>
                    <a:cubicBezTo>
                      <a:pt x="-761386" y="327941"/>
                      <a:pt x="434747" y="-477148"/>
                      <a:pt x="741448" y="327941"/>
                    </a:cubicBezTo>
                    <a:close/>
                  </a:path>
                </a:pathLst>
              </a:custGeom>
              <a:solidFill>
                <a:srgbClr val="3F7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39" name="心形 8"/>
            <p:cNvSpPr/>
            <p:nvPr/>
          </p:nvSpPr>
          <p:spPr>
            <a:xfrm>
              <a:off x="4965823" y="1937778"/>
              <a:ext cx="746824" cy="1363056"/>
            </a:xfrm>
            <a:custGeom>
              <a:avLst/>
              <a:gdLst>
                <a:gd name="connsiteX0" fmla="*/ 736082 w 1472164"/>
                <a:gd name="connsiteY0" fmla="*/ 345038 h 1380153"/>
                <a:gd name="connsiteX1" fmla="*/ 736082 w 1472164"/>
                <a:gd name="connsiteY1" fmla="*/ 1380153 h 1380153"/>
                <a:gd name="connsiteX2" fmla="*/ 736082 w 1472164"/>
                <a:gd name="connsiteY2" fmla="*/ 345038 h 1380153"/>
                <a:gd name="connsiteX0-1" fmla="*/ 741448 w 1403231"/>
                <a:gd name="connsiteY0-2" fmla="*/ 327941 h 1363056"/>
                <a:gd name="connsiteX1-3" fmla="*/ 741448 w 1403231"/>
                <a:gd name="connsiteY1-4" fmla="*/ 1363056 h 1363056"/>
                <a:gd name="connsiteX2-5" fmla="*/ 741448 w 1403231"/>
                <a:gd name="connsiteY2-6" fmla="*/ 327941 h 1363056"/>
                <a:gd name="connsiteX0-7" fmla="*/ 741448 w 742788"/>
                <a:gd name="connsiteY0-8" fmla="*/ 327941 h 1363056"/>
                <a:gd name="connsiteX1-9" fmla="*/ 741448 w 742788"/>
                <a:gd name="connsiteY1-10" fmla="*/ 1363056 h 1363056"/>
                <a:gd name="connsiteX2-11" fmla="*/ 741448 w 742788"/>
                <a:gd name="connsiteY2-12" fmla="*/ 327941 h 1363056"/>
                <a:gd name="connsiteX0-13" fmla="*/ 741448 w 746824"/>
                <a:gd name="connsiteY0-14" fmla="*/ 327941 h 1363056"/>
                <a:gd name="connsiteX1-15" fmla="*/ 741448 w 746824"/>
                <a:gd name="connsiteY1-16" fmla="*/ 1363056 h 1363056"/>
                <a:gd name="connsiteX2-17" fmla="*/ 741448 w 746824"/>
                <a:gd name="connsiteY2-18" fmla="*/ 327941 h 1363056"/>
              </a:gdLst>
              <a:ahLst/>
              <a:cxnLst>
                <a:cxn ang="0">
                  <a:pos x="connsiteX0-1" y="connsiteY0-2"/>
                </a:cxn>
                <a:cxn ang="0">
                  <a:pos x="connsiteX1-3" y="connsiteY1-4"/>
                </a:cxn>
                <a:cxn ang="0">
                  <a:pos x="connsiteX2-5" y="connsiteY2-6"/>
                </a:cxn>
              </a:cxnLst>
              <a:rect l="l" t="t" r="r" b="b"/>
              <a:pathLst>
                <a:path w="746824" h="1363056">
                  <a:moveTo>
                    <a:pt x="741448" y="327941"/>
                  </a:moveTo>
                  <a:cubicBezTo>
                    <a:pt x="747066" y="1050569"/>
                    <a:pt x="750018" y="562116"/>
                    <a:pt x="741448" y="1363056"/>
                  </a:cubicBezTo>
                  <a:cubicBezTo>
                    <a:pt x="-761386" y="327941"/>
                    <a:pt x="434747" y="-477148"/>
                    <a:pt x="741448" y="327941"/>
                  </a:cubicBezTo>
                  <a:close/>
                </a:path>
              </a:pathLst>
            </a:custGeom>
            <a:solidFill>
              <a:srgbClr val="9FB94F"/>
            </a:solidFill>
            <a:ln>
              <a:noFill/>
            </a:ln>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3" name="直接连接符 22"/>
            <p:cNvCxnSpPr/>
            <p:nvPr/>
          </p:nvCxnSpPr>
          <p:spPr>
            <a:xfrm flipH="1" flipV="1">
              <a:off x="5072781" y="4238792"/>
              <a:ext cx="3263072" cy="7174"/>
            </a:xfrm>
            <a:prstGeom prst="line">
              <a:avLst/>
            </a:prstGeom>
            <a:ln w="12700">
              <a:solidFill>
                <a:schemeClr val="bg1">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9" name="心形 17"/>
            <p:cNvSpPr/>
            <p:nvPr/>
          </p:nvSpPr>
          <p:spPr>
            <a:xfrm flipH="1">
              <a:off x="3485913" y="1935063"/>
              <a:ext cx="741787" cy="1363056"/>
            </a:xfrm>
            <a:custGeom>
              <a:avLst/>
              <a:gdLst>
                <a:gd name="connsiteX0" fmla="*/ 736082 w 1472164"/>
                <a:gd name="connsiteY0" fmla="*/ 345038 h 1380153"/>
                <a:gd name="connsiteX1" fmla="*/ 736082 w 1472164"/>
                <a:gd name="connsiteY1" fmla="*/ 1380153 h 1380153"/>
                <a:gd name="connsiteX2" fmla="*/ 736082 w 1472164"/>
                <a:gd name="connsiteY2" fmla="*/ 345038 h 1380153"/>
                <a:gd name="connsiteX0-1" fmla="*/ 741448 w 1410624"/>
                <a:gd name="connsiteY0-2" fmla="*/ 327941 h 1363056"/>
                <a:gd name="connsiteX1-3" fmla="*/ 741448 w 1410624"/>
                <a:gd name="connsiteY1-4" fmla="*/ 1363056 h 1363056"/>
                <a:gd name="connsiteX2-5" fmla="*/ 741448 w 1410624"/>
                <a:gd name="connsiteY2-6" fmla="*/ 327941 h 1363056"/>
                <a:gd name="connsiteX0-7" fmla="*/ 741448 w 743461"/>
                <a:gd name="connsiteY0-8" fmla="*/ 327941 h 1363056"/>
                <a:gd name="connsiteX1-9" fmla="*/ 741448 w 743461"/>
                <a:gd name="connsiteY1-10" fmla="*/ 1363056 h 1363056"/>
                <a:gd name="connsiteX2-11" fmla="*/ 741448 w 743461"/>
                <a:gd name="connsiteY2-12" fmla="*/ 327941 h 1363056"/>
                <a:gd name="connsiteX0-13" fmla="*/ 741448 w 741588"/>
                <a:gd name="connsiteY0-14" fmla="*/ 327941 h 1363056"/>
                <a:gd name="connsiteX1-15" fmla="*/ 741448 w 741588"/>
                <a:gd name="connsiteY1-16" fmla="*/ 1363056 h 1363056"/>
                <a:gd name="connsiteX2-17" fmla="*/ 741448 w 741588"/>
                <a:gd name="connsiteY2-18" fmla="*/ 327941 h 1363056"/>
                <a:gd name="connsiteX0-19" fmla="*/ 741448 w 741787"/>
                <a:gd name="connsiteY0-20" fmla="*/ 327941 h 1363056"/>
                <a:gd name="connsiteX1-21" fmla="*/ 741448 w 741787"/>
                <a:gd name="connsiteY1-22" fmla="*/ 1363056 h 1363056"/>
                <a:gd name="connsiteX2-23" fmla="*/ 741448 w 741787"/>
                <a:gd name="connsiteY2-24" fmla="*/ 327941 h 1363056"/>
              </a:gdLst>
              <a:ahLst/>
              <a:cxnLst>
                <a:cxn ang="0">
                  <a:pos x="connsiteX0-1" y="connsiteY0-2"/>
                </a:cxn>
                <a:cxn ang="0">
                  <a:pos x="connsiteX1-3" y="connsiteY1-4"/>
                </a:cxn>
                <a:cxn ang="0">
                  <a:pos x="connsiteX2-5" y="connsiteY2-6"/>
                </a:cxn>
              </a:cxnLst>
              <a:rect l="l" t="t" r="r" b="b"/>
              <a:pathLst>
                <a:path w="741787" h="1363056">
                  <a:moveTo>
                    <a:pt x="741448" y="327941"/>
                  </a:moveTo>
                  <a:cubicBezTo>
                    <a:pt x="742304" y="899098"/>
                    <a:pt x="741249" y="512051"/>
                    <a:pt x="741448" y="1363056"/>
                  </a:cubicBezTo>
                  <a:cubicBezTo>
                    <a:pt x="-761386" y="327941"/>
                    <a:pt x="434747" y="-477148"/>
                    <a:pt x="741448" y="327941"/>
                  </a:cubicBezTo>
                  <a:close/>
                </a:path>
              </a:pathLst>
            </a:custGeom>
            <a:solidFill>
              <a:srgbClr val="3F704F"/>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4926990" y="3488302"/>
            <a:ext cx="1053505" cy="1938992"/>
          </a:xfrm>
          <a:prstGeom prst="rect">
            <a:avLst/>
          </a:prstGeom>
          <a:noFill/>
        </p:spPr>
        <p:txBody>
          <a:bodyPr wrap="square" rtlCol="0">
            <a:spAutoFit/>
          </a:bodyPr>
          <a:lstStyle/>
          <a:p>
            <a:pPr algn="ctr" eaLnBrk="1" hangingPunct="1"/>
            <a:r>
              <a:rPr lang="zh-CN" altLang="en-US" sz="2400" b="1" dirty="0">
                <a:solidFill>
                  <a:srgbClr val="FFFFFF"/>
                </a:solidFill>
                <a:sym typeface="Arial" panose="020B0604020202020204" pitchFamily="34" charset="0"/>
              </a:rPr>
              <a:t>黑白名单配置和过滤</a:t>
            </a:r>
            <a:endParaRPr lang="zh-CN" altLang="en-US" sz="2400" dirty="0"/>
          </a:p>
        </p:txBody>
      </p:sp>
      <p:sp>
        <p:nvSpPr>
          <p:cNvPr id="43" name="文本框 42"/>
          <p:cNvSpPr txBox="1"/>
          <p:nvPr/>
        </p:nvSpPr>
        <p:spPr>
          <a:xfrm>
            <a:off x="3789990" y="5427294"/>
            <a:ext cx="1629634" cy="458601"/>
          </a:xfrm>
          <a:prstGeom prst="rect">
            <a:avLst/>
          </a:prstGeom>
          <a:noFill/>
        </p:spPr>
        <p:txBody>
          <a:bodyPr wrap="square" rtlCol="0">
            <a:spAutoFit/>
          </a:bodyPr>
          <a:lstStyle/>
          <a:p>
            <a:r>
              <a:rPr lang="en-US" altLang="zh-CN" sz="2400" b="1" dirty="0">
                <a:solidFill>
                  <a:srgbClr val="FFFFFF"/>
                </a:solidFill>
                <a:sym typeface="Arial" panose="020B0604020202020204" pitchFamily="34" charset="0"/>
              </a:rPr>
              <a:t>APP</a:t>
            </a:r>
            <a:r>
              <a:rPr lang="zh-CN" altLang="en-US" sz="2400" b="1" dirty="0">
                <a:solidFill>
                  <a:srgbClr val="FFFFFF"/>
                </a:solidFill>
                <a:sym typeface="Arial" panose="020B0604020202020204" pitchFamily="34" charset="0"/>
              </a:rPr>
              <a:t>采集</a:t>
            </a:r>
            <a:endParaRPr lang="zh-CN" altLang="en-US" sz="2400" dirty="0"/>
          </a:p>
        </p:txBody>
      </p:sp>
      <p:sp>
        <p:nvSpPr>
          <p:cNvPr id="45" name="文本框 44"/>
          <p:cNvSpPr txBox="1"/>
          <p:nvPr/>
        </p:nvSpPr>
        <p:spPr>
          <a:xfrm>
            <a:off x="6421893" y="3796987"/>
            <a:ext cx="926401" cy="830997"/>
          </a:xfrm>
          <a:prstGeom prst="rect">
            <a:avLst/>
          </a:prstGeom>
          <a:noFill/>
        </p:spPr>
        <p:txBody>
          <a:bodyPr wrap="square" rtlCol="0">
            <a:spAutoFit/>
          </a:bodyPr>
          <a:lstStyle/>
          <a:p>
            <a:r>
              <a:rPr lang="en-US" altLang="zh-CN" sz="2400" b="1" dirty="0">
                <a:solidFill>
                  <a:srgbClr val="FFFFFF"/>
                </a:solidFill>
                <a:sym typeface="Arial" panose="020B0604020202020204" pitchFamily="34" charset="0"/>
              </a:rPr>
              <a:t>APP</a:t>
            </a:r>
            <a:r>
              <a:rPr lang="zh-CN" altLang="en-US" sz="2400" b="1" dirty="0">
                <a:solidFill>
                  <a:srgbClr val="FFFFFF"/>
                </a:solidFill>
                <a:sym typeface="Arial" panose="020B0604020202020204" pitchFamily="34" charset="0"/>
              </a:rPr>
              <a:t>分析</a:t>
            </a:r>
            <a:endParaRPr lang="zh-CN" altLang="en-US" sz="2400" dirty="0"/>
          </a:p>
        </p:txBody>
      </p:sp>
      <p:sp>
        <p:nvSpPr>
          <p:cNvPr id="46" name="文本框 45"/>
          <p:cNvSpPr txBox="1"/>
          <p:nvPr/>
        </p:nvSpPr>
        <p:spPr>
          <a:xfrm>
            <a:off x="7388321" y="5017288"/>
            <a:ext cx="1118870" cy="830997"/>
          </a:xfrm>
          <a:prstGeom prst="rect">
            <a:avLst/>
          </a:prstGeom>
          <a:noFill/>
        </p:spPr>
        <p:txBody>
          <a:bodyPr wrap="square" rtlCol="0">
            <a:spAutoFit/>
          </a:bodyPr>
          <a:lstStyle/>
          <a:p>
            <a:r>
              <a:rPr lang="zh-CN" altLang="en-US" sz="2400" b="1" dirty="0">
                <a:solidFill>
                  <a:srgbClr val="FFFFFF"/>
                </a:solidFill>
                <a:sym typeface="Arial" panose="020B0604020202020204" pitchFamily="34" charset="0"/>
              </a:rPr>
              <a:t>模型研判</a:t>
            </a:r>
            <a:endParaRPr lang="zh-CN" altLang="en-US" sz="2400" dirty="0"/>
          </a:p>
        </p:txBody>
      </p:sp>
      <p:sp>
        <p:nvSpPr>
          <p:cNvPr id="52" name="文本框 51"/>
          <p:cNvSpPr txBox="1"/>
          <p:nvPr/>
        </p:nvSpPr>
        <p:spPr>
          <a:xfrm>
            <a:off x="2367400" y="2402898"/>
            <a:ext cx="2470785" cy="408305"/>
          </a:xfrm>
          <a:prstGeom prst="rect">
            <a:avLst/>
          </a:prstGeom>
          <a:noFill/>
        </p:spPr>
        <p:txBody>
          <a:bodyPr wrap="square" rtlCol="0" anchor="t">
            <a:noAutofit/>
          </a:bodyPr>
          <a:lstStyle/>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如果在白名单中，系统会给出提示并不再进行后续分析和研判。</a:t>
            </a:r>
            <a:endParaRPr lang="en-US" altLang="zh-CN" sz="1600" dirty="0">
              <a:solidFill>
                <a:schemeClr val="bg1"/>
              </a:solidFill>
              <a:latin typeface="Calibri" panose="020F0502020204030204" pitchFamily="34" charset="0"/>
              <a:sym typeface="Calibri" panose="020F0502020204030204" pitchFamily="34" charset="0"/>
            </a:endParaRPr>
          </a:p>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否则在提示下载成功后，继续</a:t>
            </a:r>
            <a:r>
              <a:rPr lang="zh-CN" altLang="en-US" sz="1600" dirty="0">
                <a:solidFill>
                  <a:schemeClr val="bg1"/>
                </a:solidFill>
                <a:latin typeface="Calibri" panose="020F0502020204030204" pitchFamily="34" charset="0"/>
                <a:sym typeface="Calibri" panose="020F0502020204030204" pitchFamily="34" charset="0"/>
              </a:rPr>
              <a:t>进行分析和研判。</a:t>
            </a:r>
            <a:endParaRPr lang="en-US" altLang="zh-CN" sz="1600" dirty="0">
              <a:solidFill>
                <a:schemeClr val="bg1"/>
              </a:solidFill>
              <a:latin typeface="Calibri" panose="020F0502020204030204" pitchFamily="34" charset="0"/>
              <a:sym typeface="Calibri" panose="020F0502020204030204" pitchFamily="34" charset="0"/>
            </a:endParaRPr>
          </a:p>
        </p:txBody>
      </p:sp>
      <p:sp>
        <p:nvSpPr>
          <p:cNvPr id="53" name="文本框 52"/>
          <p:cNvSpPr txBox="1"/>
          <p:nvPr/>
        </p:nvSpPr>
        <p:spPr>
          <a:xfrm>
            <a:off x="950608" y="4592159"/>
            <a:ext cx="2044065" cy="506095"/>
          </a:xfrm>
          <a:prstGeom prst="rect">
            <a:avLst/>
          </a:prstGeom>
          <a:noFill/>
        </p:spPr>
        <p:txBody>
          <a:bodyPr wrap="square" rtlCol="0" anchor="t">
            <a:noAutofit/>
          </a:bodyPr>
          <a:lstStyle/>
          <a:p>
            <a:pPr marL="285750" indent="-285750" algn="l" eaLnBrk="1" hangingPunct="1">
              <a:lnSpc>
                <a:spcPts val="1700"/>
              </a:lnSpc>
              <a:buClrTx/>
              <a:buSzTx/>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可以基于</a:t>
            </a:r>
            <a:r>
              <a:rPr lang="en-US" altLang="zh-CN" sz="1600" dirty="0">
                <a:solidFill>
                  <a:schemeClr val="bg1"/>
                </a:solidFill>
                <a:latin typeface="Calibri" panose="020F0502020204030204" pitchFamily="34" charset="0"/>
                <a:sym typeface="Calibri" panose="020F0502020204030204" pitchFamily="34" charset="0"/>
              </a:rPr>
              <a:t>APK</a:t>
            </a:r>
            <a:r>
              <a:rPr lang="zh-CN" altLang="en-US" sz="1600" dirty="0">
                <a:solidFill>
                  <a:schemeClr val="bg1"/>
                </a:solidFill>
                <a:latin typeface="Calibri" panose="020F0502020204030204" pitchFamily="34" charset="0"/>
                <a:sym typeface="Calibri" panose="020F0502020204030204" pitchFamily="34" charset="0"/>
              </a:rPr>
              <a:t>下载链接、基于</a:t>
            </a:r>
            <a:r>
              <a:rPr lang="en-US" altLang="zh-CN" sz="1600" dirty="0">
                <a:solidFill>
                  <a:schemeClr val="bg1"/>
                </a:solidFill>
                <a:latin typeface="Calibri" panose="020F0502020204030204" pitchFamily="34" charset="0"/>
                <a:sym typeface="Calibri" panose="020F0502020204030204" pitchFamily="34" charset="0"/>
              </a:rPr>
              <a:t>APK</a:t>
            </a:r>
            <a:r>
              <a:rPr lang="zh-CN" altLang="en-US" sz="1600" dirty="0">
                <a:solidFill>
                  <a:schemeClr val="bg1"/>
                </a:solidFill>
                <a:latin typeface="Calibri" panose="020F0502020204030204" pitchFamily="34" charset="0"/>
                <a:sym typeface="Calibri" panose="020F0502020204030204" pitchFamily="34" charset="0"/>
              </a:rPr>
              <a:t>下载二维码和用户上传本地</a:t>
            </a:r>
            <a:r>
              <a:rPr lang="en-US" altLang="zh-CN" sz="1600" dirty="0">
                <a:solidFill>
                  <a:schemeClr val="bg1"/>
                </a:solidFill>
                <a:latin typeface="Calibri" panose="020F0502020204030204" pitchFamily="34" charset="0"/>
                <a:sym typeface="Calibri" panose="020F0502020204030204" pitchFamily="34" charset="0"/>
              </a:rPr>
              <a:t>APK</a:t>
            </a:r>
            <a:r>
              <a:rPr lang="zh-CN" altLang="en-US" sz="1600" dirty="0">
                <a:solidFill>
                  <a:schemeClr val="bg1"/>
                </a:solidFill>
                <a:latin typeface="Calibri" panose="020F0502020204030204" pitchFamily="34" charset="0"/>
                <a:sym typeface="Calibri" panose="020F0502020204030204" pitchFamily="34" charset="0"/>
              </a:rPr>
              <a:t>安装包三种方式采集</a:t>
            </a:r>
            <a:r>
              <a:rPr lang="en-US" altLang="zh-CN" sz="1600" dirty="0">
                <a:solidFill>
                  <a:schemeClr val="bg1"/>
                </a:solidFill>
                <a:latin typeface="Calibri" panose="020F0502020204030204" pitchFamily="34" charset="0"/>
                <a:sym typeface="Calibri" panose="020F0502020204030204" pitchFamily="34" charset="0"/>
              </a:rPr>
              <a:t>APK</a:t>
            </a:r>
            <a:r>
              <a:rPr lang="zh-CN" altLang="en-US" sz="1600" dirty="0">
                <a:solidFill>
                  <a:schemeClr val="bg1"/>
                </a:solidFill>
                <a:latin typeface="Calibri" panose="020F0502020204030204" pitchFamily="34" charset="0"/>
                <a:sym typeface="Calibri" panose="020F0502020204030204" pitchFamily="34" charset="0"/>
              </a:rPr>
              <a:t>。</a:t>
            </a:r>
            <a:endParaRPr lang="en-US" altLang="zh-CN" sz="1600" dirty="0">
              <a:solidFill>
                <a:schemeClr val="bg1"/>
              </a:solidFill>
              <a:latin typeface="Calibri" panose="020F0502020204030204" pitchFamily="34" charset="0"/>
              <a:sym typeface="Calibri" panose="020F0502020204030204" pitchFamily="34" charset="0"/>
            </a:endParaRPr>
          </a:p>
        </p:txBody>
      </p:sp>
      <p:sp>
        <p:nvSpPr>
          <p:cNvPr id="55" name="文本框 54"/>
          <p:cNvSpPr txBox="1"/>
          <p:nvPr/>
        </p:nvSpPr>
        <p:spPr>
          <a:xfrm>
            <a:off x="9307972" y="4619932"/>
            <a:ext cx="2653826" cy="1618392"/>
          </a:xfrm>
          <a:prstGeom prst="rect">
            <a:avLst/>
          </a:prstGeom>
          <a:noFill/>
        </p:spPr>
        <p:txBody>
          <a:bodyPr wrap="square" rtlCol="0" anchor="t">
            <a:spAutoFit/>
          </a:bodyPr>
          <a:lstStyle/>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将经过静动态分析所构建的特征向量输入到研判模型中，得到最终的模型研判结果并展示给用户。用户可通过</a:t>
            </a:r>
            <a:r>
              <a:rPr lang="en-US" altLang="zh-CN" sz="1600" dirty="0">
                <a:solidFill>
                  <a:schemeClr val="bg1"/>
                </a:solidFill>
                <a:latin typeface="Calibri" panose="020F0502020204030204" pitchFamily="34" charset="0"/>
                <a:sym typeface="Calibri" panose="020F0502020204030204" pitchFamily="34" charset="0"/>
              </a:rPr>
              <a:t>PDF</a:t>
            </a:r>
            <a:r>
              <a:rPr lang="zh-CN" altLang="en-US" sz="1600" dirty="0">
                <a:solidFill>
                  <a:schemeClr val="bg1"/>
                </a:solidFill>
                <a:latin typeface="Calibri" panose="020F0502020204030204" pitchFamily="34" charset="0"/>
                <a:sym typeface="Calibri" panose="020F0502020204030204" pitchFamily="34" charset="0"/>
              </a:rPr>
              <a:t>导出分析研判的信息和过程。</a:t>
            </a:r>
            <a:endParaRPr lang="en-US" altLang="zh-CN" sz="1600" dirty="0">
              <a:solidFill>
                <a:schemeClr val="bg1"/>
              </a:solidFill>
              <a:latin typeface="Calibri" panose="020F0502020204030204" pitchFamily="34" charset="0"/>
              <a:sym typeface="Calibri" panose="020F0502020204030204" pitchFamily="34" charset="0"/>
            </a:endParaRPr>
          </a:p>
        </p:txBody>
      </p:sp>
      <p:sp>
        <p:nvSpPr>
          <p:cNvPr id="9" name="文本框 8"/>
          <p:cNvSpPr txBox="1"/>
          <p:nvPr/>
        </p:nvSpPr>
        <p:spPr>
          <a:xfrm>
            <a:off x="7875585" y="1742578"/>
            <a:ext cx="3113266" cy="2054409"/>
          </a:xfrm>
          <a:prstGeom prst="rect">
            <a:avLst/>
          </a:prstGeom>
          <a:noFill/>
        </p:spPr>
        <p:txBody>
          <a:bodyPr wrap="square" rtlCol="0" anchor="t">
            <a:spAutoFit/>
          </a:bodyPr>
          <a:lstStyle/>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对采集到的</a:t>
            </a:r>
            <a:r>
              <a:rPr lang="en-US" altLang="zh-CN" sz="1600" dirty="0">
                <a:solidFill>
                  <a:schemeClr val="bg1"/>
                </a:solidFill>
                <a:latin typeface="Calibri" panose="020F0502020204030204" pitchFamily="34" charset="0"/>
                <a:sym typeface="Calibri" panose="020F0502020204030204" pitchFamily="34" charset="0"/>
              </a:rPr>
              <a:t>APK</a:t>
            </a:r>
            <a:r>
              <a:rPr lang="zh-CN" altLang="en-US" sz="1600" dirty="0">
                <a:solidFill>
                  <a:schemeClr val="bg1"/>
                </a:solidFill>
                <a:latin typeface="Calibri" panose="020F0502020204030204" pitchFamily="34" charset="0"/>
                <a:sym typeface="Calibri" panose="020F0502020204030204" pitchFamily="34" charset="0"/>
              </a:rPr>
              <a:t>进行静态分析和动态分析， 向用户实时推送分析进度。</a:t>
            </a:r>
            <a:endParaRPr lang="en-US" altLang="zh-CN" sz="1600" dirty="0">
              <a:solidFill>
                <a:schemeClr val="bg1"/>
              </a:solidFill>
              <a:latin typeface="Calibri" panose="020F0502020204030204" pitchFamily="34" charset="0"/>
              <a:sym typeface="Calibri" panose="020F0502020204030204" pitchFamily="34" charset="0"/>
            </a:endParaRPr>
          </a:p>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静态分析中，系统将全面解析</a:t>
            </a:r>
            <a:r>
              <a:rPr lang="en-US" altLang="zh-CN" sz="1600" dirty="0">
                <a:solidFill>
                  <a:schemeClr val="bg1"/>
                </a:solidFill>
                <a:latin typeface="Calibri" panose="020F0502020204030204" pitchFamily="34" charset="0"/>
                <a:sym typeface="Calibri" panose="020F0502020204030204" pitchFamily="34" charset="0"/>
              </a:rPr>
              <a:t>APP</a:t>
            </a:r>
            <a:r>
              <a:rPr lang="zh-CN" altLang="en-US" sz="1600" dirty="0">
                <a:solidFill>
                  <a:schemeClr val="bg1"/>
                </a:solidFill>
                <a:latin typeface="Calibri" panose="020F0502020204030204" pitchFamily="34" charset="0"/>
                <a:sym typeface="Calibri" panose="020F0502020204030204" pitchFamily="34" charset="0"/>
              </a:rPr>
              <a:t>安装包，获取多维度信息来构建研判模型的特征向量。</a:t>
            </a:r>
            <a:endParaRPr lang="en-US" altLang="zh-CN" sz="1600" dirty="0">
              <a:solidFill>
                <a:schemeClr val="bg1"/>
              </a:solidFill>
              <a:latin typeface="Calibri" panose="020F0502020204030204" pitchFamily="34" charset="0"/>
              <a:sym typeface="Calibri" panose="020F0502020204030204" pitchFamily="34" charset="0"/>
            </a:endParaRPr>
          </a:p>
          <a:p>
            <a:pPr marL="285750" indent="-285750" eaLnBrk="1" hangingPunct="1">
              <a:lnSpc>
                <a:spcPts val="1700"/>
              </a:lnSpc>
              <a:buFont typeface="Arial" panose="020B0604020202020204" pitchFamily="34" charset="0"/>
              <a:buChar char="•"/>
            </a:pPr>
            <a:r>
              <a:rPr lang="zh-CN" altLang="en-US" sz="1600" dirty="0">
                <a:solidFill>
                  <a:schemeClr val="bg1"/>
                </a:solidFill>
                <a:latin typeface="Calibri" panose="020F0502020204030204" pitchFamily="34" charset="0"/>
                <a:sym typeface="Calibri" panose="020F0502020204030204" pitchFamily="34" charset="0"/>
              </a:rPr>
              <a:t>动态分析中，系统将在模拟器中自动安装、运行、卸载</a:t>
            </a:r>
            <a:r>
              <a:rPr lang="en-US" altLang="zh-CN" sz="1600" dirty="0">
                <a:solidFill>
                  <a:schemeClr val="bg1"/>
                </a:solidFill>
                <a:latin typeface="Calibri" panose="020F0502020204030204" pitchFamily="34" charset="0"/>
                <a:sym typeface="Calibri" panose="020F0502020204030204" pitchFamily="34" charset="0"/>
              </a:rPr>
              <a:t>APP</a:t>
            </a:r>
            <a:r>
              <a:rPr lang="zh-CN" altLang="en-US" sz="1600" dirty="0">
                <a:solidFill>
                  <a:schemeClr val="bg1"/>
                </a:solidFill>
                <a:latin typeface="Calibri" panose="020F0502020204030204" pitchFamily="34" charset="0"/>
                <a:sym typeface="Calibri" panose="020F0502020204030204" pitchFamily="34" charset="0"/>
              </a:rPr>
              <a:t>，提取动态运行时的通联地址。</a:t>
            </a:r>
            <a:endParaRPr lang="en-US" altLang="zh-CN" sz="1600" dirty="0">
              <a:solidFill>
                <a:schemeClr val="bg1"/>
              </a:solidFill>
              <a:latin typeface="Calibri" panose="020F0502020204030204" pitchFamily="34" charset="0"/>
              <a:sym typeface="Calibri" panose="020F0502020204030204" pitchFamily="34"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Effect filter="dissolve">
                                      <p:cBhvr>
                                        <p:cTn id="7" dur="500"/>
                                        <p:tgtEl>
                                          <p:spTgt spid="11268"/>
                                        </p:tgtEl>
                                      </p:cBhvr>
                                    </p:animEffect>
                                  </p:childTnLst>
                                </p:cTn>
                              </p:par>
                              <p:par>
                                <p:cTn id="8" presetID="9" presetClass="entr" presetSubtype="0" fill="hold" nodeType="withEffect">
                                  <p:stCondLst>
                                    <p:cond delay="0"/>
                                  </p:stCondLst>
                                  <p:childTnLst>
                                    <p:set>
                                      <p:cBhvr>
                                        <p:cTn id="9" dur="1" fill="hold">
                                          <p:stCondLst>
                                            <p:cond delay="0"/>
                                          </p:stCondLst>
                                        </p:cTn>
                                        <p:tgtEl>
                                          <p:spTgt spid="11274"/>
                                        </p:tgtEl>
                                        <p:attrNameLst>
                                          <p:attrName>style.visibility</p:attrName>
                                        </p:attrNameLst>
                                      </p:cBhvr>
                                      <p:to>
                                        <p:strVal val="visible"/>
                                      </p:to>
                                    </p:set>
                                    <p:animEffect filter="dissolve">
                                      <p:cBhvr>
                                        <p:cTn id="10" dur="500"/>
                                        <p:tgtEl>
                                          <p:spTgt spid="11274"/>
                                        </p:tgtEl>
                                      </p:cBhvr>
                                    </p:animEffec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9245"/>
                                        </p:tgtEl>
                                        <p:attrNameLst>
                                          <p:attrName>style.visibility</p:attrName>
                                        </p:attrNameLst>
                                      </p:cBhvr>
                                      <p:to>
                                        <p:strVal val="visible"/>
                                      </p:to>
                                    </p:set>
                                    <p:animEffect filter="dissolve">
                                      <p:cBhvr>
                                        <p:cTn id="14" dur="500"/>
                                        <p:tgtEl>
                                          <p:spTgt spid="9245"/>
                                        </p:tgtEl>
                                      </p:cBhvr>
                                    </p:animEffect>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1000"/>
                                        <p:tgtEl>
                                          <p:spTgt spid="43"/>
                                        </p:tgtEl>
                                      </p:cBhvr>
                                    </p:animEffect>
                                    <p:anim calcmode="lin" valueType="num">
                                      <p:cBhvr>
                                        <p:cTn id="32" dur="1000" fill="hold"/>
                                        <p:tgtEl>
                                          <p:spTgt spid="43"/>
                                        </p:tgtEl>
                                        <p:attrNameLst>
                                          <p:attrName>ppt_x</p:attrName>
                                        </p:attrNameLst>
                                      </p:cBhvr>
                                      <p:tavLst>
                                        <p:tav tm="0">
                                          <p:val>
                                            <p:strVal val="#ppt_x"/>
                                          </p:val>
                                        </p:tav>
                                        <p:tav tm="100000">
                                          <p:val>
                                            <p:strVal val="#ppt_x"/>
                                          </p:val>
                                        </p:tav>
                                      </p:tavLst>
                                    </p:anim>
                                    <p:anim calcmode="lin" valueType="num">
                                      <p:cBhvr>
                                        <p:cTn id="33" dur="1000" fill="hold"/>
                                        <p:tgtEl>
                                          <p:spTgt spid="43"/>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fade">
                                      <p:cBhvr>
                                        <p:cTn id="36" dur="1000"/>
                                        <p:tgtEl>
                                          <p:spTgt spid="46"/>
                                        </p:tgtEl>
                                      </p:cBhvr>
                                    </p:animEffect>
                                    <p:anim calcmode="lin" valueType="num">
                                      <p:cBhvr>
                                        <p:cTn id="37" dur="1000" fill="hold"/>
                                        <p:tgtEl>
                                          <p:spTgt spid="46"/>
                                        </p:tgtEl>
                                        <p:attrNameLst>
                                          <p:attrName>ppt_x</p:attrName>
                                        </p:attrNameLst>
                                      </p:cBhvr>
                                      <p:tavLst>
                                        <p:tav tm="0">
                                          <p:val>
                                            <p:strVal val="#ppt_x"/>
                                          </p:val>
                                        </p:tav>
                                        <p:tav tm="100000">
                                          <p:val>
                                            <p:strVal val="#ppt_x"/>
                                          </p:val>
                                        </p:tav>
                                      </p:tavLst>
                                    </p:anim>
                                    <p:anim calcmode="lin" valueType="num">
                                      <p:cBhvr>
                                        <p:cTn id="38" dur="1000" fill="hold"/>
                                        <p:tgtEl>
                                          <p:spTgt spid="46"/>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fade">
                                      <p:cBhvr>
                                        <p:cTn id="41" dur="1000"/>
                                        <p:tgtEl>
                                          <p:spTgt spid="45"/>
                                        </p:tgtEl>
                                      </p:cBhvr>
                                    </p:animEffect>
                                    <p:anim calcmode="lin" valueType="num">
                                      <p:cBhvr>
                                        <p:cTn id="42" dur="1000" fill="hold"/>
                                        <p:tgtEl>
                                          <p:spTgt spid="45"/>
                                        </p:tgtEl>
                                        <p:attrNameLst>
                                          <p:attrName>ppt_x</p:attrName>
                                        </p:attrNameLst>
                                      </p:cBhvr>
                                      <p:tavLst>
                                        <p:tav tm="0">
                                          <p:val>
                                            <p:strVal val="#ppt_x"/>
                                          </p:val>
                                        </p:tav>
                                        <p:tav tm="100000">
                                          <p:val>
                                            <p:strVal val="#ppt_x"/>
                                          </p:val>
                                        </p:tav>
                                      </p:tavLst>
                                    </p:anim>
                                    <p:anim calcmode="lin" valueType="num">
                                      <p:cBhvr>
                                        <p:cTn id="43"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1" nodeType="click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1000"/>
                                        <p:tgtEl>
                                          <p:spTgt spid="53"/>
                                        </p:tgtEl>
                                      </p:cBhvr>
                                    </p:animEffect>
                                    <p:anim calcmode="lin" valueType="num">
                                      <p:cBhvr>
                                        <p:cTn id="49" dur="1000" fill="hold"/>
                                        <p:tgtEl>
                                          <p:spTgt spid="53"/>
                                        </p:tgtEl>
                                        <p:attrNameLst>
                                          <p:attrName>ppt_x</p:attrName>
                                        </p:attrNameLst>
                                      </p:cBhvr>
                                      <p:tavLst>
                                        <p:tav tm="0">
                                          <p:val>
                                            <p:strVal val="#ppt_x"/>
                                          </p:val>
                                        </p:tav>
                                        <p:tav tm="100000">
                                          <p:val>
                                            <p:strVal val="#ppt_x"/>
                                          </p:val>
                                        </p:tav>
                                      </p:tavLst>
                                    </p:anim>
                                    <p:anim calcmode="lin" valueType="num">
                                      <p:cBhvr>
                                        <p:cTn id="50"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1" nodeType="click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fade">
                                      <p:cBhvr>
                                        <p:cTn id="60" dur="1000"/>
                                        <p:tgtEl>
                                          <p:spTgt spid="9"/>
                                        </p:tgtEl>
                                      </p:cBhvr>
                                    </p:animEffect>
                                    <p:anim calcmode="lin" valueType="num">
                                      <p:cBhvr>
                                        <p:cTn id="61" dur="1000" fill="hold"/>
                                        <p:tgtEl>
                                          <p:spTgt spid="9"/>
                                        </p:tgtEl>
                                        <p:attrNameLst>
                                          <p:attrName>ppt_x</p:attrName>
                                        </p:attrNameLst>
                                      </p:cBhvr>
                                      <p:tavLst>
                                        <p:tav tm="0">
                                          <p:val>
                                            <p:strVal val="#ppt_x"/>
                                          </p:val>
                                        </p:tav>
                                        <p:tav tm="100000">
                                          <p:val>
                                            <p:strVal val="#ppt_x"/>
                                          </p:val>
                                        </p:tav>
                                      </p:tavLst>
                                    </p:anim>
                                    <p:anim calcmode="lin" valueType="num">
                                      <p:cBhvr>
                                        <p:cTn id="62" dur="1000" fill="hold"/>
                                        <p:tgtEl>
                                          <p:spTgt spid="9"/>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1000"/>
                                        <p:tgtEl>
                                          <p:spTgt spid="55"/>
                                        </p:tgtEl>
                                      </p:cBhvr>
                                    </p:animEffect>
                                    <p:anim calcmode="lin" valueType="num">
                                      <p:cBhvr>
                                        <p:cTn id="66" dur="1000" fill="hold"/>
                                        <p:tgtEl>
                                          <p:spTgt spid="55"/>
                                        </p:tgtEl>
                                        <p:attrNameLst>
                                          <p:attrName>ppt_x</p:attrName>
                                        </p:attrNameLst>
                                      </p:cBhvr>
                                      <p:tavLst>
                                        <p:tav tm="0">
                                          <p:val>
                                            <p:strVal val="#ppt_x"/>
                                          </p:val>
                                        </p:tav>
                                        <p:tav tm="100000">
                                          <p:val>
                                            <p:strVal val="#ppt_x"/>
                                          </p:val>
                                        </p:tav>
                                      </p:tavLst>
                                    </p:anim>
                                    <p:anim calcmode="lin" valueType="num">
                                      <p:cBhvr>
                                        <p:cTn id="67"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p:bldP spid="9245" grpId="0" bldLvl="0"/>
      <p:bldP spid="3" grpId="0"/>
      <p:bldP spid="3" grpId="1"/>
      <p:bldP spid="43" grpId="0"/>
      <p:bldP spid="43" grpId="1"/>
      <p:bldP spid="45" grpId="0"/>
      <p:bldP spid="45" grpId="1"/>
      <p:bldP spid="46" grpId="0"/>
      <p:bldP spid="46" grpId="1"/>
      <p:bldP spid="52" grpId="0"/>
      <p:bldP spid="52" grpId="1"/>
      <p:bldP spid="53" grpId="0"/>
      <p:bldP spid="53" grpId="1"/>
      <p:bldP spid="55" grpId="0"/>
      <p:bldP spid="55" grpId="1"/>
      <p:bldP spid="9" grpId="0"/>
      <p:bldP spid="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ttp://pic3.bbzhi.com/xitongbizhi/manglongfenggekuanpingbizhi1/computer_kuan_187087_16.jpg"/>
          <p:cNvPicPr>
            <a:picLocks noChangeAspect="1"/>
          </p:cNvPicPr>
          <p:nvPr/>
        </p:nvPicPr>
        <p:blipFill>
          <a:blip r:embed="rId1"/>
          <a:srcRect t="49391" r="53949"/>
          <a:stretch>
            <a:fillRect/>
          </a:stretch>
        </p:blipFill>
        <p:spPr>
          <a:xfrm>
            <a:off x="0" y="0"/>
            <a:ext cx="12192000" cy="6858000"/>
          </a:xfrm>
          <a:prstGeom prst="rect">
            <a:avLst/>
          </a:prstGeom>
          <a:noFill/>
          <a:ln w="9525">
            <a:noFill/>
          </a:ln>
        </p:spPr>
      </p:pic>
      <p:sp>
        <p:nvSpPr>
          <p:cNvPr id="21507" name="矩形 7"/>
          <p:cNvSpPr/>
          <p:nvPr/>
        </p:nvSpPr>
        <p:spPr>
          <a:xfrm>
            <a:off x="0" y="867410"/>
            <a:ext cx="12192000" cy="5962650"/>
          </a:xfrm>
          <a:prstGeom prst="rect">
            <a:avLst/>
          </a:prstGeom>
          <a:solidFill>
            <a:srgbClr val="FFFFFF">
              <a:alpha val="7059"/>
            </a:srgbClr>
          </a:solidFill>
          <a:ln w="12700">
            <a:noFill/>
          </a:ln>
        </p:spPr>
        <p:txBody>
          <a:bodyPr anchor="ctr" anchorCtr="0"/>
          <a:lstStyle/>
          <a:p>
            <a:pPr eaLnBrk="1" hangingPunct="1"/>
            <a:endParaRPr lang="zh-CN" altLang="zh-CN" dirty="0">
              <a:solidFill>
                <a:srgbClr val="FFFFFF"/>
              </a:solidFill>
              <a:latin typeface="宋体" panose="02010600030101010101" pitchFamily="2" charset="-122"/>
              <a:sym typeface="宋体" panose="02010600030101010101" pitchFamily="2" charset="-122"/>
            </a:endParaRPr>
          </a:p>
        </p:txBody>
      </p:sp>
      <p:sp>
        <p:nvSpPr>
          <p:cNvPr id="11268" name="文本框 4"/>
          <p:cNvSpPr/>
          <p:nvPr/>
        </p:nvSpPr>
        <p:spPr>
          <a:xfrm>
            <a:off x="247650" y="55563"/>
            <a:ext cx="3589444" cy="830997"/>
          </a:xfrm>
          <a:prstGeom prst="rect">
            <a:avLst/>
          </a:prstGeom>
          <a:noFill/>
          <a:ln w="9525">
            <a:noFill/>
          </a:ln>
        </p:spPr>
        <p:txBody>
          <a:bodyPr wrap="none">
            <a:spAutoFit/>
          </a:bodyPr>
          <a:lstStyle/>
          <a:p>
            <a:pPr algn="l" eaLnBrk="1" hangingPunct="1"/>
            <a:r>
              <a:rPr lang="en-US" altLang="zh-CN" sz="4800" b="1" dirty="0">
                <a:solidFill>
                  <a:schemeClr val="bg1"/>
                </a:solidFill>
                <a:latin typeface="Calibri" panose="020F0502020204030204" pitchFamily="34" charset="0"/>
                <a:sym typeface="Calibri" panose="020F0502020204030204" pitchFamily="34" charset="0"/>
              </a:rPr>
              <a:t>2.1 </a:t>
            </a:r>
            <a:r>
              <a:rPr lang="zh-CN" altLang="en-US" sz="4800" b="1" dirty="0">
                <a:solidFill>
                  <a:schemeClr val="bg1"/>
                </a:solidFill>
                <a:latin typeface="Calibri" panose="020F0502020204030204" pitchFamily="34" charset="0"/>
                <a:sym typeface="Calibri" panose="020F0502020204030204" pitchFamily="34" charset="0"/>
              </a:rPr>
              <a:t>技术路线</a:t>
            </a:r>
            <a:endParaRPr lang="zh-CN" altLang="en-US" sz="4800" b="1" dirty="0">
              <a:solidFill>
                <a:schemeClr val="bg1"/>
              </a:solidFill>
              <a:latin typeface="Calibri" panose="020F0502020204030204" pitchFamily="34" charset="0"/>
              <a:sym typeface="Calibri" panose="020F0502020204030204" pitchFamily="34" charset="0"/>
            </a:endParaRPr>
          </a:p>
        </p:txBody>
      </p:sp>
      <p:grpSp>
        <p:nvGrpSpPr>
          <p:cNvPr id="11274" name="Group 10"/>
          <p:cNvGrpSpPr/>
          <p:nvPr/>
        </p:nvGrpSpPr>
        <p:grpSpPr>
          <a:xfrm>
            <a:off x="5780088" y="6584950"/>
            <a:ext cx="638175" cy="246221"/>
            <a:chOff x="0" y="0"/>
            <a:chExt cx="637959" cy="246140"/>
          </a:xfrm>
        </p:grpSpPr>
        <p:sp>
          <p:nvSpPr>
            <p:cNvPr id="21518" name="直接连接符 130"/>
            <p:cNvSpPr/>
            <p:nvPr/>
          </p:nvSpPr>
          <p:spPr>
            <a:xfrm>
              <a:off x="0" y="130805"/>
              <a:ext cx="180000" cy="1"/>
            </a:xfrm>
            <a:prstGeom prst="line">
              <a:avLst/>
            </a:prstGeom>
            <a:ln w="6350" cap="flat" cmpd="sng">
              <a:solidFill>
                <a:schemeClr val="bg1"/>
              </a:solidFill>
              <a:prstDash val="solid"/>
              <a:bevel/>
              <a:headEnd type="arrow" w="sm" len="sm"/>
              <a:tailEnd type="none" w="med" len="med"/>
            </a:ln>
          </p:spPr>
        </p:sp>
        <p:sp>
          <p:nvSpPr>
            <p:cNvPr id="21519" name="直接连接符 131"/>
            <p:cNvSpPr/>
            <p:nvPr/>
          </p:nvSpPr>
          <p:spPr>
            <a:xfrm>
              <a:off x="457959" y="130805"/>
              <a:ext cx="180000" cy="1"/>
            </a:xfrm>
            <a:prstGeom prst="line">
              <a:avLst/>
            </a:prstGeom>
            <a:ln w="6350" cap="flat" cmpd="sng">
              <a:solidFill>
                <a:schemeClr val="bg1"/>
              </a:solidFill>
              <a:prstDash val="solid"/>
              <a:bevel/>
              <a:headEnd type="none" w="med" len="med"/>
              <a:tailEnd type="arrow" w="sm" len="sm"/>
            </a:ln>
          </p:spPr>
        </p:sp>
        <p:sp>
          <p:nvSpPr>
            <p:cNvPr id="21520" name="文本框 132"/>
            <p:cNvSpPr/>
            <p:nvPr/>
          </p:nvSpPr>
          <p:spPr>
            <a:xfrm>
              <a:off x="167607" y="0"/>
              <a:ext cx="316005" cy="246140"/>
            </a:xfrm>
            <a:prstGeom prst="rect">
              <a:avLst/>
            </a:prstGeom>
            <a:noFill/>
            <a:ln w="9525">
              <a:noFill/>
            </a:ln>
          </p:spPr>
          <p:txBody>
            <a:bodyPr wrap="none">
              <a:spAutoFit/>
            </a:bodyPr>
            <a:lstStyle/>
            <a:p>
              <a:pPr eaLnBrk="1" hangingPunct="1"/>
              <a:r>
                <a:rPr lang="en-US" altLang="zh-CN" sz="1000" dirty="0">
                  <a:solidFill>
                    <a:schemeClr val="bg1"/>
                  </a:solidFill>
                  <a:latin typeface="Calibri" panose="020F0502020204030204" pitchFamily="34" charset="0"/>
                  <a:sym typeface="Calibri" panose="020F0502020204030204" pitchFamily="34" charset="0"/>
                </a:rPr>
                <a:t>06</a:t>
              </a:r>
              <a:endParaRPr lang="zh-CN" altLang="en-US" sz="1000" dirty="0">
                <a:solidFill>
                  <a:schemeClr val="bg1"/>
                </a:solidFill>
                <a:latin typeface="Calibri" panose="020F0502020204030204" pitchFamily="34" charset="0"/>
                <a:sym typeface="宋体" panose="02010600030101010101" pitchFamily="2" charset="-122"/>
              </a:endParaRPr>
            </a:p>
          </p:txBody>
        </p:sp>
      </p:grpSp>
      <p:sp>
        <p:nvSpPr>
          <p:cNvPr id="9245" name="文本框 66"/>
          <p:cNvSpPr/>
          <p:nvPr/>
        </p:nvSpPr>
        <p:spPr>
          <a:xfrm>
            <a:off x="247650" y="929005"/>
            <a:ext cx="3171061" cy="523220"/>
          </a:xfrm>
          <a:prstGeom prst="rect">
            <a:avLst/>
          </a:prstGeom>
          <a:noFill/>
          <a:ln w="9525">
            <a:noFill/>
          </a:ln>
        </p:spPr>
        <p:txBody>
          <a:bodyPr wrap="none">
            <a:spAutoFit/>
          </a:bodyPr>
          <a:lstStyle/>
          <a:p>
            <a:pPr algn="l" eaLnBrk="1" hangingPunct="1"/>
            <a:r>
              <a:rPr lang="en-US" altLang="zh-CN" sz="2800" b="1" dirty="0">
                <a:solidFill>
                  <a:srgbClr val="249F86"/>
                </a:solidFill>
                <a:latin typeface="Calibri" panose="020F0502020204030204" pitchFamily="34" charset="0"/>
                <a:sym typeface="Calibri" panose="020F0502020204030204" pitchFamily="34" charset="0"/>
              </a:rPr>
              <a:t>2.1.2 </a:t>
            </a:r>
            <a:r>
              <a:rPr lang="zh-CN" altLang="en-US" sz="2800" b="1" dirty="0">
                <a:solidFill>
                  <a:srgbClr val="249F86"/>
                </a:solidFill>
                <a:latin typeface="Calibri" panose="020F0502020204030204" pitchFamily="34" charset="0"/>
                <a:sym typeface="Calibri" panose="020F0502020204030204" pitchFamily="34" charset="0"/>
              </a:rPr>
              <a:t>数据集的使用</a:t>
            </a:r>
            <a:endParaRPr lang="zh-CN" altLang="en-US" sz="2800" b="1" dirty="0">
              <a:solidFill>
                <a:srgbClr val="249F86"/>
              </a:solidFill>
              <a:latin typeface="Calibri" panose="020F0502020204030204" pitchFamily="34" charset="0"/>
              <a:sym typeface="Calibri" panose="020F0502020204030204" pitchFamily="34" charset="0"/>
            </a:endParaRPr>
          </a:p>
        </p:txBody>
      </p:sp>
      <p:pic>
        <p:nvPicPr>
          <p:cNvPr id="5" name="图片 4"/>
          <p:cNvPicPr>
            <a:picLocks noChangeAspect="1"/>
          </p:cNvPicPr>
          <p:nvPr/>
        </p:nvPicPr>
        <p:blipFill>
          <a:blip r:embed="rId2"/>
          <a:stretch>
            <a:fillRect/>
          </a:stretch>
        </p:blipFill>
        <p:spPr>
          <a:xfrm>
            <a:off x="455376" y="1874573"/>
            <a:ext cx="8438287" cy="3341745"/>
          </a:xfrm>
          <a:prstGeom prst="rect">
            <a:avLst/>
          </a:prstGeom>
          <a:noFill/>
          <a:ln>
            <a:noFill/>
          </a:ln>
          <a:effectLst>
            <a:reflection blurRad="6350" stA="52000" endPos="30000" dir="5400000" sy="-100000" algn="bl" rotWithShape="0"/>
          </a:effectLst>
          <a:scene3d>
            <a:camera prst="perspectiveRight"/>
            <a:lightRig rig="threePt" dir="t"/>
          </a:scene3d>
        </p:spPr>
      </p:pic>
      <p:sp>
        <p:nvSpPr>
          <p:cNvPr id="8" name="矩形 7"/>
          <p:cNvSpPr/>
          <p:nvPr/>
        </p:nvSpPr>
        <p:spPr>
          <a:xfrm>
            <a:off x="9068841" y="2454318"/>
            <a:ext cx="2721527" cy="2905082"/>
          </a:xfrm>
          <a:prstGeom prst="rect">
            <a:avLst/>
          </a:prstGeom>
          <a:solidFill>
            <a:schemeClr val="bg1"/>
          </a:solidFill>
          <a:ln>
            <a:solidFill>
              <a:srgbClr val="92D050"/>
            </a:solidFill>
            <a:headEnd type="none" w="med" len="med"/>
            <a:tailEnd type="none" w="med" len="med"/>
          </a:ln>
        </p:spPr>
        <p:style>
          <a:lnRef idx="2">
            <a:schemeClr val="accent1"/>
          </a:lnRef>
          <a:fillRef idx="0">
            <a:srgbClr val="FFFFFF"/>
          </a:fillRef>
          <a:effectRef idx="0">
            <a:srgbClr val="FFFFFF"/>
          </a:effectRef>
          <a:fontRef idx="minor">
            <a:schemeClr val="tx1"/>
          </a:fontRef>
        </p:style>
        <p:txBody>
          <a:bodyPr vert="horz" wrap="square" lIns="91440" tIns="45720" rIns="91440" bIns="45720" numCol="1" anchor="t" anchorCtr="0" compatLnSpc="1"/>
          <a:lstStyle/>
          <a:p>
            <a:pPr eaLnBrk="1" hangingPunct="1"/>
            <a:r>
              <a:rPr lang="zh-CN" altLang="en-US" sz="2000" kern="100" dirty="0">
                <a:effectLst/>
                <a:latin typeface="仿宋" panose="02010609060101010101" charset="-122"/>
                <a:ea typeface="仿宋" panose="02010609060101010101" charset="-122"/>
                <a:cs typeface="Times New Roman" panose="02020603050405020304" pitchFamily="18" charset="0"/>
              </a:rPr>
              <a:t>  使用的</a:t>
            </a:r>
            <a:r>
              <a:rPr lang="zh-CN" altLang="en-US" sz="2000" kern="100" dirty="0">
                <a:solidFill>
                  <a:srgbClr val="00B050"/>
                </a:solidFill>
                <a:effectLst/>
                <a:latin typeface="仿宋" panose="02010609060101010101" charset="-122"/>
                <a:ea typeface="仿宋" panose="02010609060101010101" charset="-122"/>
                <a:cs typeface="Times New Roman" panose="02020603050405020304" pitchFamily="18" charset="0"/>
              </a:rPr>
              <a:t>数据集</a:t>
            </a:r>
            <a:r>
              <a:rPr lang="zh-CN" altLang="en-US" sz="2000" kern="100" dirty="0">
                <a:effectLst/>
                <a:latin typeface="仿宋" panose="02010609060101010101" charset="-122"/>
                <a:ea typeface="仿宋" panose="02010609060101010101" charset="-122"/>
                <a:cs typeface="Times New Roman" panose="02020603050405020304" pitchFamily="18" charset="0"/>
              </a:rPr>
              <a:t>来自</a:t>
            </a:r>
            <a:r>
              <a:rPr lang="zh-CN" altLang="en-US" sz="2000" kern="100" dirty="0">
                <a:solidFill>
                  <a:srgbClr val="00B050"/>
                </a:solidFill>
                <a:effectLst/>
                <a:latin typeface="仿宋" panose="02010609060101010101" charset="-122"/>
                <a:ea typeface="仿宋" panose="02010609060101010101" charset="-122"/>
                <a:cs typeface="Times New Roman" panose="02020603050405020304" pitchFamily="18" charset="0"/>
              </a:rPr>
              <a:t>中国移动官方</a:t>
            </a:r>
            <a:r>
              <a:rPr lang="zh-CN" altLang="en-US" sz="2000" kern="100" dirty="0">
                <a:effectLst/>
                <a:latin typeface="仿宋" panose="02010609060101010101" charset="-122"/>
                <a:ea typeface="仿宋" panose="02010609060101010101" charset="-122"/>
                <a:cs typeface="Times New Roman" panose="02020603050405020304" pitchFamily="18" charset="0"/>
              </a:rPr>
              <a:t>提供的真实</a:t>
            </a:r>
            <a:r>
              <a:rPr lang="en-US" altLang="zh-CN" sz="2000" kern="100" dirty="0">
                <a:effectLst/>
                <a:latin typeface="仿宋" panose="02010609060101010101" charset="-122"/>
                <a:ea typeface="仿宋" panose="02010609060101010101" charset="-122"/>
                <a:cs typeface="Times New Roman" panose="02020603050405020304" pitchFamily="18" charset="0"/>
              </a:rPr>
              <a:t>APK</a:t>
            </a:r>
            <a:r>
              <a:rPr lang="zh-CN" altLang="en-US" sz="2000" kern="100" dirty="0">
                <a:effectLst/>
                <a:latin typeface="仿宋" panose="02010609060101010101" charset="-122"/>
                <a:ea typeface="仿宋" panose="02010609060101010101" charset="-122"/>
                <a:cs typeface="Times New Roman" panose="02020603050405020304" pitchFamily="18" charset="0"/>
              </a:rPr>
              <a:t>文件，这些</a:t>
            </a:r>
            <a:r>
              <a:rPr lang="en-US" altLang="zh-CN" sz="2000" kern="100" dirty="0">
                <a:effectLst/>
                <a:latin typeface="仿宋" panose="02010609060101010101" charset="-122"/>
                <a:ea typeface="仿宋" panose="02010609060101010101" charset="-122"/>
                <a:cs typeface="Times New Roman" panose="02020603050405020304" pitchFamily="18" charset="0"/>
              </a:rPr>
              <a:t>APK</a:t>
            </a:r>
            <a:r>
              <a:rPr lang="zh-CN" altLang="en-US" sz="2000" kern="100" dirty="0">
                <a:effectLst/>
                <a:latin typeface="仿宋" panose="02010609060101010101" charset="-122"/>
                <a:ea typeface="仿宋" panose="02010609060101010101" charset="-122"/>
                <a:cs typeface="Times New Roman" panose="02020603050405020304" pitchFamily="18" charset="0"/>
              </a:rPr>
              <a:t>按照五种类型进行了划分，我们从中分析</a:t>
            </a:r>
            <a:r>
              <a:rPr lang="zh-CN" altLang="en-US" sz="2000" kern="100" dirty="0">
                <a:solidFill>
                  <a:srgbClr val="00B050"/>
                </a:solidFill>
                <a:effectLst/>
                <a:latin typeface="仿宋" panose="02010609060101010101" charset="-122"/>
                <a:ea typeface="仿宋" panose="02010609060101010101" charset="-122"/>
                <a:cs typeface="Times New Roman" panose="02020603050405020304" pitchFamily="18" charset="0"/>
              </a:rPr>
              <a:t>提取并</a:t>
            </a:r>
            <a:r>
              <a:rPr lang="zh-CN" altLang="en-US" sz="2000" kern="100" dirty="0">
                <a:solidFill>
                  <a:srgbClr val="00B050"/>
                </a:solidFill>
                <a:latin typeface="仿宋" panose="02010609060101010101" charset="-122"/>
                <a:ea typeface="仿宋" panose="02010609060101010101" charset="-122"/>
                <a:cs typeface="Times New Roman" panose="02020603050405020304" pitchFamily="18" charset="0"/>
              </a:rPr>
              <a:t>构建特征向量空间，</a:t>
            </a:r>
            <a:r>
              <a:rPr lang="zh-CN" altLang="en-US" sz="2000" kern="100" dirty="0">
                <a:effectLst/>
                <a:latin typeface="仿宋" panose="02010609060101010101" charset="-122"/>
                <a:ea typeface="仿宋" panose="02010609060101010101" charset="-122"/>
                <a:cs typeface="Times New Roman" panose="02020603050405020304" pitchFamily="18" charset="0"/>
              </a:rPr>
              <a:t>得到模型所需要的训练数据集和测试数据集。</a:t>
            </a:r>
            <a:endParaRPr lang="zh-CN" altLang="en-US" sz="2000" kern="100" dirty="0">
              <a:effectLst/>
              <a:latin typeface="仿宋" panose="02010609060101010101" charset="-122"/>
              <a:ea typeface="仿宋" panose="02010609060101010101" charset="-122"/>
              <a:cs typeface="Times New Roman" panose="02020603050405020304" pitchFamily="18" charset="0"/>
            </a:endParaRPr>
          </a:p>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0" name="MH_SubTitle_1"/>
          <p:cNvSpPr/>
          <p:nvPr>
            <p:custDataLst>
              <p:tags r:id="rId3"/>
            </p:custDataLst>
          </p:nvPr>
        </p:nvSpPr>
        <p:spPr bwMode="auto">
          <a:xfrm rot="2563088">
            <a:off x="9074264" y="2150153"/>
            <a:ext cx="227962" cy="608330"/>
          </a:xfrm>
          <a:custGeom>
            <a:avLst/>
            <a:gdLst>
              <a:gd name="T0" fmla="*/ 0 w 1087280"/>
              <a:gd name="T1" fmla="*/ 0 h 2254625"/>
              <a:gd name="T2" fmla="*/ 1087280 w 1087280"/>
              <a:gd name="T3" fmla="*/ 2254625 h 2254625"/>
            </a:gdLst>
            <a:ahLst/>
            <a:cxnLst/>
            <a:rect l="T0" t="T1" r="T2" b="T3"/>
            <a:pathLst>
              <a:path w="1087280" h="2254625">
                <a:moveTo>
                  <a:pt x="667816" y="412913"/>
                </a:moveTo>
                <a:lnTo>
                  <a:pt x="661379" y="407078"/>
                </a:lnTo>
                <a:lnTo>
                  <a:pt x="654942" y="401243"/>
                </a:lnTo>
                <a:lnTo>
                  <a:pt x="648230" y="396246"/>
                </a:lnTo>
                <a:lnTo>
                  <a:pt x="640959" y="391251"/>
                </a:lnTo>
                <a:lnTo>
                  <a:pt x="633691" y="386813"/>
                </a:lnTo>
                <a:lnTo>
                  <a:pt x="625865" y="382378"/>
                </a:lnTo>
                <a:lnTo>
                  <a:pt x="618041" y="378500"/>
                </a:lnTo>
                <a:lnTo>
                  <a:pt x="610775" y="374620"/>
                </a:lnTo>
                <a:lnTo>
                  <a:pt x="602117" y="371582"/>
                </a:lnTo>
                <a:lnTo>
                  <a:pt x="593739" y="368822"/>
                </a:lnTo>
                <a:lnTo>
                  <a:pt x="585641" y="366340"/>
                </a:lnTo>
                <a:lnTo>
                  <a:pt x="576430" y="364419"/>
                </a:lnTo>
                <a:lnTo>
                  <a:pt x="567778" y="363055"/>
                </a:lnTo>
                <a:lnTo>
                  <a:pt x="558569" y="361692"/>
                </a:lnTo>
                <a:lnTo>
                  <a:pt x="549362" y="360887"/>
                </a:lnTo>
                <a:lnTo>
                  <a:pt x="540436" y="360919"/>
                </a:lnTo>
                <a:lnTo>
                  <a:pt x="530953" y="360952"/>
                </a:lnTo>
                <a:lnTo>
                  <a:pt x="521472" y="361542"/>
                </a:lnTo>
                <a:lnTo>
                  <a:pt x="512831" y="362967"/>
                </a:lnTo>
                <a:lnTo>
                  <a:pt x="503911" y="364671"/>
                </a:lnTo>
                <a:lnTo>
                  <a:pt x="494992" y="366376"/>
                </a:lnTo>
                <a:lnTo>
                  <a:pt x="486913" y="368914"/>
                </a:lnTo>
                <a:lnTo>
                  <a:pt x="477998" y="371734"/>
                </a:lnTo>
                <a:lnTo>
                  <a:pt x="469923" y="375388"/>
                </a:lnTo>
                <a:lnTo>
                  <a:pt x="461847" y="379042"/>
                </a:lnTo>
                <a:lnTo>
                  <a:pt x="454330" y="382695"/>
                </a:lnTo>
                <a:lnTo>
                  <a:pt x="447095" y="387183"/>
                </a:lnTo>
                <a:lnTo>
                  <a:pt x="439581" y="391950"/>
                </a:lnTo>
                <a:lnTo>
                  <a:pt x="432628" y="397274"/>
                </a:lnTo>
                <a:lnTo>
                  <a:pt x="425395" y="402320"/>
                </a:lnTo>
                <a:lnTo>
                  <a:pt x="419001" y="408199"/>
                </a:lnTo>
                <a:lnTo>
                  <a:pt x="412887" y="414357"/>
                </a:lnTo>
                <a:lnTo>
                  <a:pt x="407052" y="420234"/>
                </a:lnTo>
                <a:lnTo>
                  <a:pt x="401218" y="426670"/>
                </a:lnTo>
                <a:lnTo>
                  <a:pt x="396224" y="433939"/>
                </a:lnTo>
                <a:lnTo>
                  <a:pt x="390950" y="440930"/>
                </a:lnTo>
                <a:lnTo>
                  <a:pt x="386515" y="448198"/>
                </a:lnTo>
                <a:lnTo>
                  <a:pt x="381801" y="455745"/>
                </a:lnTo>
                <a:lnTo>
                  <a:pt x="378202" y="463288"/>
                </a:lnTo>
                <a:lnTo>
                  <a:pt x="374606" y="471389"/>
                </a:lnTo>
                <a:lnTo>
                  <a:pt x="371010" y="479490"/>
                </a:lnTo>
                <a:lnTo>
                  <a:pt x="368532" y="488146"/>
                </a:lnTo>
                <a:lnTo>
                  <a:pt x="366051" y="496243"/>
                </a:lnTo>
                <a:lnTo>
                  <a:pt x="364133" y="505454"/>
                </a:lnTo>
                <a:lnTo>
                  <a:pt x="362770" y="514105"/>
                </a:lnTo>
                <a:lnTo>
                  <a:pt x="361129" y="523036"/>
                </a:lnTo>
                <a:lnTo>
                  <a:pt x="360884" y="532242"/>
                </a:lnTo>
                <a:lnTo>
                  <a:pt x="360919" y="541725"/>
                </a:lnTo>
                <a:lnTo>
                  <a:pt x="360952" y="550650"/>
                </a:lnTo>
                <a:lnTo>
                  <a:pt x="361823" y="559851"/>
                </a:lnTo>
                <a:lnTo>
                  <a:pt x="362973" y="569331"/>
                </a:lnTo>
                <a:lnTo>
                  <a:pt x="364400" y="577972"/>
                </a:lnTo>
                <a:lnTo>
                  <a:pt x="366942" y="586610"/>
                </a:lnTo>
                <a:lnTo>
                  <a:pt x="368926" y="595250"/>
                </a:lnTo>
                <a:lnTo>
                  <a:pt x="371746" y="603608"/>
                </a:lnTo>
                <a:lnTo>
                  <a:pt x="375402" y="611683"/>
                </a:lnTo>
                <a:lnTo>
                  <a:pt x="378777" y="619482"/>
                </a:lnTo>
                <a:lnTo>
                  <a:pt x="382711" y="627278"/>
                </a:lnTo>
                <a:lnTo>
                  <a:pt x="387202" y="635072"/>
                </a:lnTo>
                <a:lnTo>
                  <a:pt x="391692" y="642308"/>
                </a:lnTo>
                <a:lnTo>
                  <a:pt x="397017" y="649263"/>
                </a:lnTo>
                <a:lnTo>
                  <a:pt x="401784" y="656219"/>
                </a:lnTo>
                <a:lnTo>
                  <a:pt x="407665" y="662614"/>
                </a:lnTo>
                <a:lnTo>
                  <a:pt x="413824" y="668729"/>
                </a:lnTo>
                <a:lnTo>
                  <a:pt x="419983" y="674844"/>
                </a:lnTo>
                <a:lnTo>
                  <a:pt x="426419" y="680679"/>
                </a:lnTo>
                <a:lnTo>
                  <a:pt x="433689" y="685674"/>
                </a:lnTo>
                <a:lnTo>
                  <a:pt x="440682" y="690949"/>
                </a:lnTo>
                <a:lnTo>
                  <a:pt x="448230" y="695664"/>
                </a:lnTo>
                <a:lnTo>
                  <a:pt x="455496" y="699544"/>
                </a:lnTo>
                <a:lnTo>
                  <a:pt x="463320" y="703422"/>
                </a:lnTo>
                <a:lnTo>
                  <a:pt x="471422" y="707020"/>
                </a:lnTo>
                <a:lnTo>
                  <a:pt x="479524" y="710617"/>
                </a:lnTo>
                <a:lnTo>
                  <a:pt x="487902" y="713378"/>
                </a:lnTo>
                <a:lnTo>
                  <a:pt x="496836" y="715578"/>
                </a:lnTo>
                <a:lnTo>
                  <a:pt x="504931" y="717502"/>
                </a:lnTo>
                <a:lnTo>
                  <a:pt x="514143" y="719423"/>
                </a:lnTo>
                <a:lnTo>
                  <a:pt x="523070" y="719950"/>
                </a:lnTo>
                <a:lnTo>
                  <a:pt x="532558" y="721032"/>
                </a:lnTo>
                <a:lnTo>
                  <a:pt x="541763" y="721279"/>
                </a:lnTo>
                <a:lnTo>
                  <a:pt x="550966" y="720968"/>
                </a:lnTo>
                <a:lnTo>
                  <a:pt x="559889" y="720379"/>
                </a:lnTo>
                <a:lnTo>
                  <a:pt x="569089" y="718953"/>
                </a:lnTo>
                <a:lnTo>
                  <a:pt x="577730" y="717528"/>
                </a:lnTo>
                <a:lnTo>
                  <a:pt x="586647" y="715266"/>
                </a:lnTo>
                <a:lnTo>
                  <a:pt x="595006" y="713006"/>
                </a:lnTo>
                <a:lnTo>
                  <a:pt x="603363" y="710187"/>
                </a:lnTo>
                <a:lnTo>
                  <a:pt x="611719" y="706811"/>
                </a:lnTo>
                <a:lnTo>
                  <a:pt x="619514" y="702879"/>
                </a:lnTo>
                <a:lnTo>
                  <a:pt x="627032" y="699227"/>
                </a:lnTo>
                <a:lnTo>
                  <a:pt x="634825" y="694737"/>
                </a:lnTo>
                <a:lnTo>
                  <a:pt x="641780" y="689972"/>
                </a:lnTo>
                <a:lnTo>
                  <a:pt x="649293" y="685204"/>
                </a:lnTo>
                <a:lnTo>
                  <a:pt x="655967" y="679602"/>
                </a:lnTo>
                <a:lnTo>
                  <a:pt x="662640" y="674001"/>
                </a:lnTo>
                <a:lnTo>
                  <a:pt x="668756" y="668401"/>
                </a:lnTo>
                <a:lnTo>
                  <a:pt x="674590" y="661965"/>
                </a:lnTo>
                <a:lnTo>
                  <a:pt x="680143" y="655252"/>
                </a:lnTo>
                <a:lnTo>
                  <a:pt x="685697" y="648539"/>
                </a:lnTo>
                <a:lnTo>
                  <a:pt x="690411" y="640992"/>
                </a:lnTo>
                <a:lnTo>
                  <a:pt x="695405" y="633722"/>
                </a:lnTo>
                <a:lnTo>
                  <a:pt x="699561" y="626177"/>
                </a:lnTo>
                <a:lnTo>
                  <a:pt x="703159" y="618634"/>
                </a:lnTo>
                <a:lnTo>
                  <a:pt x="707035" y="610810"/>
                </a:lnTo>
                <a:lnTo>
                  <a:pt x="710351" y="602431"/>
                </a:lnTo>
                <a:lnTo>
                  <a:pt x="713388" y="593774"/>
                </a:lnTo>
                <a:lnTo>
                  <a:pt x="715588" y="585399"/>
                </a:lnTo>
                <a:lnTo>
                  <a:pt x="717509" y="576746"/>
                </a:lnTo>
                <a:lnTo>
                  <a:pt x="719149" y="567814"/>
                </a:lnTo>
                <a:lnTo>
                  <a:pt x="720232" y="558885"/>
                </a:lnTo>
                <a:lnTo>
                  <a:pt x="721035" y="549678"/>
                </a:lnTo>
                <a:lnTo>
                  <a:pt x="721280" y="540473"/>
                </a:lnTo>
                <a:lnTo>
                  <a:pt x="720967" y="531270"/>
                </a:lnTo>
                <a:lnTo>
                  <a:pt x="719817" y="521790"/>
                </a:lnTo>
                <a:lnTo>
                  <a:pt x="718948" y="513147"/>
                </a:lnTo>
                <a:lnTo>
                  <a:pt x="716962" y="503949"/>
                </a:lnTo>
                <a:lnTo>
                  <a:pt x="715535" y="495308"/>
                </a:lnTo>
                <a:lnTo>
                  <a:pt x="712715" y="486950"/>
                </a:lnTo>
                <a:lnTo>
                  <a:pt x="709895" y="478592"/>
                </a:lnTo>
                <a:lnTo>
                  <a:pt x="706796" y="469956"/>
                </a:lnTo>
                <a:lnTo>
                  <a:pt x="702584" y="462440"/>
                </a:lnTo>
                <a:lnTo>
                  <a:pt x="698650" y="454644"/>
                </a:lnTo>
                <a:lnTo>
                  <a:pt x="694719" y="447406"/>
                </a:lnTo>
                <a:lnTo>
                  <a:pt x="689950" y="439891"/>
                </a:lnTo>
                <a:lnTo>
                  <a:pt x="684902" y="432657"/>
                </a:lnTo>
                <a:lnTo>
                  <a:pt x="679577" y="425702"/>
                </a:lnTo>
                <a:lnTo>
                  <a:pt x="673696" y="419308"/>
                </a:lnTo>
                <a:lnTo>
                  <a:pt x="667816" y="412913"/>
                </a:lnTo>
                <a:close/>
                <a:moveTo>
                  <a:pt x="539108" y="0"/>
                </a:moveTo>
                <a:lnTo>
                  <a:pt x="1081639" y="538663"/>
                </a:lnTo>
                <a:lnTo>
                  <a:pt x="1087280" y="2071033"/>
                </a:lnTo>
                <a:lnTo>
                  <a:pt x="1086784" y="2087770"/>
                </a:lnTo>
                <a:lnTo>
                  <a:pt x="1085446" y="2103115"/>
                </a:lnTo>
                <a:lnTo>
                  <a:pt x="1082988" y="2117349"/>
                </a:lnTo>
                <a:lnTo>
                  <a:pt x="1079690" y="2130748"/>
                </a:lnTo>
                <a:lnTo>
                  <a:pt x="1075552" y="2143314"/>
                </a:lnTo>
                <a:lnTo>
                  <a:pt x="1070853" y="2154766"/>
                </a:lnTo>
                <a:lnTo>
                  <a:pt x="1065593" y="2165662"/>
                </a:lnTo>
                <a:lnTo>
                  <a:pt x="1059494" y="2175724"/>
                </a:lnTo>
                <a:lnTo>
                  <a:pt x="1052835" y="2185231"/>
                </a:lnTo>
                <a:lnTo>
                  <a:pt x="1045892" y="2193344"/>
                </a:lnTo>
                <a:lnTo>
                  <a:pt x="1038389" y="2200901"/>
                </a:lnTo>
                <a:lnTo>
                  <a:pt x="1030884" y="2207900"/>
                </a:lnTo>
                <a:lnTo>
                  <a:pt x="1022819" y="2214343"/>
                </a:lnTo>
                <a:lnTo>
                  <a:pt x="1014472" y="2219950"/>
                </a:lnTo>
                <a:lnTo>
                  <a:pt x="1006123" y="2225000"/>
                </a:lnTo>
                <a:lnTo>
                  <a:pt x="997492" y="2229214"/>
                </a:lnTo>
                <a:lnTo>
                  <a:pt x="989419" y="2233426"/>
                </a:lnTo>
                <a:lnTo>
                  <a:pt x="980786" y="2237082"/>
                </a:lnTo>
                <a:lnTo>
                  <a:pt x="972708" y="2240178"/>
                </a:lnTo>
                <a:lnTo>
                  <a:pt x="964349" y="2242438"/>
                </a:lnTo>
                <a:lnTo>
                  <a:pt x="957105" y="2244695"/>
                </a:lnTo>
                <a:lnTo>
                  <a:pt x="949582" y="2246673"/>
                </a:lnTo>
                <a:lnTo>
                  <a:pt x="935646" y="2249511"/>
                </a:lnTo>
                <a:lnTo>
                  <a:pt x="924216" y="2250945"/>
                </a:lnTo>
                <a:lnTo>
                  <a:pt x="915572" y="2251812"/>
                </a:lnTo>
                <a:lnTo>
                  <a:pt x="907485" y="2252119"/>
                </a:lnTo>
                <a:lnTo>
                  <a:pt x="186205" y="2254625"/>
                </a:lnTo>
                <a:lnTo>
                  <a:pt x="170304" y="2253843"/>
                </a:lnTo>
                <a:lnTo>
                  <a:pt x="154680" y="2252782"/>
                </a:lnTo>
                <a:lnTo>
                  <a:pt x="140724" y="2250041"/>
                </a:lnTo>
                <a:lnTo>
                  <a:pt x="127326" y="2247298"/>
                </a:lnTo>
                <a:lnTo>
                  <a:pt x="114759" y="2243158"/>
                </a:lnTo>
                <a:lnTo>
                  <a:pt x="103028" y="2238736"/>
                </a:lnTo>
                <a:lnTo>
                  <a:pt x="92129" y="2232917"/>
                </a:lnTo>
                <a:lnTo>
                  <a:pt x="82345" y="2227093"/>
                </a:lnTo>
                <a:lnTo>
                  <a:pt x="73115" y="2220153"/>
                </a:lnTo>
                <a:lnTo>
                  <a:pt x="64723" y="2213488"/>
                </a:lnTo>
                <a:lnTo>
                  <a:pt x="57165" y="2205983"/>
                </a:lnTo>
                <a:lnTo>
                  <a:pt x="50442" y="2198197"/>
                </a:lnTo>
                <a:lnTo>
                  <a:pt x="43997" y="2190130"/>
                </a:lnTo>
                <a:lnTo>
                  <a:pt x="38388" y="2181782"/>
                </a:lnTo>
                <a:lnTo>
                  <a:pt x="33059" y="2173712"/>
                </a:lnTo>
                <a:lnTo>
                  <a:pt x="28565" y="2165360"/>
                </a:lnTo>
                <a:lnTo>
                  <a:pt x="24630" y="2157006"/>
                </a:lnTo>
                <a:lnTo>
                  <a:pt x="21250" y="2148092"/>
                </a:lnTo>
                <a:lnTo>
                  <a:pt x="18152" y="2140014"/>
                </a:lnTo>
                <a:lnTo>
                  <a:pt x="15334" y="2132215"/>
                </a:lnTo>
                <a:lnTo>
                  <a:pt x="13074" y="2124412"/>
                </a:lnTo>
                <a:lnTo>
                  <a:pt x="11372" y="2116609"/>
                </a:lnTo>
                <a:lnTo>
                  <a:pt x="8533" y="2103230"/>
                </a:lnTo>
                <a:lnTo>
                  <a:pt x="6816" y="2091522"/>
                </a:lnTo>
                <a:lnTo>
                  <a:pt x="6226" y="2082598"/>
                </a:lnTo>
                <a:lnTo>
                  <a:pt x="5641" y="2075348"/>
                </a:lnTo>
                <a:lnTo>
                  <a:pt x="0" y="542979"/>
                </a:lnTo>
                <a:lnTo>
                  <a:pt x="539108" y="0"/>
                </a:lnTo>
                <a:close/>
              </a:path>
            </a:pathLst>
          </a:custGeom>
          <a:solidFill>
            <a:srgbClr val="9FB94F"/>
          </a:solidFill>
          <a:ln>
            <a:solidFill>
              <a:srgbClr val="89B16B"/>
            </a:solidFill>
          </a:ln>
        </p:spPr>
        <p:txBody>
          <a:bodyPr lIns="108000" tIns="576000" rIns="108000" bIns="0" anchor="ctr"/>
          <a:lstStyle/>
          <a:p>
            <a:pPr algn="ctr" eaLnBrk="1" hangingPunct="1">
              <a:lnSpc>
                <a:spcPct val="110000"/>
              </a:lnSpc>
            </a:pPr>
            <a:endParaRPr lang="da-DK" altLang="zh-CN" sz="2000" dirty="0">
              <a:solidFill>
                <a:srgbClr val="FFFFFF"/>
              </a:solidFill>
              <a:ea typeface="微软雅黑" panose="020B0503020204020204" pitchFamily="34"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DIAGRAM_VIRTUALLY_FRAME" val="{&quot;height&quot;:377.70808633372855,&quot;left&quot;:93.89992118146272,&quot;top&quot;:92,&quot;width&quot;:760.9001575586948}"/>
</p:tagLst>
</file>

<file path=ppt/tags/tag10.xml><?xml version="1.0" encoding="utf-8"?>
<p:tagLst xmlns:p="http://schemas.openxmlformats.org/presentationml/2006/main">
  <p:tag name="KSO_WM_DIAGRAM_VIRTUALLY_FRAME" val="{&quot;height&quot;:377.70808633372855,&quot;left&quot;:93.89992118146272,&quot;top&quot;:92,&quot;width&quot;:760.9001575586948}"/>
</p:tagLst>
</file>

<file path=ppt/tags/tag100.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1.xml><?xml version="1.0" encoding="utf-8"?>
<p:tagLst xmlns:p="http://schemas.openxmlformats.org/presentationml/2006/main">
  <p:tag name="KSO_WM_DIAGRAM_VIRTUALLY_FRAME" val="{&quot;height&quot;:291.9673228346457,&quot;left&quot;:97.22905511811024,&quot;top&quot;:101.69299212598426,&quot;width&quot;:518.458031496063}"/>
</p:tagLst>
</file>

<file path=ppt/tags/tag102.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3.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4.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5.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6.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7.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8.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09.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xml><?xml version="1.0" encoding="utf-8"?>
<p:tagLst xmlns:p="http://schemas.openxmlformats.org/presentationml/2006/main">
  <p:tag name="KSO_WM_DIAGRAM_VIRTUALLY_FRAME" val="{&quot;height&quot;:377.70808633372855,&quot;left&quot;:93.89992118146272,&quot;top&quot;:92,&quot;width&quot;:760.9001575586948}"/>
</p:tagLst>
</file>

<file path=ppt/tags/tag110.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1.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2.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3.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4.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5.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6.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7.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118.xml><?xml version="1.0" encoding="utf-8"?>
<p:tagLst xmlns:p="http://schemas.openxmlformats.org/presentationml/2006/main">
  <p:tag name="KSO_WM_DIAGRAM_VIRTUALLY_FRAME" val="{&quot;height&quot;:74.85,&quot;left&quot;:54.95,&quot;top&quot;:369.9,&quot;width&quot;:392.6}"/>
</p:tagLst>
</file>

<file path=ppt/tags/tag119.xml><?xml version="1.0" encoding="utf-8"?>
<p:tagLst xmlns:p="http://schemas.openxmlformats.org/presentationml/2006/main">
  <p:tag name="COMMONDATA" val="eyJoZGlkIjoiMzZmZDViZTUyZmM5NWMwZGI1Y2VlNWQ5MjgzNDcwOWUifQ=="/>
  <p:tag name="commondata" val="eyJoZGlkIjoiNmE4YWE2NWM2NjkyMzUxOGRkNDNkNjJlMmYxYjJlZDkifQ=="/>
</p:tagLst>
</file>

<file path=ppt/tags/tag12.xml><?xml version="1.0" encoding="utf-8"?>
<p:tagLst xmlns:p="http://schemas.openxmlformats.org/presentationml/2006/main">
  <p:tag name="KSO_WM_DIAGRAM_VIRTUALLY_FRAME" val="{&quot;height&quot;:377.70808633372855,&quot;left&quot;:93.89992118146272,&quot;top&quot;:92,&quot;width&quot;:760.9001575586948}"/>
</p:tagLst>
</file>

<file path=ppt/tags/tag13.xml><?xml version="1.0" encoding="utf-8"?>
<p:tagLst xmlns:p="http://schemas.openxmlformats.org/presentationml/2006/main">
  <p:tag name="KSO_WM_DIAGRAM_VIRTUALLY_FRAME" val="{&quot;height&quot;:377.70808633372855,&quot;left&quot;:93.89992118146272,&quot;top&quot;:92,&quot;width&quot;:760.9001575586948}"/>
</p:tagLst>
</file>

<file path=ppt/tags/tag14.xml><?xml version="1.0" encoding="utf-8"?>
<p:tagLst xmlns:p="http://schemas.openxmlformats.org/presentationml/2006/main">
  <p:tag name="KSO_WM_DIAGRAM_VIRTUALLY_FRAME" val="{&quot;height&quot;:377.70808633372855,&quot;left&quot;:93.89992118146272,&quot;top&quot;:92,&quot;width&quot;:760.9001575586948}"/>
</p:tagLst>
</file>

<file path=ppt/tags/tag15.xml><?xml version="1.0" encoding="utf-8"?>
<p:tagLst xmlns:p="http://schemas.openxmlformats.org/presentationml/2006/main">
  <p:tag name="KSO_WM_DIAGRAM_VIRTUALLY_FRAME" val="{&quot;height&quot;:377.70808633372855,&quot;left&quot;:93.89992118146272,&quot;top&quot;:92,&quot;width&quot;:760.9001575586948}"/>
</p:tagLst>
</file>

<file path=ppt/tags/tag16.xml><?xml version="1.0" encoding="utf-8"?>
<p:tagLst xmlns:p="http://schemas.openxmlformats.org/presentationml/2006/main">
  <p:tag name="KSO_WM_DIAGRAM_VIRTUALLY_FRAME" val="{&quot;height&quot;:377.70808633372855,&quot;left&quot;:93.89992118146272,&quot;top&quot;:92,&quot;width&quot;:760.9001575586948}"/>
</p:tagLst>
</file>

<file path=ppt/tags/tag17.xml><?xml version="1.0" encoding="utf-8"?>
<p:tagLst xmlns:p="http://schemas.openxmlformats.org/presentationml/2006/main">
  <p:tag name="KSO_WM_DIAGRAM_VIRTUALLY_FRAME" val="{&quot;height&quot;:377.70808633372855,&quot;left&quot;:93.89992118146272,&quot;top&quot;:92,&quot;width&quot;:760.9001575586948}"/>
</p:tagLst>
</file>

<file path=ppt/tags/tag18.xml><?xml version="1.0" encoding="utf-8"?>
<p:tagLst xmlns:p="http://schemas.openxmlformats.org/presentationml/2006/main">
  <p:tag name="KSO_WM_DIAGRAM_VIRTUALLY_FRAME" val="{&quot;height&quot;:377.70808633372855,&quot;left&quot;:93.89992118146272,&quot;top&quot;:92,&quot;width&quot;:760.9001575586948}"/>
</p:tagLst>
</file>

<file path=ppt/tags/tag19.xml><?xml version="1.0" encoding="utf-8"?>
<p:tagLst xmlns:p="http://schemas.openxmlformats.org/presentationml/2006/main">
  <p:tag name="KSO_WM_DIAGRAM_VIRTUALLY_FRAME" val="{&quot;height&quot;:377.70808633372855,&quot;left&quot;:93.89992118146272,&quot;top&quot;:92,&quot;width&quot;:760.9001575586948}"/>
</p:tagLst>
</file>

<file path=ppt/tags/tag2.xml><?xml version="1.0" encoding="utf-8"?>
<p:tagLst xmlns:p="http://schemas.openxmlformats.org/presentationml/2006/main">
  <p:tag name="KSO_WM_DIAGRAM_VIRTUALLY_FRAME" val="{&quot;height&quot;:377.70808633372855,&quot;left&quot;:93.89992118146272,&quot;top&quot;:92,&quot;width&quot;:760.9001575586948}"/>
</p:tagLst>
</file>

<file path=ppt/tags/tag20.xml><?xml version="1.0" encoding="utf-8"?>
<p:tagLst xmlns:p="http://schemas.openxmlformats.org/presentationml/2006/main">
  <p:tag name="KSO_WM_DIAGRAM_VIRTUALLY_FRAME" val="{&quot;height&quot;:377.70808633372855,&quot;left&quot;:93.89992118146272,&quot;top&quot;:92,&quot;width&quot;:760.9001575586948}"/>
</p:tagLst>
</file>

<file path=ppt/tags/tag21.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2.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3.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4.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5.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6.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7.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8.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29.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xml><?xml version="1.0" encoding="utf-8"?>
<p:tagLst xmlns:p="http://schemas.openxmlformats.org/presentationml/2006/main">
  <p:tag name="KSO_WM_DIAGRAM_VIRTUALLY_FRAME" val="{&quot;height&quot;:377.70808633372855,&quot;left&quot;:93.89992118146272,&quot;top&quot;:92,&quot;width&quot;:760.9001575586948}"/>
</p:tagLst>
</file>

<file path=ppt/tags/tag30.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1.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2.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3.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4.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5.xml><?xml version="1.0" encoding="utf-8"?>
<p:tagLst xmlns:p="http://schemas.openxmlformats.org/presentationml/2006/main">
  <p:tag name="KSO_WM_DIAGRAM_VIRTUALLY_FRAME" val="{&quot;height&quot;:280.18795275590554,&quot;left&quot;:54.217559055118116,&quot;top&quot;:70.58472440944881,&quot;width&quot;:603.3207874015748}"/>
</p:tagLst>
</file>

<file path=ppt/tags/tag36.xml><?xml version="1.0" encoding="utf-8"?>
<p:tagLst xmlns:p="http://schemas.openxmlformats.org/presentationml/2006/main">
  <p:tag name="MH" val="20151107100057"/>
  <p:tag name="MH_LIBRARY" val="GRAPHIC"/>
  <p:tag name="MH_TYPE" val="SubTitle"/>
  <p:tag name="MH_ORDER" val="1"/>
  <p:tag name="KSO_WM_DIAGRAM_VIRTUALLY_FRAME" val="{&quot;height&quot;:273.45314960629923,&quot;left&quot;:110.15070866141733,&quot;top&quot;:137.25,&quot;width&quot;:849.8492913385828}"/>
</p:tagLst>
</file>

<file path=ppt/tags/tag37.xml><?xml version="1.0" encoding="utf-8"?>
<p:tagLst xmlns:p="http://schemas.openxmlformats.org/presentationml/2006/main">
  <p:tag name="KSO_WM_DIAGRAM_VIRTUALLY_FRAME" val="{&quot;height&quot;:337.8462204724409,&quot;left&quot;:118.64944881889764,&quot;top&quot;:157.95976377952758,&quot;width&quot;:704.5076377952755}"/>
</p:tagLst>
</file>

<file path=ppt/tags/tag38.xml><?xml version="1.0" encoding="utf-8"?>
<p:tagLst xmlns:p="http://schemas.openxmlformats.org/presentationml/2006/main">
  <p:tag name="KSO_WM_DIAGRAM_VIRTUALLY_FRAME" val="{&quot;height&quot;:337.8462204724409,&quot;left&quot;:118.64944881889764,&quot;top&quot;:157.95976377952758,&quot;width&quot;:704.5076377952755}"/>
</p:tagLst>
</file>

<file path=ppt/tags/tag39.xml><?xml version="1.0" encoding="utf-8"?>
<p:tagLst xmlns:p="http://schemas.openxmlformats.org/presentationml/2006/main">
  <p:tag name="KSO_WM_DIAGRAM_VIRTUALLY_FRAME" val="{&quot;height&quot;:337.8462204724409,&quot;left&quot;:118.64944881889764,&quot;top&quot;:157.95976377952758,&quot;width&quot;:704.5076377952755}"/>
</p:tagLst>
</file>

<file path=ppt/tags/tag4.xml><?xml version="1.0" encoding="utf-8"?>
<p:tagLst xmlns:p="http://schemas.openxmlformats.org/presentationml/2006/main">
  <p:tag name="KSO_WM_DIAGRAM_VIRTUALLY_FRAME" val="{&quot;height&quot;:377.70808633372855,&quot;left&quot;:93.89992118146272,&quot;top&quot;:92,&quot;width&quot;:760.9001575586948}"/>
</p:tagLst>
</file>

<file path=ppt/tags/tag40.xml><?xml version="1.0" encoding="utf-8"?>
<p:tagLst xmlns:p="http://schemas.openxmlformats.org/presentationml/2006/main">
  <p:tag name="KSO_WM_DIAGRAM_VIRTUALLY_FRAME" val="{&quot;height&quot;:430.15,&quot;left&quot;:-17.728976377952858,&quot;top&quot;:91.7,&quot;width&quot;:960}"/>
</p:tagLst>
</file>

<file path=ppt/tags/tag41.xml><?xml version="1.0" encoding="utf-8"?>
<p:tagLst xmlns:p="http://schemas.openxmlformats.org/presentationml/2006/main">
  <p:tag name="KSO_WM_DIAGRAM_VIRTUALLY_FRAME" val="{&quot;height&quot;:430.15,&quot;left&quot;:-17.728976377952858,&quot;top&quot;:91.7,&quot;width&quot;:960}"/>
</p:tagLst>
</file>

<file path=ppt/tags/tag42.xml><?xml version="1.0" encoding="utf-8"?>
<p:tagLst xmlns:p="http://schemas.openxmlformats.org/presentationml/2006/main">
  <p:tag name="KSO_WM_DIAGRAM_VIRTUALLY_FRAME" val="{&quot;height&quot;:430.15,&quot;left&quot;:-17.728976377952858,&quot;top&quot;:91.7,&quot;width&quot;:960}"/>
</p:tagLst>
</file>

<file path=ppt/tags/tag43.xml><?xml version="1.0" encoding="utf-8"?>
<p:tagLst xmlns:p="http://schemas.openxmlformats.org/presentationml/2006/main">
  <p:tag name="KSO_WM_DIAGRAM_VIRTUALLY_FRAME" val="{&quot;height&quot;:430.15,&quot;left&quot;:-17.728976377952858,&quot;top&quot;:91.7,&quot;width&quot;:960}"/>
</p:tagLst>
</file>

<file path=ppt/tags/tag44.xml><?xml version="1.0" encoding="utf-8"?>
<p:tagLst xmlns:p="http://schemas.openxmlformats.org/presentationml/2006/main">
  <p:tag name="KSO_WM_DIAGRAM_VIRTUALLY_FRAME" val="{&quot;height&quot;:430.15,&quot;left&quot;:-17.728976377952858,&quot;top&quot;:91.7,&quot;width&quot;:960}"/>
</p:tagLst>
</file>

<file path=ppt/tags/tag45.xml><?xml version="1.0" encoding="utf-8"?>
<p:tagLst xmlns:p="http://schemas.openxmlformats.org/presentationml/2006/main">
  <p:tag name="KSO_WM_DIAGRAM_VIRTUALLY_FRAME" val="{&quot;height&quot;:430.15,&quot;left&quot;:-17.728976377952858,&quot;top&quot;:91.7,&quot;width&quot;:960}"/>
</p:tagLst>
</file>

<file path=ppt/tags/tag46.xml><?xml version="1.0" encoding="utf-8"?>
<p:tagLst xmlns:p="http://schemas.openxmlformats.org/presentationml/2006/main">
  <p:tag name="KSO_WM_DIAGRAM_VIRTUALLY_FRAME" val="{&quot;height&quot;:430.15,&quot;left&quot;:-17.728976377952858,&quot;top&quot;:91.7,&quot;width&quot;:960}"/>
</p:tagLst>
</file>

<file path=ppt/tags/tag47.xml><?xml version="1.0" encoding="utf-8"?>
<p:tagLst xmlns:p="http://schemas.openxmlformats.org/presentationml/2006/main">
  <p:tag name="KSO_WM_DIAGRAM_VIRTUALLY_FRAME" val="{&quot;height&quot;:430.15,&quot;left&quot;:-17.728976377952858,&quot;top&quot;:91.7,&quot;width&quot;:960}"/>
</p:tagLst>
</file>

<file path=ppt/tags/tag48.xml><?xml version="1.0" encoding="utf-8"?>
<p:tagLst xmlns:p="http://schemas.openxmlformats.org/presentationml/2006/main">
  <p:tag name="KSO_WM_DIAGRAM_VIRTUALLY_FRAME" val="{&quot;height&quot;:430.15,&quot;left&quot;:-17.728976377952858,&quot;top&quot;:91.7,&quot;width&quot;:960}"/>
</p:tagLst>
</file>

<file path=ppt/tags/tag49.xml><?xml version="1.0" encoding="utf-8"?>
<p:tagLst xmlns:p="http://schemas.openxmlformats.org/presentationml/2006/main">
  <p:tag name="KSO_WM_DIAGRAM_VIRTUALLY_FRAME" val="{&quot;height&quot;:430.15,&quot;left&quot;:-17.728976377952858,&quot;top&quot;:91.7,&quot;width&quot;:960}"/>
</p:tagLst>
</file>

<file path=ppt/tags/tag5.xml><?xml version="1.0" encoding="utf-8"?>
<p:tagLst xmlns:p="http://schemas.openxmlformats.org/presentationml/2006/main">
  <p:tag name="KSO_WM_DIAGRAM_VIRTUALLY_FRAME" val="{&quot;height&quot;:377.70808633372855,&quot;left&quot;:93.89992118146272,&quot;top&quot;:92,&quot;width&quot;:760.9001575586948}"/>
</p:tagLst>
</file>

<file path=ppt/tags/tag50.xml><?xml version="1.0" encoding="utf-8"?>
<p:tagLst xmlns:p="http://schemas.openxmlformats.org/presentationml/2006/main">
  <p:tag name="KSO_WM_DIAGRAM_VIRTUALLY_FRAME" val="{&quot;height&quot;:430.15,&quot;left&quot;:-17.728976377952858,&quot;top&quot;:91.7,&quot;width&quot;:960}"/>
</p:tagLst>
</file>

<file path=ppt/tags/tag51.xml><?xml version="1.0" encoding="utf-8"?>
<p:tagLst xmlns:p="http://schemas.openxmlformats.org/presentationml/2006/main">
  <p:tag name="KSO_WM_DIAGRAM_VIRTUALLY_FRAME" val="{&quot;height&quot;:430.15,&quot;left&quot;:-17.728976377952858,&quot;top&quot;:91.7,&quot;width&quot;:960}"/>
</p:tagLst>
</file>

<file path=ppt/tags/tag52.xml><?xml version="1.0" encoding="utf-8"?>
<p:tagLst xmlns:p="http://schemas.openxmlformats.org/presentationml/2006/main">
  <p:tag name="KSO_WM_DIAGRAM_VIRTUALLY_FRAME" val="{&quot;height&quot;:430.15,&quot;left&quot;:-17.728976377952858,&quot;top&quot;:91.7,&quot;width&quot;:960}"/>
</p:tagLst>
</file>

<file path=ppt/tags/tag53.xml><?xml version="1.0" encoding="utf-8"?>
<p:tagLst xmlns:p="http://schemas.openxmlformats.org/presentationml/2006/main">
  <p:tag name="KSO_WM_DIAGRAM_VIRTUALLY_FRAME" val="{&quot;height&quot;:430.15,&quot;left&quot;:-17.728976377952858,&quot;top&quot;:91.7,&quot;width&quot;:960}"/>
</p:tagLst>
</file>

<file path=ppt/tags/tag54.xml><?xml version="1.0" encoding="utf-8"?>
<p:tagLst xmlns:p="http://schemas.openxmlformats.org/presentationml/2006/main">
  <p:tag name="KSO_WM_DIAGRAM_VIRTUALLY_FRAME" val="{&quot;height&quot;:430.15,&quot;left&quot;:-17.728976377952858,&quot;top&quot;:91.7,&quot;width&quot;:960}"/>
</p:tagLst>
</file>

<file path=ppt/tags/tag55.xml><?xml version="1.0" encoding="utf-8"?>
<p:tagLst xmlns:p="http://schemas.openxmlformats.org/presentationml/2006/main">
  <p:tag name="KSO_WM_DIAGRAM_VIRTUALLY_FRAME" val="{&quot;height&quot;:430.15,&quot;left&quot;:-17.728976377952858,&quot;top&quot;:91.7,&quot;width&quot;:960}"/>
</p:tagLst>
</file>

<file path=ppt/tags/tag56.xml><?xml version="1.0" encoding="utf-8"?>
<p:tagLst xmlns:p="http://schemas.openxmlformats.org/presentationml/2006/main">
  <p:tag name="KSO_WM_DIAGRAM_VIRTUALLY_FRAME" val="{&quot;height&quot;:451.6175590551181,&quot;left&quot;:-17.728976377952858,&quot;top&quot;:91.7,&quot;width&quot;:960}"/>
</p:tagLst>
</file>

<file path=ppt/tags/tag57.xml><?xml version="1.0" encoding="utf-8"?>
<p:tagLst xmlns:p="http://schemas.openxmlformats.org/presentationml/2006/main">
  <p:tag name="KSO_WM_DIAGRAM_VIRTUALLY_FRAME" val="{&quot;height&quot;:451.6175590551181,&quot;left&quot;:-17.728976377952858,&quot;top&quot;:91.7,&quot;width&quot;:960}"/>
</p:tagLst>
</file>

<file path=ppt/tags/tag58.xml><?xml version="1.0" encoding="utf-8"?>
<p:tagLst xmlns:p="http://schemas.openxmlformats.org/presentationml/2006/main">
  <p:tag name="KSO_WM_DIAGRAM_VIRTUALLY_FRAME" val="{&quot;height&quot;:451.6175590551181,&quot;left&quot;:-17.728976377952858,&quot;top&quot;:91.7,&quot;width&quot;:960}"/>
</p:tagLst>
</file>

<file path=ppt/tags/tag59.xml><?xml version="1.0" encoding="utf-8"?>
<p:tagLst xmlns:p="http://schemas.openxmlformats.org/presentationml/2006/main">
  <p:tag name="KSO_WM_DIAGRAM_VIRTUALLY_FRAME" val="{&quot;height&quot;:451.6175590551181,&quot;left&quot;:-17.728976377952858,&quot;top&quot;:91.7,&quot;width&quot;:960}"/>
</p:tagLst>
</file>

<file path=ppt/tags/tag6.xml><?xml version="1.0" encoding="utf-8"?>
<p:tagLst xmlns:p="http://schemas.openxmlformats.org/presentationml/2006/main">
  <p:tag name="KSO_WM_DIAGRAM_VIRTUALLY_FRAME" val="{&quot;height&quot;:377.70808633372855,&quot;left&quot;:93.89992118146272,&quot;top&quot;:92,&quot;width&quot;:760.9001575586948}"/>
</p:tagLst>
</file>

<file path=ppt/tags/tag60.xml><?xml version="1.0" encoding="utf-8"?>
<p:tagLst xmlns:p="http://schemas.openxmlformats.org/presentationml/2006/main">
  <p:tag name="KSO_WM_DIAGRAM_VIRTUALLY_FRAME" val="{&quot;height&quot;:451.6175590551181,&quot;left&quot;:-17.728976377952858,&quot;top&quot;:91.7,&quot;width&quot;:960}"/>
</p:tagLst>
</file>

<file path=ppt/tags/tag61.xml><?xml version="1.0" encoding="utf-8"?>
<p:tagLst xmlns:p="http://schemas.openxmlformats.org/presentationml/2006/main">
  <p:tag name="KSO_WM_DIAGRAM_VIRTUALLY_FRAME" val="{&quot;height&quot;:451.6175590551181,&quot;left&quot;:-17.728976377952858,&quot;top&quot;:91.7,&quot;width&quot;:960}"/>
</p:tagLst>
</file>

<file path=ppt/tags/tag62.xml><?xml version="1.0" encoding="utf-8"?>
<p:tagLst xmlns:p="http://schemas.openxmlformats.org/presentationml/2006/main">
  <p:tag name="KSO_WM_DIAGRAM_VIRTUALLY_FRAME" val="{&quot;height&quot;:451.6175590551181,&quot;left&quot;:-17.728976377952858,&quot;top&quot;:91.7,&quot;width&quot;:960}"/>
</p:tagLst>
</file>

<file path=ppt/tags/tag63.xml><?xml version="1.0" encoding="utf-8"?>
<p:tagLst xmlns:p="http://schemas.openxmlformats.org/presentationml/2006/main">
  <p:tag name="KSO_WM_DIAGRAM_VIRTUALLY_FRAME" val="{&quot;height&quot;:451.6175590551181,&quot;left&quot;:-17.728976377952858,&quot;top&quot;:91.7,&quot;width&quot;:960}"/>
</p:tagLst>
</file>

<file path=ppt/tags/tag64.xml><?xml version="1.0" encoding="utf-8"?>
<p:tagLst xmlns:p="http://schemas.openxmlformats.org/presentationml/2006/main">
  <p:tag name="KSO_WM_DIAGRAM_VIRTUALLY_FRAME" val="{&quot;height&quot;:451.6175590551181,&quot;left&quot;:-17.728976377952858,&quot;top&quot;:91.7,&quot;width&quot;:960}"/>
</p:tagLst>
</file>

<file path=ppt/tags/tag65.xml><?xml version="1.0" encoding="utf-8"?>
<p:tagLst xmlns:p="http://schemas.openxmlformats.org/presentationml/2006/main">
  <p:tag name="KSO_WM_DIAGRAM_VIRTUALLY_FRAME" val="{&quot;height&quot;:451.6175590551181,&quot;left&quot;:-17.728976377952858,&quot;top&quot;:91.7,&quot;width&quot;:960}"/>
</p:tagLst>
</file>

<file path=ppt/tags/tag66.xml><?xml version="1.0" encoding="utf-8"?>
<p:tagLst xmlns:p="http://schemas.openxmlformats.org/presentationml/2006/main">
  <p:tag name="KSO_WM_DIAGRAM_VIRTUALLY_FRAME" val="{&quot;height&quot;:451.6175590551181,&quot;left&quot;:-17.728976377952858,&quot;top&quot;:91.7,&quot;width&quot;:960}"/>
</p:tagLst>
</file>

<file path=ppt/tags/tag67.xml><?xml version="1.0" encoding="utf-8"?>
<p:tagLst xmlns:p="http://schemas.openxmlformats.org/presentationml/2006/main">
  <p:tag name="KSO_WM_DIAGRAM_VIRTUALLY_FRAME" val="{&quot;height&quot;:451.6175590551181,&quot;left&quot;:-17.728976377952858,&quot;top&quot;:91.7,&quot;width&quot;:960}"/>
</p:tagLst>
</file>

<file path=ppt/tags/tag68.xml><?xml version="1.0" encoding="utf-8"?>
<p:tagLst xmlns:p="http://schemas.openxmlformats.org/presentationml/2006/main">
  <p:tag name="KSO_WM_DIAGRAM_VIRTUALLY_FRAME" val="{&quot;height&quot;:451.6175590551181,&quot;left&quot;:-17.728976377952858,&quot;top&quot;:91.7,&quot;width&quot;:960}"/>
</p:tagLst>
</file>

<file path=ppt/tags/tag69.xml><?xml version="1.0" encoding="utf-8"?>
<p:tagLst xmlns:p="http://schemas.openxmlformats.org/presentationml/2006/main">
  <p:tag name="KSO_WM_DIAGRAM_VIRTUALLY_FRAME" val="{&quot;height&quot;:451.6175590551181,&quot;left&quot;:-17.728976377952858,&quot;top&quot;:91.7,&quot;width&quot;:960}"/>
</p:tagLst>
</file>

<file path=ppt/tags/tag7.xml><?xml version="1.0" encoding="utf-8"?>
<p:tagLst xmlns:p="http://schemas.openxmlformats.org/presentationml/2006/main">
  <p:tag name="KSO_WM_DIAGRAM_VIRTUALLY_FRAME" val="{&quot;height&quot;:377.70808633372855,&quot;left&quot;:93.89992118146272,&quot;top&quot;:92,&quot;width&quot;:760.9001575586948}"/>
</p:tagLst>
</file>

<file path=ppt/tags/tag70.xml><?xml version="1.0" encoding="utf-8"?>
<p:tagLst xmlns:p="http://schemas.openxmlformats.org/presentationml/2006/main">
  <p:tag name="KSO_WM_DIAGRAM_VIRTUALLY_FRAME" val="{&quot;height&quot;:451.6175590551181,&quot;left&quot;:-17.728976377952858,&quot;top&quot;:91.7,&quot;width&quot;:960}"/>
</p:tagLst>
</file>

<file path=ppt/tags/tag71.xml><?xml version="1.0" encoding="utf-8"?>
<p:tagLst xmlns:p="http://schemas.openxmlformats.org/presentationml/2006/main">
  <p:tag name="MH" val="20151107100057"/>
  <p:tag name="MH_LIBRARY" val="GRAPHIC"/>
  <p:tag name="MH_TYPE" val="SubTitle"/>
  <p:tag name="MH_ORDER" val="1"/>
  <p:tag name="KSO_WM_DIAGRAM_VIRTUALLY_FRAME" val="{&quot;height&quot;:273.45314960629923,&quot;left&quot;:110.15070866141733,&quot;top&quot;:137.25,&quot;width&quot;:849.8492913385828}"/>
</p:tagLst>
</file>

<file path=ppt/tags/tag72.xml><?xml version="1.0" encoding="utf-8"?>
<p:tagLst xmlns:p="http://schemas.openxmlformats.org/presentationml/2006/main">
  <p:tag name="MH" val="20151107100057"/>
  <p:tag name="MH_LIBRARY" val="GRAPHIC"/>
  <p:tag name="MH_TYPE" val="Other"/>
  <p:tag name="MH_ORDER" val="1"/>
  <p:tag name="KSO_WM_DIAGRAM_VIRTUALLY_FRAME" val="{&quot;height&quot;:273.45314960629923,&quot;left&quot;:110.15070866141733,&quot;top&quot;:137.25,&quot;width&quot;:849.8492913385828}"/>
</p:tagLst>
</file>

<file path=ppt/tags/tag73.xml><?xml version="1.0" encoding="utf-8"?>
<p:tagLst xmlns:p="http://schemas.openxmlformats.org/presentationml/2006/main">
  <p:tag name="MH" val="20151107100057"/>
  <p:tag name="MH_LIBRARY" val="GRAPHIC"/>
  <p:tag name="MH_TYPE" val="Other"/>
  <p:tag name="MH_ORDER" val="2"/>
  <p:tag name="KSO_WM_DIAGRAM_VIRTUALLY_FRAME" val="{&quot;height&quot;:273.45314960629923,&quot;left&quot;:110.15070866141733,&quot;top&quot;:137.25,&quot;width&quot;:849.8492913385828}"/>
</p:tagLst>
</file>

<file path=ppt/tags/tag74.xml><?xml version="1.0" encoding="utf-8"?>
<p:tagLst xmlns:p="http://schemas.openxmlformats.org/presentationml/2006/main">
  <p:tag name="MH" val="20151107100057"/>
  <p:tag name="MH_LIBRARY" val="GRAPHIC"/>
  <p:tag name="MH_TYPE" val="Other"/>
  <p:tag name="MH_ORDER" val="3"/>
  <p:tag name="KSO_WM_DIAGRAM_VIRTUALLY_FRAME" val="{&quot;height&quot;:273.45314960629923,&quot;left&quot;:110.15070866141733,&quot;top&quot;:137.25,&quot;width&quot;:849.8492913385828}"/>
</p:tagLst>
</file>

<file path=ppt/tags/tag75.xml><?xml version="1.0" encoding="utf-8"?>
<p:tagLst xmlns:p="http://schemas.openxmlformats.org/presentationml/2006/main">
  <p:tag name="MH" val="20151107100057"/>
  <p:tag name="MH_LIBRARY" val="GRAPHIC"/>
  <p:tag name="MH_TYPE" val="SubTitle"/>
  <p:tag name="MH_ORDER" val="1"/>
  <p:tag name="KSO_WM_DIAGRAM_VIRTUALLY_FRAME" val="{&quot;height&quot;:273.45314960629923,&quot;left&quot;:110.15070866141733,&quot;top&quot;:137.25,&quot;width&quot;:849.8492913385828}"/>
</p:tagLst>
</file>

<file path=ppt/tags/tag76.xml><?xml version="1.0" encoding="utf-8"?>
<p:tagLst xmlns:p="http://schemas.openxmlformats.org/presentationml/2006/main">
  <p:tag name="DATA_TYPE" val="OfficePlusSmartComponent"/>
  <p:tag name="OP_SCP_TAG_VERSION" val="1.0"/>
  <p:tag name="OP_SCP_CHANGE_COLOR" val="N"/>
  <p:tag name="OP_SCP_COMPONENT_TYPE" val="Relation"/>
  <p:tag name="OP_SCP_CONTENT_ID" val="MatlComponentContent-109"/>
  <p:tag name="OP_SCP_COMPONENT_INFO" val="{&quot;title&quot;:&quot;渐变阴影2项纯文本PPT组件&quot;,&quot;description&quot;:&quot;渐变阴影2项纯文本PPT组件&quot;,&quot;keywords&quot;:[&quot;渐变&quot;,&quot;阴影&quot;,&quot;2项&quot;,&quot;纯文本&quot;,&quot;PPT组件&quot;],&quot;labels&quot;:[]}"/>
  <p:tag name="OP_SCP_GROUP_ID" val="154bc06c-f6cc-5d24-938f-1a33c10ac62b"/>
  <p:tag name="OP_SCP_ITEM_COUNT" val="2"/>
</p:tagLst>
</file>

<file path=ppt/tags/tag77.xml><?xml version="1.0" encoding="utf-8"?>
<p:tagLst xmlns:p="http://schemas.openxmlformats.org/presentationml/2006/main">
  <p:tag name="OP_SCP_SHAPE_TYPE" val="Index"/>
  <p:tag name="OP_SCP_ITEM_INDEX" val="1"/>
  <p:tag name="OP_SCP_DEFAULT_TEXT" val="01"/>
</p:tagLst>
</file>

<file path=ppt/tags/tag78.xml><?xml version="1.0" encoding="utf-8"?>
<p:tagLst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79.xml><?xml version="1.0" encoding="utf-8"?>
<p:tagLst xmlns:p="http://schemas.openxmlformats.org/presentationml/2006/main">
  <p:tag name="OP_SCP_SHAPE_TYPE" val="Index"/>
  <p:tag name="OP_SCP_ITEM_INDEX" val="2"/>
  <p:tag name="OP_SCP_DEFAULT_TEXT" val="02"/>
</p:tagLst>
</file>

<file path=ppt/tags/tag8.xml><?xml version="1.0" encoding="utf-8"?>
<p:tagLst xmlns:p="http://schemas.openxmlformats.org/presentationml/2006/main">
  <p:tag name="KSO_WM_DIAGRAM_VIRTUALLY_FRAME" val="{&quot;height&quot;:377.70808633372855,&quot;left&quot;:93.89992118146272,&quot;top&quot;:92,&quot;width&quot;:760.9001575586948}"/>
</p:tagLst>
</file>

<file path=ppt/tags/tag80.xml><?xml version="1.0" encoding="utf-8"?>
<p:tagLst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81.xml><?xml version="1.0" encoding="utf-8"?>
<p:tagLst xmlns:p="http://schemas.openxmlformats.org/presentationml/2006/main">
  <p:tag name="OP_SCP_SHAPE_TYPE" val="Index"/>
  <p:tag name="OP_SCP_ITEM_INDEX" val="1"/>
  <p:tag name="OP_SCP_DEFAULT_TEXT" val="01"/>
</p:tagLst>
</file>

<file path=ppt/tags/tag82.xml><?xml version="1.0" encoding="utf-8"?>
<p:tagLst xmlns:p="http://schemas.openxmlformats.org/presentationml/2006/main">
  <p:tag name="OP_SCP_SHAPE_TYPE" val="Index"/>
  <p:tag name="OP_SCP_ITEM_INDEX" val="1"/>
  <p:tag name="OP_SCP_DEFAULT_TEXT" val="01"/>
</p:tagLst>
</file>

<file path=ppt/tags/tag83.xml><?xml version="1.0" encoding="utf-8"?>
<p:tagLst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84.xml><?xml version="1.0" encoding="utf-8"?>
<p:tagLst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85.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86.xml><?xml version="1.0" encoding="utf-8"?>
<p:tagLst xmlns:p="http://schemas.openxmlformats.org/presentationml/2006/main">
  <p:tag name="KSO_WM_DIAGRAM_VIRTUALLY_FRAME" val="{&quot;height&quot;:291.9673228346457,&quot;left&quot;:97.22905511811024,&quot;top&quot;:101.69299212598426,&quot;width&quot;:518.458031496063}"/>
</p:tagLst>
</file>

<file path=ppt/tags/tag87.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88.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89.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xml><?xml version="1.0" encoding="utf-8"?>
<p:tagLst xmlns:p="http://schemas.openxmlformats.org/presentationml/2006/main">
  <p:tag name="KSO_WM_DIAGRAM_VIRTUALLY_FRAME" val="{&quot;height&quot;:377.70808633372855,&quot;left&quot;:93.89992118146272,&quot;top&quot;:92,&quot;width&quot;:760.9001575586948}"/>
</p:tagLst>
</file>

<file path=ppt/tags/tag90.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1.xml><?xml version="1.0" encoding="utf-8"?>
<p:tagLst xmlns:p="http://schemas.openxmlformats.org/presentationml/2006/main">
  <p:tag name="KSO_WM_DIAGRAM_VIRTUALLY_FRAME" val="{&quot;height&quot;:291.9673228346457,&quot;left&quot;:97.22905511811024,&quot;top&quot;:101.69299212598426,&quot;width&quot;:518.458031496063}"/>
</p:tagLst>
</file>

<file path=ppt/tags/tag92.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3.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4.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5.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6.xml><?xml version="1.0" encoding="utf-8"?>
<p:tagLst xmlns:p="http://schemas.openxmlformats.org/presentationml/2006/main">
  <p:tag name="KSO_WM_DIAGRAM_VIRTUALLY_FRAME" val="{&quot;height&quot;:291.9673228346457,&quot;left&quot;:97.22905511811024,&quot;top&quot;:101.69299212598426,&quot;width&quot;:518.458031496063}"/>
</p:tagLst>
</file>

<file path=ppt/tags/tag97.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8.xml><?xml version="1.0" encoding="utf-8"?>
<p:tagLst xmlns:p="http://schemas.openxmlformats.org/presentationml/2006/main">
  <p:tag name="KSO_WM_DIAGRAM_VIRTUALLY_FRAME" val="{&quot;height&quot;:429.72283464566925,&quot;left&quot;:5.180629921259842,&quot;top&quot;:88.7771653543307,&quot;width&quot;:948.2344881889765}"/>
</p:tagLst>
</file>

<file path=ppt/tags/tag99.xml><?xml version="1.0" encoding="utf-8"?>
<p:tagLst xmlns:p="http://schemas.openxmlformats.org/presentationml/2006/main">
  <p:tag name="KSO_WM_DIAGRAM_VIRTUALLY_FRAME" val="{&quot;height&quot;:429.72283464566925,&quot;left&quot;:5.180629921259842,&quot;top&quot;:88.7771653543307,&quot;width&quot;:948.2344881889765}"/>
</p:tagLst>
</file>

<file path=ppt/theme/theme1.xml><?xml version="1.0" encoding="utf-8"?>
<a:theme xmlns:a="http://schemas.openxmlformats.org/drawingml/2006/main" name="半成品网络学院  https://tao13.taobao.com">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半成品网络学院  https://tao13.taobao.com">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4609</Words>
  <Application>WPS 演示</Application>
  <PresentationFormat>宽屏</PresentationFormat>
  <Paragraphs>507</Paragraphs>
  <Slides>31</Slides>
  <Notes>8</Notes>
  <HiddenSlides>0</HiddenSlides>
  <MMClips>1</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31</vt:i4>
      </vt:variant>
    </vt:vector>
  </HeadingPairs>
  <TitlesOfParts>
    <vt:vector size="45" baseType="lpstr">
      <vt:lpstr>Arial</vt:lpstr>
      <vt:lpstr>宋体</vt:lpstr>
      <vt:lpstr>Wingdings</vt:lpstr>
      <vt:lpstr>Calibri Light</vt:lpstr>
      <vt:lpstr>Calibri</vt:lpstr>
      <vt:lpstr>仿宋</vt:lpstr>
      <vt:lpstr>微软雅黑</vt:lpstr>
      <vt:lpstr>Times New Roman</vt:lpstr>
      <vt:lpstr>Arial Unicode MS</vt:lpstr>
      <vt:lpstr>Calibri</vt:lpstr>
      <vt:lpstr>华文新魏</vt:lpstr>
      <vt:lpstr>Impact</vt:lpstr>
      <vt:lpstr>半成品网络学院  https://tao13.taobao.com</vt:lpstr>
      <vt:lpstr>1_半成品网络学院  https://tao13.taobao.com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zhuo yuan</dc:creator>
  <cp:lastModifiedBy>Mels</cp:lastModifiedBy>
  <cp:revision>128</cp:revision>
  <dcterms:created xsi:type="dcterms:W3CDTF">2014-06-17T15:52:00Z</dcterms:created>
  <dcterms:modified xsi:type="dcterms:W3CDTF">2024-10-22T05:43:51Z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2052-12.1.0.18608</vt:lpwstr>
  </property>
  <property fmtid="{D5CDD505-2E9C-101B-9397-08002B2CF9AE}" pid="3" name="ICV">
    <vt:lpwstr>5A119FA5B4E34B928472284384C835BA_13</vt:lpwstr>
  </property>
</Properties>
</file>

<file path=docProps/thumbnail.jpeg>
</file>